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61" r:id="rId2"/>
    <p:sldId id="257" r:id="rId3"/>
    <p:sldId id="264" r:id="rId4"/>
    <p:sldId id="265" r:id="rId5"/>
    <p:sldId id="263" r:id="rId6"/>
    <p:sldId id="319" r:id="rId7"/>
    <p:sldId id="270" r:id="rId8"/>
    <p:sldId id="305" r:id="rId9"/>
    <p:sldId id="271" r:id="rId10"/>
    <p:sldId id="325" r:id="rId11"/>
    <p:sldId id="331" r:id="rId12"/>
    <p:sldId id="332" r:id="rId13"/>
    <p:sldId id="326" r:id="rId14"/>
    <p:sldId id="327" r:id="rId15"/>
    <p:sldId id="334" r:id="rId16"/>
    <p:sldId id="336" r:id="rId17"/>
    <p:sldId id="347" r:id="rId18"/>
    <p:sldId id="306" r:id="rId19"/>
    <p:sldId id="329" r:id="rId20"/>
    <p:sldId id="309" r:id="rId21"/>
    <p:sldId id="312" r:id="rId22"/>
    <p:sldId id="338" r:id="rId23"/>
    <p:sldId id="361" r:id="rId24"/>
    <p:sldId id="278" r:id="rId25"/>
    <p:sldId id="339" r:id="rId26"/>
    <p:sldId id="340" r:id="rId27"/>
    <p:sldId id="342" r:id="rId28"/>
    <p:sldId id="341" r:id="rId29"/>
    <p:sldId id="343" r:id="rId30"/>
    <p:sldId id="344" r:id="rId31"/>
    <p:sldId id="345" r:id="rId32"/>
    <p:sldId id="346" r:id="rId33"/>
    <p:sldId id="279" r:id="rId34"/>
    <p:sldId id="280" r:id="rId35"/>
    <p:sldId id="348" r:id="rId36"/>
    <p:sldId id="349" r:id="rId37"/>
    <p:sldId id="350" r:id="rId38"/>
    <p:sldId id="351" r:id="rId39"/>
    <p:sldId id="352" r:id="rId40"/>
    <p:sldId id="353" r:id="rId41"/>
    <p:sldId id="355" r:id="rId42"/>
    <p:sldId id="356" r:id="rId43"/>
    <p:sldId id="357" r:id="rId44"/>
    <p:sldId id="358" r:id="rId45"/>
    <p:sldId id="359" r:id="rId46"/>
    <p:sldId id="360" r:id="rId47"/>
    <p:sldId id="262" r:id="rId48"/>
    <p:sldId id="291" r:id="rId49"/>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4423" autoAdjust="0"/>
  </p:normalViewPr>
  <p:slideViewPr>
    <p:cSldViewPr>
      <p:cViewPr>
        <p:scale>
          <a:sx n="100" d="100"/>
          <a:sy n="100" d="100"/>
        </p:scale>
        <p:origin x="-2172" y="-4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F63C64-150F-4649-AB81-51AE2B3C09AA}" type="datetimeFigureOut">
              <a:rPr lang="en-GB" smtClean="0"/>
              <a:pPr/>
              <a:t>24/09/2024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511EF1-DB8A-416A-91C7-0D576F7D19BA}" type="slidenum">
              <a:rPr lang="en-GB" smtClean="0"/>
              <a:pPr/>
              <a:t>‹#›</a:t>
            </a:fld>
            <a:endParaRPr lang="en-GB"/>
          </a:p>
        </p:txBody>
      </p:sp>
    </p:spTree>
    <p:extLst>
      <p:ext uri="{BB962C8B-B14F-4D97-AF65-F5344CB8AC3E}">
        <p14:creationId xmlns:p14="http://schemas.microsoft.com/office/powerpoint/2010/main" val="82551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511EF1-DB8A-416A-91C7-0D576F7D19BA}" type="slidenum">
              <a:rPr lang="en-GB" smtClean="0"/>
              <a:pPr/>
              <a:t>3</a:t>
            </a:fld>
            <a:endParaRPr lang="en-GB"/>
          </a:p>
        </p:txBody>
      </p:sp>
    </p:spTree>
    <p:extLst>
      <p:ext uri="{BB962C8B-B14F-4D97-AF65-F5344CB8AC3E}">
        <p14:creationId xmlns:p14="http://schemas.microsoft.com/office/powerpoint/2010/main" val="182663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03fd1de388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03fd1de388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240462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AB6D99-C7AF-427C-B8FA-35E6C40424C5}" type="datetimeFigureOut">
              <a:rPr lang="lv-LV" smtClean="0"/>
              <a:pPr/>
              <a:t>24.09.2024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607E537-5213-48B8-92E0-97DDE28D4161}" type="slidenum">
              <a:rPr lang="lv-LV" smtClean="0"/>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457200" y="635636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AB6D99-C7AF-427C-B8FA-35E6C40424C5}" type="datetimeFigureOut">
              <a:rPr lang="lv-LV" smtClean="0"/>
              <a:pPr/>
              <a:t>24.09.2024</a:t>
            </a:fld>
            <a:endParaRPr lang="lv-LV"/>
          </a:p>
        </p:txBody>
      </p:sp>
      <p:sp>
        <p:nvSpPr>
          <p:cNvPr id="5" name="Footer Placeholder 4"/>
          <p:cNvSpPr>
            <a:spLocks noGrp="1"/>
          </p:cNvSpPr>
          <p:nvPr>
            <p:ph type="ftr" sz="quarter" idx="3"/>
          </p:nvPr>
        </p:nvSpPr>
        <p:spPr>
          <a:xfrm>
            <a:off x="3124200" y="635636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553200" y="635636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E537-5213-48B8-92E0-97DDE28D4161}" type="slidenum">
              <a:rPr lang="lv-LV" smtClean="0"/>
              <a:pPr/>
              <a:t>‹#›</a:t>
            </a:fld>
            <a:endParaRPr lang="lv-LV"/>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izi.travel/en/30c2-through-kuldiga-along-the-forest-trail-pa-meztaku-cauri-kuldigai/en" TargetMode="External"/><Relationship Id="rId2" Type="http://schemas.openxmlformats.org/officeDocument/2006/relationships/hyperlink" Target="https://izi.travel/en/3ffc-accessible-audio-guide-through-kuldiga-along-the-forest-trail/en" TargetMode="Externa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d8F0CfzVZQ"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ocs.google.com/document/d/1TiBFzJaUHElVf4iVR_o0-4LxXSFB-wFWnvC2IsH2W10/edit" TargetMode="Externa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ra-ewv-ferp.org/quality-day-walk/"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baltictrails.eu/en/coastal/map"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baltictrails.eu/en/forest/hikerfriendly"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baltictrails.eu/en" TargetMode="Externa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s://baltictrails.eu/en/forest/volunteer" TargetMode="External"/><Relationship Id="rId7" Type="http://schemas.openxmlformats.org/officeDocument/2006/relationships/image" Target="../media/image36.png"/><Relationship Id="rId2" Type="http://schemas.openxmlformats.org/officeDocument/2006/relationships/hyperlink" Target="https://baltictrails.eu/en/forest/specialization"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hyperlink" Target="https://baltictrails.e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www.instagram.com/jurtaka" TargetMode="External"/><Relationship Id="rId5" Type="http://schemas.openxmlformats.org/officeDocument/2006/relationships/hyperlink" Target="https://www.instagram.com/meztaka"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www.facebook.com/jurtaka" TargetMode="External"/><Relationship Id="rId2" Type="http://schemas.openxmlformats.org/officeDocument/2006/relationships/hyperlink" Target="https://www.facebook.com/meztaka"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maps/d/u/0/edit?hl=en&amp;hl=en&amp;mid=1h8N3sUPWVR5TZZ8Dgg8dUgnqL6NCY_c&amp;ll=57.84582065909349,24.513852184374983&amp;z=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altictrails.eu/en/forest/volunteer" TargetMode="Externa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docs.google.com/spreadsheets/d/1xpiLt2JBmPtq3xyS6yrBtJ98JXFCL1h2CqfpzGaRYQA/edit?gid=143544988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ocs.google.com/spreadsheets/d/1xpiLt2JBmPtq3xyS6yrBtJ98JXFCL1h2CqfpzGaRYQA/edit?usp=shari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980728"/>
            <a:ext cx="7772400" cy="3672408"/>
          </a:xfrm>
        </p:spPr>
        <p:txBody>
          <a:bodyPr>
            <a:normAutofit fontScale="90000"/>
          </a:bodyPr>
          <a:lstStyle/>
          <a:p>
            <a:r>
              <a:rPr lang="en-GB" b="1" dirty="0">
                <a:solidFill>
                  <a:schemeClr val="tx2"/>
                </a:solidFill>
              </a:rPr>
              <a:t>Forest and Coastal Hiking Trails' accessibility improvement for different social groups</a:t>
            </a:r>
            <a:r>
              <a:rPr lang="lv-LV" b="1" dirty="0">
                <a:solidFill>
                  <a:schemeClr val="tx2"/>
                </a:solidFill>
              </a:rPr>
              <a:t/>
            </a:r>
            <a:br>
              <a:rPr lang="lv-LV" b="1" dirty="0">
                <a:solidFill>
                  <a:schemeClr val="tx2"/>
                </a:solidFill>
              </a:rPr>
            </a:br>
            <a:r>
              <a:rPr lang="lv-LV" b="1" dirty="0">
                <a:solidFill>
                  <a:schemeClr val="tx2"/>
                </a:solidFill>
              </a:rPr>
              <a:t>(EE-LV00013 – </a:t>
            </a:r>
            <a:r>
              <a:rPr lang="lv-LV" b="1" dirty="0" err="1">
                <a:solidFill>
                  <a:schemeClr val="tx2"/>
                </a:solidFill>
              </a:rPr>
              <a:t>Accessible</a:t>
            </a:r>
            <a:r>
              <a:rPr lang="lv-LV" b="1" dirty="0">
                <a:solidFill>
                  <a:schemeClr val="tx2"/>
                </a:solidFill>
              </a:rPr>
              <a:t> </a:t>
            </a:r>
            <a:r>
              <a:rPr lang="lv-LV" b="1" dirty="0" err="1">
                <a:solidFill>
                  <a:schemeClr val="tx2"/>
                </a:solidFill>
              </a:rPr>
              <a:t>Hiking</a:t>
            </a:r>
            <a:r>
              <a:rPr lang="lv-LV" b="1" dirty="0">
                <a:solidFill>
                  <a:schemeClr val="tx2"/>
                </a:solidFill>
              </a:rPr>
              <a:t> </a:t>
            </a:r>
            <a:r>
              <a:rPr lang="lv-LV" b="1" dirty="0" err="1">
                <a:solidFill>
                  <a:schemeClr val="tx2"/>
                </a:solidFill>
              </a:rPr>
              <a:t>Trails</a:t>
            </a:r>
            <a:r>
              <a:rPr lang="lv-LV" b="1" dirty="0">
                <a:solidFill>
                  <a:schemeClr val="tx2"/>
                </a:solidFill>
              </a:rPr>
              <a:t>)</a:t>
            </a:r>
            <a:r>
              <a:rPr lang="et-EE" b="1" dirty="0" smtClean="0"/>
              <a:t/>
            </a:r>
            <a:br>
              <a:rPr lang="et-EE" b="1" dirty="0" smtClean="0"/>
            </a:br>
            <a:r>
              <a:rPr lang="lv-LV" dirty="0"/>
              <a:t/>
            </a:r>
            <a:br>
              <a:rPr lang="lv-LV" dirty="0"/>
            </a:br>
            <a:endParaRPr lang="lv-LV" dirty="0"/>
          </a:p>
        </p:txBody>
      </p:sp>
      <p:sp>
        <p:nvSpPr>
          <p:cNvPr id="5" name="Subtitle 4"/>
          <p:cNvSpPr>
            <a:spLocks noGrp="1"/>
          </p:cNvSpPr>
          <p:nvPr>
            <p:ph type="subTitle" idx="1"/>
          </p:nvPr>
        </p:nvSpPr>
        <p:spPr>
          <a:xfrm>
            <a:off x="755576" y="4167664"/>
            <a:ext cx="7776864" cy="1471136"/>
          </a:xfrm>
        </p:spPr>
        <p:txBody>
          <a:bodyPr>
            <a:normAutofit/>
          </a:bodyPr>
          <a:lstStyle/>
          <a:p>
            <a:r>
              <a:rPr lang="et-EE" sz="2000" b="1" dirty="0" smtClean="0"/>
              <a:t>Asnāte Ziemele, LCTA</a:t>
            </a:r>
            <a:r>
              <a:rPr lang="et-EE" dirty="0" smtClean="0"/>
              <a:t>  </a:t>
            </a:r>
            <a:endParaRPr lang="lv-LV" dirty="0"/>
          </a:p>
          <a:p>
            <a:endParaRPr lang="lv-LV" dirty="0"/>
          </a:p>
        </p:txBody>
      </p:sp>
      <p:sp>
        <p:nvSpPr>
          <p:cNvPr id="6" name="TextBox 5"/>
          <p:cNvSpPr txBox="1"/>
          <p:nvPr/>
        </p:nvSpPr>
        <p:spPr>
          <a:xfrm>
            <a:off x="1475658" y="3798332"/>
            <a:ext cx="6192688" cy="369332"/>
          </a:xfrm>
          <a:prstGeom prst="rect">
            <a:avLst/>
          </a:prstGeom>
          <a:noFill/>
        </p:spPr>
        <p:txBody>
          <a:bodyPr wrap="square" rtlCol="0">
            <a:spAutoFit/>
          </a:bodyPr>
          <a:lstStyle/>
          <a:p>
            <a:pPr algn="ctr"/>
            <a:r>
              <a:rPr lang="et-EE" b="1" dirty="0" smtClean="0">
                <a:solidFill>
                  <a:schemeClr val="tx1">
                    <a:lumMod val="50000"/>
                    <a:lumOff val="50000"/>
                  </a:schemeClr>
                </a:solidFill>
              </a:rPr>
              <a:t>4th project partner meeting, September 24-25th, 2024</a:t>
            </a:r>
            <a:endParaRPr lang="lv-LV" dirty="0">
              <a:solidFill>
                <a:schemeClr val="tx1">
                  <a:lumMod val="50000"/>
                  <a:lumOff val="50000"/>
                </a:schemeClr>
              </a:solidFill>
            </a:endParaRPr>
          </a:p>
        </p:txBody>
      </p:sp>
      <p:pic>
        <p:nvPicPr>
          <p:cNvPr id="8" name="Picture 7" descr="Capture.PNG"/>
          <p:cNvPicPr>
            <a:picLocks noChangeAspect="1"/>
          </p:cNvPicPr>
          <p:nvPr/>
        </p:nvPicPr>
        <p:blipFill>
          <a:blip r:embed="rId2" cstate="print"/>
          <a:stretch>
            <a:fillRect/>
          </a:stretch>
        </p:blipFill>
        <p:spPr>
          <a:xfrm>
            <a:off x="6300193" y="5162236"/>
            <a:ext cx="1505565" cy="931073"/>
          </a:xfrm>
          <a:prstGeom prst="rect">
            <a:avLst/>
          </a:prstGeom>
        </p:spPr>
      </p:pic>
      <p:pic>
        <p:nvPicPr>
          <p:cNvPr id="1026" name="Picture 2" descr="https://pilv.rtk.ee/apps/files_sharing/publicpreview/5XLqkPg8nmctKzX?file=/English/jpg/Logo%20Estonia%20-%20Latvia%20Pantone%20Color-01.jpg&amp;fileId=107825&amp;x=2560&amp;y=1440&amp;a=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972888"/>
            <a:ext cx="4060578" cy="1224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285FB-3DAB-4E65-9E48-AE1820630772}"/>
              </a:ext>
            </a:extLst>
          </p:cNvPr>
          <p:cNvSpPr>
            <a:spLocks noGrp="1"/>
          </p:cNvSpPr>
          <p:nvPr>
            <p:ph type="title"/>
          </p:nvPr>
        </p:nvSpPr>
        <p:spPr>
          <a:xfrm>
            <a:off x="385192" y="116632"/>
            <a:ext cx="8229600" cy="1210147"/>
          </a:xfrm>
        </p:spPr>
        <p:txBody>
          <a:bodyPr>
            <a:noAutofit/>
          </a:bodyPr>
          <a:lstStyle/>
          <a:p>
            <a:r>
              <a:rPr lang="en-GB" sz="2800" dirty="0">
                <a:solidFill>
                  <a:schemeClr val="tx2"/>
                </a:solidFill>
              </a:rPr>
              <a:t>Activity</a:t>
            </a:r>
            <a:r>
              <a:rPr lang="lv-LV" sz="2800" dirty="0">
                <a:solidFill>
                  <a:schemeClr val="tx2"/>
                </a:solidFill>
              </a:rPr>
              <a:t> </a:t>
            </a:r>
            <a:r>
              <a:rPr lang="lv-LV" sz="2800" dirty="0" smtClean="0">
                <a:solidFill>
                  <a:schemeClr val="tx2"/>
                </a:solidFill>
              </a:rPr>
              <a:t>3.9</a:t>
            </a:r>
            <a:r>
              <a:rPr lang="lv-LV" sz="2800" dirty="0" smtClean="0"/>
              <a:t/>
            </a:r>
            <a:br>
              <a:rPr lang="lv-LV" sz="2800" dirty="0" smtClean="0"/>
            </a:br>
            <a:r>
              <a:rPr lang="lv-LV" sz="2800" b="1" dirty="0" err="1" smtClean="0">
                <a:solidFill>
                  <a:schemeClr val="tx2"/>
                </a:solidFill>
              </a:rPr>
              <a:t>Audioguide</a:t>
            </a:r>
            <a:r>
              <a:rPr lang="lv-LV" sz="2800" b="1" dirty="0" smtClean="0">
                <a:solidFill>
                  <a:schemeClr val="tx2"/>
                </a:solidFill>
              </a:rPr>
              <a:t> </a:t>
            </a:r>
            <a:r>
              <a:rPr lang="lv-LV" sz="2800" b="1" dirty="0" err="1" smtClean="0">
                <a:solidFill>
                  <a:schemeClr val="tx2"/>
                </a:solidFill>
              </a:rPr>
              <a:t>for</a:t>
            </a:r>
            <a:r>
              <a:rPr lang="lv-LV" sz="2800" b="1" dirty="0" smtClean="0">
                <a:solidFill>
                  <a:schemeClr val="tx2"/>
                </a:solidFill>
              </a:rPr>
              <a:t> </a:t>
            </a:r>
            <a:r>
              <a:rPr lang="lv-LV" sz="2800" b="1" dirty="0" err="1" smtClean="0">
                <a:solidFill>
                  <a:schemeClr val="tx2"/>
                </a:solidFill>
              </a:rPr>
              <a:t>the</a:t>
            </a:r>
            <a:r>
              <a:rPr lang="lv-LV" sz="2800" b="1" dirty="0" smtClean="0">
                <a:solidFill>
                  <a:schemeClr val="tx2"/>
                </a:solidFill>
              </a:rPr>
              <a:t> </a:t>
            </a:r>
            <a:r>
              <a:rPr lang="lv-LV" sz="2800" b="1" dirty="0" err="1" smtClean="0">
                <a:solidFill>
                  <a:schemeClr val="tx2"/>
                </a:solidFill>
              </a:rPr>
              <a:t>Forest</a:t>
            </a:r>
            <a:r>
              <a:rPr lang="lv-LV" sz="2800" b="1" dirty="0" smtClean="0">
                <a:solidFill>
                  <a:schemeClr val="tx2"/>
                </a:solidFill>
              </a:rPr>
              <a:t> </a:t>
            </a:r>
            <a:r>
              <a:rPr lang="lv-LV" sz="2800" b="1" dirty="0" err="1" smtClean="0">
                <a:solidFill>
                  <a:schemeClr val="tx2"/>
                </a:solidFill>
              </a:rPr>
              <a:t>Trail</a:t>
            </a:r>
            <a:r>
              <a:rPr lang="lv-LV" sz="2800" b="1" dirty="0" smtClean="0">
                <a:solidFill>
                  <a:schemeClr val="tx2"/>
                </a:solidFill>
              </a:rPr>
              <a:t> </a:t>
            </a:r>
            <a:r>
              <a:rPr lang="lv-LV" sz="2800" b="1" dirty="0" err="1" smtClean="0">
                <a:solidFill>
                  <a:schemeClr val="tx2"/>
                </a:solidFill>
              </a:rPr>
              <a:t>section</a:t>
            </a:r>
            <a:r>
              <a:rPr lang="lv-LV" sz="2800" b="1" dirty="0" smtClean="0">
                <a:solidFill>
                  <a:schemeClr val="tx2"/>
                </a:solidFill>
              </a:rPr>
              <a:t> Snēpele - Kuldīga</a:t>
            </a:r>
            <a:endParaRPr lang="en-US" sz="2800" dirty="0"/>
          </a:p>
        </p:txBody>
      </p:sp>
      <p:sp>
        <p:nvSpPr>
          <p:cNvPr id="4" name="Content Placeholder 3">
            <a:extLst>
              <a:ext uri="{FF2B5EF4-FFF2-40B4-BE49-F238E27FC236}">
                <a16:creationId xmlns:a16="http://schemas.microsoft.com/office/drawing/2014/main" xmlns="" id="{0C17407B-9043-48FD-A50D-05E17B38EBEA}"/>
              </a:ext>
            </a:extLst>
          </p:cNvPr>
          <p:cNvSpPr>
            <a:spLocks noGrp="1"/>
          </p:cNvSpPr>
          <p:nvPr>
            <p:ph sz="half" idx="1"/>
          </p:nvPr>
        </p:nvSpPr>
        <p:spPr>
          <a:xfrm>
            <a:off x="179512" y="1412776"/>
            <a:ext cx="8826964" cy="2880320"/>
          </a:xfrm>
        </p:spPr>
        <p:txBody>
          <a:bodyPr>
            <a:normAutofit/>
          </a:bodyPr>
          <a:lstStyle/>
          <a:p>
            <a:pPr marL="0" indent="0">
              <a:buNone/>
            </a:pPr>
            <a:r>
              <a:rPr lang="en-GB" sz="1600" dirty="0" err="1"/>
              <a:t>Audioguide</a:t>
            </a:r>
            <a:r>
              <a:rPr lang="en-GB" sz="1600" dirty="0"/>
              <a:t> </a:t>
            </a:r>
            <a:r>
              <a:rPr lang="lv-LV" sz="1600" dirty="0" err="1" smtClean="0"/>
              <a:t>activity</a:t>
            </a:r>
            <a:r>
              <a:rPr lang="lv-LV" sz="1600" dirty="0" smtClean="0"/>
              <a:t> </a:t>
            </a:r>
            <a:r>
              <a:rPr lang="en-GB" sz="1600" dirty="0" smtClean="0"/>
              <a:t>for </a:t>
            </a:r>
            <a:r>
              <a:rPr lang="en-GB" sz="1600" dirty="0"/>
              <a:t>the Forest Trail section </a:t>
            </a:r>
            <a:r>
              <a:rPr lang="en-GB" sz="1600" dirty="0" smtClean="0"/>
              <a:t>S</a:t>
            </a:r>
            <a:r>
              <a:rPr lang="lv-LV" sz="1600" dirty="0" err="1" smtClean="0"/>
              <a:t>nēpe</a:t>
            </a:r>
            <a:r>
              <a:rPr lang="en-GB" sz="1600" dirty="0" smtClean="0"/>
              <a:t> </a:t>
            </a:r>
            <a:r>
              <a:rPr lang="en-GB" sz="1600" dirty="0"/>
              <a:t>- </a:t>
            </a:r>
            <a:r>
              <a:rPr lang="en-GB" sz="1600" dirty="0" err="1" smtClean="0"/>
              <a:t>Kuldīga</a:t>
            </a:r>
            <a:r>
              <a:rPr lang="en-GB" sz="1600" dirty="0" smtClean="0"/>
              <a:t> </a:t>
            </a:r>
            <a:r>
              <a:rPr lang="en-GB" sz="1600" dirty="0"/>
              <a:t>is </a:t>
            </a:r>
            <a:r>
              <a:rPr lang="lv-LV" sz="1600" dirty="0" err="1" smtClean="0"/>
              <a:t>almost</a:t>
            </a:r>
            <a:r>
              <a:rPr lang="en-GB" sz="1600" dirty="0" smtClean="0"/>
              <a:t> </a:t>
            </a:r>
            <a:r>
              <a:rPr lang="en-GB" sz="1600" dirty="0"/>
              <a:t>finished. The last </a:t>
            </a:r>
            <a:r>
              <a:rPr lang="lv-LV" sz="1600" dirty="0" err="1" smtClean="0"/>
              <a:t>tasks</a:t>
            </a:r>
            <a:r>
              <a:rPr lang="en-GB" sz="1600" dirty="0" smtClean="0"/>
              <a:t> </a:t>
            </a:r>
            <a:r>
              <a:rPr lang="en-GB" sz="1600" dirty="0"/>
              <a:t>remain, such as the installation of information boards in nature. We plan to report the activity in the 4th period of the project</a:t>
            </a:r>
            <a:r>
              <a:rPr lang="en-GB" sz="1600" dirty="0" smtClean="0"/>
              <a:t>.</a:t>
            </a:r>
            <a:endParaRPr lang="lv-LV" sz="1600" dirty="0"/>
          </a:p>
          <a:p>
            <a:pPr marL="0" indent="0">
              <a:buNone/>
            </a:pPr>
            <a:r>
              <a:rPr lang="en-GB" sz="1600" dirty="0"/>
              <a:t>Two </a:t>
            </a:r>
            <a:r>
              <a:rPr lang="lv-LV" sz="1600" dirty="0" err="1" smtClean="0"/>
              <a:t>versions</a:t>
            </a:r>
            <a:r>
              <a:rPr lang="lv-LV" sz="1600" dirty="0" smtClean="0"/>
              <a:t> </a:t>
            </a:r>
            <a:r>
              <a:rPr lang="lv-LV" sz="1600" dirty="0" err="1" smtClean="0"/>
              <a:t>of</a:t>
            </a:r>
            <a:r>
              <a:rPr lang="lv-LV" sz="1600" dirty="0" smtClean="0"/>
              <a:t> </a:t>
            </a:r>
            <a:r>
              <a:rPr lang="lv-LV" sz="1600" dirty="0" err="1" smtClean="0"/>
              <a:t>the</a:t>
            </a:r>
            <a:r>
              <a:rPr lang="lv-LV" sz="1600" dirty="0" smtClean="0"/>
              <a:t> </a:t>
            </a:r>
            <a:r>
              <a:rPr lang="en-GB" sz="1600" dirty="0" err="1" smtClean="0"/>
              <a:t>audioguide</a:t>
            </a:r>
            <a:r>
              <a:rPr lang="lv-LV" sz="1600" dirty="0" smtClean="0"/>
              <a:t> </a:t>
            </a:r>
            <a:r>
              <a:rPr lang="en-GB" sz="1600" dirty="0" smtClean="0"/>
              <a:t>have </a:t>
            </a:r>
            <a:r>
              <a:rPr lang="en-GB" sz="1600" dirty="0"/>
              <a:t>been </a:t>
            </a:r>
            <a:r>
              <a:rPr lang="lv-LV" sz="1600" dirty="0" err="1" smtClean="0"/>
              <a:t>created</a:t>
            </a:r>
            <a:r>
              <a:rPr lang="en-GB" sz="1600" dirty="0" smtClean="0"/>
              <a:t>, </a:t>
            </a:r>
            <a:r>
              <a:rPr lang="en-GB" sz="1600" dirty="0"/>
              <a:t>one </a:t>
            </a:r>
            <a:r>
              <a:rPr lang="lv-LV" sz="1600" dirty="0" err="1" smtClean="0"/>
              <a:t>more</a:t>
            </a:r>
            <a:r>
              <a:rPr lang="lv-LV" sz="1600" dirty="0" smtClean="0"/>
              <a:t> </a:t>
            </a:r>
            <a:r>
              <a:rPr lang="en-GB" sz="1600" dirty="0" smtClean="0"/>
              <a:t>general </a:t>
            </a:r>
            <a:r>
              <a:rPr lang="en-GB" sz="1600" dirty="0"/>
              <a:t>and one specially made for people with visual impairments. Both versions are available in both English and Latvian languages</a:t>
            </a:r>
            <a:r>
              <a:rPr lang="en-GB" sz="1600" dirty="0" smtClean="0"/>
              <a:t>.</a:t>
            </a:r>
            <a:endParaRPr lang="lv-LV" sz="1600" dirty="0"/>
          </a:p>
          <a:p>
            <a:pPr marL="0" indent="0">
              <a:buNone/>
            </a:pPr>
            <a:r>
              <a:rPr lang="lv-LV" sz="1600" dirty="0">
                <a:hlinkClick r:id="rId2"/>
              </a:rPr>
              <a:t>https://</a:t>
            </a:r>
            <a:r>
              <a:rPr lang="lv-LV" sz="1600" dirty="0" smtClean="0">
                <a:hlinkClick r:id="rId2"/>
              </a:rPr>
              <a:t>izi.travel/en/3ffc-accessible-audio-guide-through-kuldiga-along-the-forest-trail/en</a:t>
            </a:r>
            <a:r>
              <a:rPr lang="lv-LV" sz="1600" dirty="0" smtClean="0"/>
              <a:t> - </a:t>
            </a:r>
            <a:r>
              <a:rPr lang="lv-LV" sz="1600" dirty="0" err="1" smtClean="0"/>
              <a:t>visuL</a:t>
            </a:r>
            <a:r>
              <a:rPr lang="lv-LV" sz="1600" dirty="0" smtClean="0"/>
              <a:t> </a:t>
            </a:r>
            <a:r>
              <a:rPr lang="lv-LV" sz="1600" dirty="0" err="1" smtClean="0"/>
              <a:t>imperment</a:t>
            </a:r>
            <a:endParaRPr lang="lv-LV" sz="1600" dirty="0" smtClean="0"/>
          </a:p>
          <a:p>
            <a:pPr marL="0" indent="0">
              <a:buNone/>
            </a:pPr>
            <a:r>
              <a:rPr lang="lv-LV" sz="1600" dirty="0">
                <a:hlinkClick r:id="rId3"/>
              </a:rPr>
              <a:t>https://</a:t>
            </a:r>
            <a:r>
              <a:rPr lang="lv-LV" sz="1600" dirty="0" smtClean="0">
                <a:hlinkClick r:id="rId3"/>
              </a:rPr>
              <a:t>izi.travel/en/30c2-through-kuldiga-along-the-forest-trail-pa-meztaku-cauri-kuldigai/en</a:t>
            </a:r>
            <a:endParaRPr lang="lv-LV" sz="1600" dirty="0" smtClean="0"/>
          </a:p>
          <a:p>
            <a:pPr marL="0" indent="0">
              <a:buNone/>
            </a:pPr>
            <a:endParaRPr lang="lv-LV" sz="1800" dirty="0" smtClean="0"/>
          </a:p>
          <a:p>
            <a:pPr marL="0" indent="0">
              <a:buNone/>
            </a:pPr>
            <a:endParaRPr lang="lv-LV" sz="1800" dirty="0" smtClean="0"/>
          </a:p>
          <a:p>
            <a:pPr marL="0" indent="0">
              <a:buNone/>
            </a:pPr>
            <a:endParaRPr lang="en-US" sz="1800"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3429000"/>
            <a:ext cx="471447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8" y="3429001"/>
            <a:ext cx="2686661" cy="333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195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285FB-3DAB-4E65-9E48-AE1820630772}"/>
              </a:ext>
            </a:extLst>
          </p:cNvPr>
          <p:cNvSpPr>
            <a:spLocks noGrp="1"/>
          </p:cNvSpPr>
          <p:nvPr>
            <p:ph type="title"/>
          </p:nvPr>
        </p:nvSpPr>
        <p:spPr>
          <a:xfrm>
            <a:off x="385192" y="116632"/>
            <a:ext cx="8229600" cy="864096"/>
          </a:xfrm>
        </p:spPr>
        <p:txBody>
          <a:bodyPr>
            <a:noAutofit/>
          </a:bodyPr>
          <a:lstStyle/>
          <a:p>
            <a:r>
              <a:rPr lang="en-GB" sz="2000" dirty="0">
                <a:solidFill>
                  <a:schemeClr val="tx2"/>
                </a:solidFill>
              </a:rPr>
              <a:t>Activity</a:t>
            </a:r>
            <a:r>
              <a:rPr lang="lv-LV" sz="2000" dirty="0">
                <a:solidFill>
                  <a:schemeClr val="tx2"/>
                </a:solidFill>
              </a:rPr>
              <a:t> </a:t>
            </a:r>
            <a:r>
              <a:rPr lang="lv-LV" sz="2000" dirty="0" smtClean="0">
                <a:solidFill>
                  <a:schemeClr val="tx2"/>
                </a:solidFill>
              </a:rPr>
              <a:t>3.9</a:t>
            </a:r>
            <a:r>
              <a:rPr lang="lv-LV" sz="2000" dirty="0" smtClean="0"/>
              <a:t/>
            </a:r>
            <a:br>
              <a:rPr lang="lv-LV" sz="2000" dirty="0" smtClean="0"/>
            </a:br>
            <a:r>
              <a:rPr lang="lv-LV" sz="2000" b="1" dirty="0" err="1" smtClean="0">
                <a:solidFill>
                  <a:schemeClr val="tx2"/>
                </a:solidFill>
              </a:rPr>
              <a:t>Audioguide</a:t>
            </a:r>
            <a:r>
              <a:rPr lang="lv-LV" sz="2000" b="1" dirty="0" smtClean="0">
                <a:solidFill>
                  <a:schemeClr val="tx2"/>
                </a:solidFill>
              </a:rPr>
              <a:t> </a:t>
            </a:r>
            <a:r>
              <a:rPr lang="lv-LV" sz="2000" b="1" dirty="0" err="1" smtClean="0">
                <a:solidFill>
                  <a:schemeClr val="tx2"/>
                </a:solidFill>
              </a:rPr>
              <a:t>for</a:t>
            </a:r>
            <a:r>
              <a:rPr lang="lv-LV" sz="2000" b="1" dirty="0" smtClean="0">
                <a:solidFill>
                  <a:schemeClr val="tx2"/>
                </a:solidFill>
              </a:rPr>
              <a:t> </a:t>
            </a:r>
            <a:r>
              <a:rPr lang="lv-LV" sz="2000" b="1" dirty="0" err="1" smtClean="0">
                <a:solidFill>
                  <a:schemeClr val="tx2"/>
                </a:solidFill>
              </a:rPr>
              <a:t>the</a:t>
            </a:r>
            <a:r>
              <a:rPr lang="lv-LV" sz="2000" b="1" dirty="0" smtClean="0">
                <a:solidFill>
                  <a:schemeClr val="tx2"/>
                </a:solidFill>
              </a:rPr>
              <a:t> </a:t>
            </a:r>
            <a:r>
              <a:rPr lang="lv-LV" sz="2000" b="1" dirty="0" err="1" smtClean="0">
                <a:solidFill>
                  <a:schemeClr val="tx2"/>
                </a:solidFill>
              </a:rPr>
              <a:t>Forest</a:t>
            </a:r>
            <a:r>
              <a:rPr lang="lv-LV" sz="2000" b="1" dirty="0" smtClean="0">
                <a:solidFill>
                  <a:schemeClr val="tx2"/>
                </a:solidFill>
              </a:rPr>
              <a:t> </a:t>
            </a:r>
            <a:r>
              <a:rPr lang="lv-LV" sz="2000" b="1" dirty="0" err="1" smtClean="0">
                <a:solidFill>
                  <a:schemeClr val="tx2"/>
                </a:solidFill>
              </a:rPr>
              <a:t>Trail</a:t>
            </a:r>
            <a:r>
              <a:rPr lang="lv-LV" sz="2000" b="1" dirty="0" smtClean="0">
                <a:solidFill>
                  <a:schemeClr val="tx2"/>
                </a:solidFill>
              </a:rPr>
              <a:t> </a:t>
            </a:r>
            <a:r>
              <a:rPr lang="lv-LV" sz="2000" b="1" dirty="0" err="1" smtClean="0">
                <a:solidFill>
                  <a:schemeClr val="tx2"/>
                </a:solidFill>
              </a:rPr>
              <a:t>section</a:t>
            </a:r>
            <a:r>
              <a:rPr lang="lv-LV" sz="2000" b="1" dirty="0" smtClean="0">
                <a:solidFill>
                  <a:schemeClr val="tx2"/>
                </a:solidFill>
              </a:rPr>
              <a:t> Snēpele - Kuldīga</a:t>
            </a:r>
            <a:endParaRPr lang="en-US" sz="2000" dirty="0"/>
          </a:p>
        </p:txBody>
      </p:sp>
      <p:sp>
        <p:nvSpPr>
          <p:cNvPr id="4" name="Content Placeholder 3">
            <a:extLst>
              <a:ext uri="{FF2B5EF4-FFF2-40B4-BE49-F238E27FC236}">
                <a16:creationId xmlns:a16="http://schemas.microsoft.com/office/drawing/2014/main" xmlns="" id="{0C17407B-9043-48FD-A50D-05E17B38EBEA}"/>
              </a:ext>
            </a:extLst>
          </p:cNvPr>
          <p:cNvSpPr>
            <a:spLocks noGrp="1"/>
          </p:cNvSpPr>
          <p:nvPr>
            <p:ph sz="half" idx="1"/>
          </p:nvPr>
        </p:nvSpPr>
        <p:spPr>
          <a:xfrm>
            <a:off x="179512" y="1412776"/>
            <a:ext cx="5184576" cy="2232248"/>
          </a:xfrm>
        </p:spPr>
        <p:txBody>
          <a:bodyPr>
            <a:normAutofit/>
          </a:bodyPr>
          <a:lstStyle/>
          <a:p>
            <a:pPr marL="0" indent="0">
              <a:buNone/>
            </a:pPr>
            <a:endParaRPr lang="lv-LV" sz="1800" dirty="0" smtClean="0"/>
          </a:p>
          <a:p>
            <a:pPr marL="0" indent="0">
              <a:buNone/>
            </a:pPr>
            <a:endParaRPr lang="lv-LV" sz="1800" dirty="0" smtClean="0"/>
          </a:p>
          <a:p>
            <a:pPr marL="0" indent="0">
              <a:buNone/>
            </a:pPr>
            <a:endParaRPr lang="en-US" sz="18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90" y="1124744"/>
            <a:ext cx="3584657" cy="5625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504" y="1281649"/>
            <a:ext cx="5256584" cy="2031325"/>
          </a:xfrm>
          <a:prstGeom prst="rect">
            <a:avLst/>
          </a:prstGeom>
          <a:noFill/>
        </p:spPr>
        <p:txBody>
          <a:bodyPr wrap="square" rtlCol="0">
            <a:spAutoFit/>
          </a:bodyPr>
          <a:lstStyle/>
          <a:p>
            <a:r>
              <a:rPr lang="lv-LV" dirty="0" err="1" smtClean="0"/>
              <a:t>On</a:t>
            </a:r>
            <a:r>
              <a:rPr lang="lv-LV" dirty="0" smtClean="0"/>
              <a:t> </a:t>
            </a:r>
            <a:r>
              <a:rPr lang="lv-LV" dirty="0" err="1" smtClean="0"/>
              <a:t>August</a:t>
            </a:r>
            <a:r>
              <a:rPr lang="lv-LV" dirty="0" smtClean="0"/>
              <a:t> 6th, </a:t>
            </a:r>
            <a:r>
              <a:rPr lang="lv-LV" dirty="0" err="1" smtClean="0"/>
              <a:t>the</a:t>
            </a:r>
            <a:r>
              <a:rPr lang="lv-LV" dirty="0" smtClean="0"/>
              <a:t> </a:t>
            </a:r>
            <a:r>
              <a:rPr lang="lv-LV" dirty="0" err="1" smtClean="0"/>
              <a:t>audioguide</a:t>
            </a:r>
            <a:r>
              <a:rPr lang="lv-LV" dirty="0" smtClean="0"/>
              <a:t> </a:t>
            </a:r>
            <a:r>
              <a:rPr lang="lv-LV" dirty="0" err="1" smtClean="0"/>
              <a:t>was</a:t>
            </a:r>
            <a:r>
              <a:rPr lang="lv-LV" dirty="0" smtClean="0"/>
              <a:t> pilot </a:t>
            </a:r>
            <a:r>
              <a:rPr lang="lv-LV" dirty="0" err="1" smtClean="0"/>
              <a:t>tested</a:t>
            </a:r>
            <a:r>
              <a:rPr lang="lv-LV" dirty="0" smtClean="0"/>
              <a:t>. </a:t>
            </a:r>
          </a:p>
          <a:p>
            <a:endParaRPr lang="lv-LV" dirty="0" smtClean="0"/>
          </a:p>
          <a:p>
            <a:r>
              <a:rPr lang="en-GB" dirty="0" smtClean="0"/>
              <a:t>The </a:t>
            </a:r>
            <a:r>
              <a:rPr lang="en-GB" dirty="0"/>
              <a:t>project </a:t>
            </a:r>
            <a:r>
              <a:rPr lang="en-GB" dirty="0" smtClean="0"/>
              <a:t>partner</a:t>
            </a:r>
            <a:r>
              <a:rPr lang="lv-LV" dirty="0" smtClean="0"/>
              <a:t>s</a:t>
            </a:r>
            <a:r>
              <a:rPr lang="en-GB" dirty="0" smtClean="0"/>
              <a:t>, </a:t>
            </a:r>
            <a:r>
              <a:rPr lang="en-GB" dirty="0"/>
              <a:t>targeted social groups, and local government representatives </a:t>
            </a:r>
            <a:r>
              <a:rPr lang="en-GB" dirty="0" smtClean="0"/>
              <a:t>participated.</a:t>
            </a:r>
            <a:endParaRPr lang="lv-LV" dirty="0" smtClean="0"/>
          </a:p>
          <a:p>
            <a:endParaRPr lang="lv-LV" dirty="0"/>
          </a:p>
          <a:p>
            <a:r>
              <a:rPr lang="en-GB" dirty="0"/>
              <a:t>A special video was made about the pilot testing</a:t>
            </a:r>
            <a:r>
              <a:rPr lang="en-GB" dirty="0" smtClean="0"/>
              <a:t>.</a:t>
            </a:r>
            <a:endParaRPr lang="lv-LV" dirty="0" smtClean="0"/>
          </a:p>
          <a:p>
            <a:r>
              <a:rPr lang="lv-LV" dirty="0">
                <a:hlinkClick r:id="rId3"/>
              </a:rPr>
              <a:t>https://</a:t>
            </a:r>
            <a:r>
              <a:rPr lang="lv-LV" dirty="0" smtClean="0">
                <a:hlinkClick r:id="rId3"/>
              </a:rPr>
              <a:t>www.youtube.com/watch?v=Vd8F0CfzVZQ</a:t>
            </a:r>
            <a:endParaRPr lang="lv-LV" dirty="0" smtClean="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717032"/>
            <a:ext cx="5232377"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169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285FB-3DAB-4E65-9E48-AE1820630772}"/>
              </a:ext>
            </a:extLst>
          </p:cNvPr>
          <p:cNvSpPr>
            <a:spLocks noGrp="1"/>
          </p:cNvSpPr>
          <p:nvPr>
            <p:ph type="title"/>
          </p:nvPr>
        </p:nvSpPr>
        <p:spPr>
          <a:xfrm>
            <a:off x="385192" y="116632"/>
            <a:ext cx="8229600" cy="864096"/>
          </a:xfrm>
        </p:spPr>
        <p:txBody>
          <a:bodyPr>
            <a:noAutofit/>
          </a:bodyPr>
          <a:lstStyle/>
          <a:p>
            <a:r>
              <a:rPr lang="en-GB" sz="2000" dirty="0">
                <a:solidFill>
                  <a:schemeClr val="tx2"/>
                </a:solidFill>
              </a:rPr>
              <a:t>Activity</a:t>
            </a:r>
            <a:r>
              <a:rPr lang="lv-LV" sz="2000" dirty="0">
                <a:solidFill>
                  <a:schemeClr val="tx2"/>
                </a:solidFill>
              </a:rPr>
              <a:t> </a:t>
            </a:r>
            <a:r>
              <a:rPr lang="lv-LV" sz="2000" dirty="0" smtClean="0">
                <a:solidFill>
                  <a:schemeClr val="tx2"/>
                </a:solidFill>
              </a:rPr>
              <a:t>3.9</a:t>
            </a:r>
            <a:r>
              <a:rPr lang="lv-LV" sz="2000" dirty="0" smtClean="0"/>
              <a:t/>
            </a:r>
            <a:br>
              <a:rPr lang="lv-LV" sz="2000" dirty="0" smtClean="0"/>
            </a:br>
            <a:r>
              <a:rPr lang="lv-LV" sz="2000" b="1" dirty="0" err="1" smtClean="0">
                <a:solidFill>
                  <a:schemeClr val="tx2"/>
                </a:solidFill>
              </a:rPr>
              <a:t>Audioguide</a:t>
            </a:r>
            <a:r>
              <a:rPr lang="lv-LV" sz="2000" b="1" dirty="0" smtClean="0">
                <a:solidFill>
                  <a:schemeClr val="tx2"/>
                </a:solidFill>
              </a:rPr>
              <a:t> </a:t>
            </a:r>
            <a:r>
              <a:rPr lang="lv-LV" sz="2000" b="1" dirty="0" err="1" smtClean="0">
                <a:solidFill>
                  <a:schemeClr val="tx2"/>
                </a:solidFill>
              </a:rPr>
              <a:t>for</a:t>
            </a:r>
            <a:r>
              <a:rPr lang="lv-LV" sz="2000" b="1" dirty="0" smtClean="0">
                <a:solidFill>
                  <a:schemeClr val="tx2"/>
                </a:solidFill>
              </a:rPr>
              <a:t> </a:t>
            </a:r>
            <a:r>
              <a:rPr lang="lv-LV" sz="2000" b="1" dirty="0" err="1" smtClean="0">
                <a:solidFill>
                  <a:schemeClr val="tx2"/>
                </a:solidFill>
              </a:rPr>
              <a:t>the</a:t>
            </a:r>
            <a:r>
              <a:rPr lang="lv-LV" sz="2000" b="1" dirty="0" smtClean="0">
                <a:solidFill>
                  <a:schemeClr val="tx2"/>
                </a:solidFill>
              </a:rPr>
              <a:t> </a:t>
            </a:r>
            <a:r>
              <a:rPr lang="lv-LV" sz="2000" b="1" dirty="0" err="1" smtClean="0">
                <a:solidFill>
                  <a:schemeClr val="tx2"/>
                </a:solidFill>
              </a:rPr>
              <a:t>Forest</a:t>
            </a:r>
            <a:r>
              <a:rPr lang="lv-LV" sz="2000" b="1" dirty="0" smtClean="0">
                <a:solidFill>
                  <a:schemeClr val="tx2"/>
                </a:solidFill>
              </a:rPr>
              <a:t> </a:t>
            </a:r>
            <a:r>
              <a:rPr lang="lv-LV" sz="2000" b="1" dirty="0" err="1" smtClean="0">
                <a:solidFill>
                  <a:schemeClr val="tx2"/>
                </a:solidFill>
              </a:rPr>
              <a:t>Trail</a:t>
            </a:r>
            <a:r>
              <a:rPr lang="lv-LV" sz="2000" b="1" dirty="0" smtClean="0">
                <a:solidFill>
                  <a:schemeClr val="tx2"/>
                </a:solidFill>
              </a:rPr>
              <a:t> </a:t>
            </a:r>
            <a:r>
              <a:rPr lang="lv-LV" sz="2000" b="1" dirty="0" err="1" smtClean="0">
                <a:solidFill>
                  <a:schemeClr val="tx2"/>
                </a:solidFill>
              </a:rPr>
              <a:t>section</a:t>
            </a:r>
            <a:r>
              <a:rPr lang="lv-LV" sz="2000" b="1" dirty="0" smtClean="0">
                <a:solidFill>
                  <a:schemeClr val="tx2"/>
                </a:solidFill>
              </a:rPr>
              <a:t> Snēpele - Kuldīga</a:t>
            </a:r>
            <a:endParaRPr lang="en-US" sz="2000" dirty="0"/>
          </a:p>
        </p:txBody>
      </p:sp>
      <p:sp>
        <p:nvSpPr>
          <p:cNvPr id="3" name="TextBox 2"/>
          <p:cNvSpPr txBox="1"/>
          <p:nvPr/>
        </p:nvSpPr>
        <p:spPr>
          <a:xfrm>
            <a:off x="100911" y="1039054"/>
            <a:ext cx="8928992" cy="3139321"/>
          </a:xfrm>
          <a:prstGeom prst="rect">
            <a:avLst/>
          </a:prstGeom>
          <a:noFill/>
        </p:spPr>
        <p:txBody>
          <a:bodyPr wrap="square" rtlCol="0">
            <a:spAutoFit/>
          </a:bodyPr>
          <a:lstStyle/>
          <a:p>
            <a:r>
              <a:rPr lang="lv-LV" dirty="0" err="1" smtClean="0"/>
              <a:t>After</a:t>
            </a:r>
            <a:r>
              <a:rPr lang="lv-LV" dirty="0" smtClean="0"/>
              <a:t> </a:t>
            </a:r>
            <a:r>
              <a:rPr lang="lv-LV" dirty="0" err="1" smtClean="0"/>
              <a:t>the</a:t>
            </a:r>
            <a:r>
              <a:rPr lang="lv-LV" dirty="0" smtClean="0"/>
              <a:t> </a:t>
            </a:r>
            <a:r>
              <a:rPr lang="lv-LV" dirty="0" err="1" smtClean="0"/>
              <a:t>creation</a:t>
            </a:r>
            <a:r>
              <a:rPr lang="lv-LV" dirty="0" smtClean="0"/>
              <a:t> </a:t>
            </a:r>
            <a:r>
              <a:rPr lang="lv-LV" dirty="0" err="1" smtClean="0"/>
              <a:t>of</a:t>
            </a:r>
            <a:r>
              <a:rPr lang="lv-LV" dirty="0" smtClean="0"/>
              <a:t> </a:t>
            </a:r>
            <a:r>
              <a:rPr lang="lv-LV" dirty="0" err="1" smtClean="0"/>
              <a:t>the</a:t>
            </a:r>
            <a:r>
              <a:rPr lang="lv-LV" dirty="0" smtClean="0"/>
              <a:t> </a:t>
            </a:r>
            <a:r>
              <a:rPr lang="lv-LV" dirty="0" err="1" smtClean="0"/>
              <a:t>audioguides</a:t>
            </a:r>
            <a:r>
              <a:rPr lang="lv-LV" dirty="0" smtClean="0"/>
              <a:t> </a:t>
            </a:r>
            <a:r>
              <a:rPr lang="lv-LV" dirty="0" err="1" smtClean="0"/>
              <a:t>and</a:t>
            </a:r>
            <a:r>
              <a:rPr lang="lv-LV" dirty="0" smtClean="0"/>
              <a:t> </a:t>
            </a:r>
            <a:r>
              <a:rPr lang="lv-LV" dirty="0" err="1" smtClean="0"/>
              <a:t>the</a:t>
            </a:r>
            <a:r>
              <a:rPr lang="lv-LV" dirty="0" smtClean="0"/>
              <a:t> pilot </a:t>
            </a:r>
            <a:r>
              <a:rPr lang="lv-LV" dirty="0" err="1" smtClean="0"/>
              <a:t>testing</a:t>
            </a:r>
            <a:r>
              <a:rPr lang="lv-LV" dirty="0" smtClean="0"/>
              <a:t>, </a:t>
            </a:r>
            <a:r>
              <a:rPr lang="lv-LV" dirty="0" err="1" smtClean="0"/>
              <a:t>guidelines</a:t>
            </a:r>
            <a:r>
              <a:rPr lang="lv-LV" dirty="0" smtClean="0"/>
              <a:t> </a:t>
            </a:r>
            <a:r>
              <a:rPr lang="lv-LV" dirty="0" err="1" smtClean="0"/>
              <a:t>for</a:t>
            </a:r>
            <a:r>
              <a:rPr lang="lv-LV" dirty="0" smtClean="0"/>
              <a:t> c</a:t>
            </a:r>
            <a:r>
              <a:rPr lang="en-GB" dirty="0" err="1" smtClean="0"/>
              <a:t>reation</a:t>
            </a:r>
            <a:r>
              <a:rPr lang="en-GB" dirty="0" smtClean="0"/>
              <a:t> </a:t>
            </a:r>
            <a:r>
              <a:rPr lang="en-GB" dirty="0"/>
              <a:t>of hiking routes and audio guides for people with visual </a:t>
            </a:r>
            <a:r>
              <a:rPr lang="en-GB" dirty="0" smtClean="0"/>
              <a:t>impairments</a:t>
            </a:r>
            <a:r>
              <a:rPr lang="lv-LV" dirty="0"/>
              <a:t> </a:t>
            </a:r>
            <a:r>
              <a:rPr lang="lv-LV" dirty="0" err="1" smtClean="0"/>
              <a:t>were</a:t>
            </a:r>
            <a:r>
              <a:rPr lang="lv-LV" dirty="0" smtClean="0"/>
              <a:t> </a:t>
            </a:r>
            <a:r>
              <a:rPr lang="lv-LV" dirty="0" err="1" smtClean="0"/>
              <a:t>developed</a:t>
            </a:r>
            <a:r>
              <a:rPr lang="lv-LV" dirty="0" smtClean="0"/>
              <a:t>.</a:t>
            </a:r>
          </a:p>
          <a:p>
            <a:endParaRPr lang="lv-LV" dirty="0"/>
          </a:p>
          <a:p>
            <a:r>
              <a:rPr lang="en-GB" dirty="0"/>
              <a:t>As </a:t>
            </a:r>
            <a:r>
              <a:rPr lang="en-GB" dirty="0" smtClean="0"/>
              <a:t>part </a:t>
            </a:r>
            <a:r>
              <a:rPr lang="en-GB" dirty="0"/>
              <a:t>of the project </a:t>
            </a:r>
            <a:r>
              <a:rPr lang="en-GB" dirty="0" smtClean="0"/>
              <a:t>activity 1.4</a:t>
            </a:r>
            <a:r>
              <a:rPr lang="lv-LV" dirty="0"/>
              <a:t>, </a:t>
            </a:r>
            <a:r>
              <a:rPr lang="lv-LV" dirty="0" err="1" smtClean="0"/>
              <a:t>Training</a:t>
            </a:r>
            <a:r>
              <a:rPr lang="lv-LV" dirty="0" smtClean="0"/>
              <a:t> </a:t>
            </a:r>
            <a:r>
              <a:rPr lang="lv-LV" dirty="0" err="1"/>
              <a:t>materials</a:t>
            </a:r>
            <a:r>
              <a:rPr lang="lv-LV" dirty="0"/>
              <a:t> </a:t>
            </a:r>
            <a:r>
              <a:rPr lang="lv-LV" dirty="0" err="1"/>
              <a:t>and</a:t>
            </a:r>
            <a:r>
              <a:rPr lang="lv-LV" dirty="0"/>
              <a:t> </a:t>
            </a:r>
            <a:r>
              <a:rPr lang="lv-LV" dirty="0" err="1" smtClean="0"/>
              <a:t>training</a:t>
            </a:r>
            <a:r>
              <a:rPr lang="lv-LV" dirty="0" smtClean="0"/>
              <a:t>.</a:t>
            </a:r>
            <a:br>
              <a:rPr lang="lv-LV" dirty="0" smtClean="0"/>
            </a:br>
            <a:r>
              <a:rPr lang="en-GB" i="1" dirty="0"/>
              <a:t>1) Guidelines with set of criteria (addressing the targeted social groups) for development of accessible hiking services. The final version will include best practice piloting experiences of the accessibility solutions.</a:t>
            </a:r>
            <a:endParaRPr lang="lv-LV" i="1" dirty="0" smtClean="0"/>
          </a:p>
          <a:p>
            <a:endParaRPr lang="lv-LV" dirty="0"/>
          </a:p>
          <a:p>
            <a:r>
              <a:rPr lang="lv-LV" dirty="0" err="1" smtClean="0"/>
              <a:t>Developed</a:t>
            </a:r>
            <a:r>
              <a:rPr lang="lv-LV" dirty="0" smtClean="0"/>
              <a:t> </a:t>
            </a:r>
            <a:r>
              <a:rPr lang="lv-LV" dirty="0" err="1" smtClean="0"/>
              <a:t>guidelines</a:t>
            </a:r>
            <a:r>
              <a:rPr lang="lv-LV" dirty="0"/>
              <a:t> –</a:t>
            </a:r>
            <a:br>
              <a:rPr lang="lv-LV" dirty="0"/>
            </a:br>
            <a:r>
              <a:rPr lang="lv-LV" dirty="0">
                <a:hlinkClick r:id="rId2"/>
              </a:rPr>
              <a:t>https://</a:t>
            </a:r>
            <a:r>
              <a:rPr lang="lv-LV" dirty="0" smtClean="0">
                <a:hlinkClick r:id="rId2"/>
              </a:rPr>
              <a:t>docs.google.com/document/d/1TiBFzJaUHElVf4iVR_o0-4LxXSFB-wFWnvC2IsH2W10/edit</a:t>
            </a:r>
            <a:endParaRPr lang="lv-LV" dirty="0" smtClean="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4213449"/>
            <a:ext cx="1722546" cy="239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4178374"/>
            <a:ext cx="1661398" cy="239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90" y="4048041"/>
            <a:ext cx="2451727" cy="235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1777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340768"/>
          </a:xfrm>
        </p:spPr>
        <p:txBody>
          <a:bodyPr>
            <a:normAutofit/>
          </a:bodyPr>
          <a:lstStyle/>
          <a:p>
            <a:r>
              <a:rPr lang="en-GB" sz="2400" dirty="0" smtClean="0">
                <a:solidFill>
                  <a:schemeClr val="tx2"/>
                </a:solidFill>
              </a:rPr>
              <a:t>Activity </a:t>
            </a:r>
            <a:r>
              <a:rPr lang="lv-LV" sz="2400" dirty="0" smtClean="0">
                <a:solidFill>
                  <a:schemeClr val="tx2"/>
                </a:solidFill>
              </a:rPr>
              <a:t>2</a:t>
            </a:r>
            <a:r>
              <a:rPr lang="en-GB" sz="2400" dirty="0" smtClean="0">
                <a:solidFill>
                  <a:schemeClr val="tx2"/>
                </a:solidFill>
              </a:rPr>
              <a:t>.</a:t>
            </a:r>
            <a:r>
              <a:rPr lang="lv-LV" sz="2400" dirty="0">
                <a:solidFill>
                  <a:schemeClr val="tx2"/>
                </a:solidFill>
              </a:rPr>
              <a:t>1</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Special interest hikes for social inclusion of the targeted social groups </a:t>
            </a:r>
            <a:endParaRPr lang="lv-LV" sz="2400" b="1" dirty="0">
              <a:solidFill>
                <a:schemeClr val="tx2"/>
              </a:solidFill>
            </a:endParaRPr>
          </a:p>
        </p:txBody>
      </p:sp>
      <p:sp>
        <p:nvSpPr>
          <p:cNvPr id="3" name="Content Placeholder 2"/>
          <p:cNvSpPr>
            <a:spLocks noGrp="1"/>
          </p:cNvSpPr>
          <p:nvPr>
            <p:ph idx="1"/>
          </p:nvPr>
        </p:nvSpPr>
        <p:spPr>
          <a:xfrm>
            <a:off x="467544" y="1412776"/>
            <a:ext cx="8229600" cy="5112568"/>
          </a:xfrm>
        </p:spPr>
        <p:txBody>
          <a:bodyPr>
            <a:normAutofit/>
          </a:bodyPr>
          <a:lstStyle/>
          <a:p>
            <a:pPr marL="0" indent="0">
              <a:buNone/>
            </a:pPr>
            <a:r>
              <a:rPr lang="lv-LV" sz="1800" dirty="0" smtClean="0"/>
              <a:t>	</a:t>
            </a:r>
            <a:r>
              <a:rPr lang="en-GB" sz="1800" dirty="0" smtClean="0"/>
              <a:t>The </a:t>
            </a:r>
            <a:r>
              <a:rPr lang="en-GB" sz="1800" dirty="0"/>
              <a:t>partners will design special interest hikes on both trails for general public as well as for social inclusion of the targeted social groups. The hikes will highlight added value experiences to hiking and will be titled accordingly for marketing </a:t>
            </a:r>
            <a:r>
              <a:rPr lang="en-GB" sz="1800" dirty="0" smtClean="0"/>
              <a:t>purposes</a:t>
            </a:r>
            <a:r>
              <a:rPr lang="lv-LV" sz="1800" dirty="0" smtClean="0"/>
              <a:t>: </a:t>
            </a:r>
            <a:r>
              <a:rPr lang="en-GB" sz="1800" b="1" dirty="0" smtClean="0"/>
              <a:t>Culinary </a:t>
            </a:r>
            <a:r>
              <a:rPr lang="en-GB" sz="1800" b="1" dirty="0"/>
              <a:t>experience, Nature delight, Children pleasure, Winter bliss – skiing/winter hiking, Cycling, Cultural experience, Easy hike, Urban </a:t>
            </a:r>
            <a:r>
              <a:rPr lang="en-GB" sz="1800" b="1" dirty="0" smtClean="0"/>
              <a:t>walks</a:t>
            </a:r>
            <a:endParaRPr lang="lv-LV" sz="1800" dirty="0" smtClean="0"/>
          </a:p>
          <a:p>
            <a:pPr marL="0" indent="0">
              <a:buNone/>
            </a:pPr>
            <a:r>
              <a:rPr lang="lv-LV" sz="1800" dirty="0"/>
              <a:t>	</a:t>
            </a:r>
            <a:r>
              <a:rPr lang="en-GB" sz="1800" dirty="0" smtClean="0"/>
              <a:t>The </a:t>
            </a:r>
            <a:r>
              <a:rPr lang="en-GB" sz="1800" dirty="0"/>
              <a:t>hikes accessible to the targeted social groups will be marked with special symbols in the baltictrails.eu web site and on the map. For example, a combined hiking and bird watching experience will be marked if the respective trail stretch is accessible on </a:t>
            </a:r>
            <a:r>
              <a:rPr lang="en-GB" sz="1800" b="1" dirty="0">
                <a:solidFill>
                  <a:srgbClr val="0070C0"/>
                </a:solidFill>
              </a:rPr>
              <a:t>wheelchairs or is suitable for seniors or other targeted social groups</a:t>
            </a:r>
            <a:r>
              <a:rPr lang="en-GB" sz="1800" dirty="0"/>
              <a:t>. This designation will be based on the target group needs and the existing trail development experience. The state-of-art of the trail sections with the best potential will be checked by on-site inspections</a:t>
            </a:r>
            <a:r>
              <a:rPr lang="en-GB" sz="1800" dirty="0" smtClean="0"/>
              <a:t>.</a:t>
            </a:r>
            <a:endParaRPr lang="lv-LV" sz="1800" dirty="0" smtClean="0"/>
          </a:p>
          <a:p>
            <a:pPr marL="0" indent="0">
              <a:buNone/>
            </a:pPr>
            <a:r>
              <a:rPr lang="lv-LV" sz="1800" dirty="0" smtClean="0"/>
              <a:t>Agreed with ERA: </a:t>
            </a:r>
            <a:r>
              <a:rPr lang="en-GB" sz="1800" dirty="0" smtClean="0"/>
              <a:t> </a:t>
            </a:r>
            <a:r>
              <a:rPr lang="en-GB" sz="1800" dirty="0" smtClean="0">
                <a:hlinkClick r:id="rId2"/>
              </a:rPr>
              <a:t>https://www.era-ewv-ferp.org/quality-day-walk/</a:t>
            </a:r>
            <a:r>
              <a:rPr lang="lv-LV" sz="1800" dirty="0" smtClean="0"/>
              <a:t> </a:t>
            </a:r>
          </a:p>
          <a:p>
            <a:pPr marL="0" indent="0">
              <a:buNone/>
            </a:pPr>
            <a:r>
              <a:rPr lang="lv-LV" sz="1800" b="1" dirty="0" smtClean="0">
                <a:solidFill>
                  <a:srgbClr val="FF0000"/>
                </a:solidFill>
              </a:rPr>
              <a:t>How to get info social group symbols to be added accordingly? Ask info centers? Experts?</a:t>
            </a:r>
          </a:p>
        </p:txBody>
      </p:sp>
      <p:pic>
        <p:nvPicPr>
          <p:cNvPr id="4099" name="Picture 3"/>
          <p:cNvPicPr>
            <a:picLocks noChangeAspect="1" noChangeArrowheads="1"/>
          </p:cNvPicPr>
          <p:nvPr/>
        </p:nvPicPr>
        <p:blipFill>
          <a:blip r:embed="rId3" cstate="print"/>
          <a:srcRect/>
          <a:stretch>
            <a:fillRect/>
          </a:stretch>
        </p:blipFill>
        <p:spPr bwMode="auto">
          <a:xfrm>
            <a:off x="6876258" y="5805265"/>
            <a:ext cx="958715" cy="614561"/>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7740354" y="5805264"/>
            <a:ext cx="864095" cy="595928"/>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611562" y="5877272"/>
            <a:ext cx="6040437" cy="781051"/>
          </a:xfrm>
          <a:prstGeom prst="rect">
            <a:avLst/>
          </a:prstGeom>
          <a:noFill/>
          <a:ln w="9525">
            <a:noFill/>
            <a:miter lim="800000"/>
            <a:headEnd/>
            <a:tailEnd/>
          </a:ln>
          <a:effectLst/>
        </p:spPr>
      </p:pic>
    </p:spTree>
    <p:extLst>
      <p:ext uri="{BB962C8B-B14F-4D97-AF65-F5344CB8AC3E}">
        <p14:creationId xmlns:p14="http://schemas.microsoft.com/office/powerpoint/2010/main" val="957407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BF8E2-2FE7-4071-978A-BF085DACFBB9}"/>
              </a:ext>
            </a:extLst>
          </p:cNvPr>
          <p:cNvSpPr>
            <a:spLocks noGrp="1"/>
          </p:cNvSpPr>
          <p:nvPr>
            <p:ph type="title"/>
          </p:nvPr>
        </p:nvSpPr>
        <p:spPr>
          <a:xfrm>
            <a:off x="107504" y="130343"/>
            <a:ext cx="8856984" cy="994401"/>
          </a:xfrm>
        </p:spPr>
        <p:txBody>
          <a:bodyPr>
            <a:normAutofit/>
          </a:bodyPr>
          <a:lstStyle/>
          <a:p>
            <a:r>
              <a:rPr lang="en-US" sz="3600" b="1" dirty="0">
                <a:solidFill>
                  <a:schemeClr val="accent1">
                    <a:lumMod val="75000"/>
                  </a:schemeClr>
                </a:solidFill>
                <a:latin typeface="Times New Roman" panose="02020603050405020304" pitchFamily="18" charset="0"/>
                <a:cs typeface="Times New Roman" panose="02020603050405020304" pitchFamily="18" charset="0"/>
              </a:rPr>
              <a:t>https://baltictrails.eu/en/forest/specialization</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477" y="980728"/>
            <a:ext cx="889309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972" y="3645024"/>
            <a:ext cx="5400600" cy="265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4899" y="3817776"/>
            <a:ext cx="3371403" cy="2831544"/>
          </a:xfrm>
          <a:prstGeom prst="rect">
            <a:avLst/>
          </a:prstGeom>
          <a:noFill/>
        </p:spPr>
        <p:txBody>
          <a:bodyPr wrap="square" rtlCol="0">
            <a:spAutoFit/>
          </a:bodyPr>
          <a:lstStyle/>
          <a:p>
            <a:r>
              <a:rPr lang="lv-LV" sz="2000" dirty="0" err="1" smtClean="0"/>
              <a:t>Special</a:t>
            </a:r>
            <a:r>
              <a:rPr lang="lv-LV" sz="2000" dirty="0" smtClean="0"/>
              <a:t> </a:t>
            </a:r>
            <a:r>
              <a:rPr lang="lv-LV" sz="2000" dirty="0" err="1" smtClean="0"/>
              <a:t>interest</a:t>
            </a:r>
            <a:r>
              <a:rPr lang="lv-LV" sz="2000" dirty="0" smtClean="0"/>
              <a:t> </a:t>
            </a:r>
            <a:r>
              <a:rPr lang="lv-LV" sz="2000" dirty="0" err="1" smtClean="0"/>
              <a:t>hikes</a:t>
            </a:r>
            <a:r>
              <a:rPr lang="lv-LV" sz="2000" dirty="0" smtClean="0"/>
              <a:t> </a:t>
            </a:r>
            <a:r>
              <a:rPr lang="lv-LV" sz="2000" dirty="0" err="1" smtClean="0"/>
              <a:t>activity</a:t>
            </a:r>
            <a:r>
              <a:rPr lang="lv-LV" sz="2000" dirty="0" smtClean="0"/>
              <a:t> </a:t>
            </a:r>
            <a:r>
              <a:rPr lang="lv-LV" sz="2000" dirty="0" err="1" smtClean="0"/>
              <a:t>finished</a:t>
            </a:r>
            <a:r>
              <a:rPr lang="lv-LV" sz="2000" dirty="0" smtClean="0"/>
              <a:t> </a:t>
            </a:r>
            <a:r>
              <a:rPr lang="lv-LV" sz="2000" dirty="0" err="1" smtClean="0"/>
              <a:t>and</a:t>
            </a:r>
            <a:r>
              <a:rPr lang="lv-LV" sz="2000" dirty="0" smtClean="0"/>
              <a:t> </a:t>
            </a:r>
            <a:r>
              <a:rPr lang="lv-LV" sz="2000" dirty="0" err="1" smtClean="0"/>
              <a:t>added</a:t>
            </a:r>
            <a:r>
              <a:rPr lang="lv-LV" sz="2000" dirty="0" smtClean="0"/>
              <a:t> to </a:t>
            </a:r>
            <a:r>
              <a:rPr lang="lv-LV" sz="2000" dirty="0" err="1" smtClean="0"/>
              <a:t>the</a:t>
            </a:r>
            <a:r>
              <a:rPr lang="lv-LV" sz="2000" dirty="0" smtClean="0"/>
              <a:t> </a:t>
            </a:r>
            <a:r>
              <a:rPr lang="lv-LV" sz="2000" dirty="0" err="1" smtClean="0"/>
              <a:t>website</a:t>
            </a:r>
            <a:r>
              <a:rPr lang="lv-LV" sz="2000" dirty="0" smtClean="0"/>
              <a:t>.</a:t>
            </a:r>
          </a:p>
          <a:p>
            <a:endParaRPr lang="lv-LV" sz="2000" dirty="0"/>
          </a:p>
          <a:p>
            <a:r>
              <a:rPr lang="en-GB" sz="2000" dirty="0"/>
              <a:t>A full list of trail </a:t>
            </a:r>
            <a:r>
              <a:rPr lang="lv-LV" sz="2000" dirty="0" err="1" smtClean="0"/>
              <a:t>sections</a:t>
            </a:r>
            <a:r>
              <a:rPr lang="en-GB" sz="2000" dirty="0" smtClean="0"/>
              <a:t> </a:t>
            </a:r>
            <a:r>
              <a:rPr lang="en-GB" sz="2000" dirty="0"/>
              <a:t>and what specializations are available at each </a:t>
            </a:r>
            <a:r>
              <a:rPr lang="en-GB" sz="2000" dirty="0" smtClean="0"/>
              <a:t>s</a:t>
            </a:r>
            <a:r>
              <a:rPr lang="lv-LV" sz="2000" dirty="0" err="1" smtClean="0"/>
              <a:t>ection</a:t>
            </a:r>
            <a:r>
              <a:rPr lang="lv-LV" sz="2000" dirty="0" smtClean="0"/>
              <a:t> </a:t>
            </a:r>
            <a:r>
              <a:rPr lang="lv-LV" sz="2000" dirty="0" err="1" smtClean="0"/>
              <a:t>can</a:t>
            </a:r>
            <a:r>
              <a:rPr lang="lv-LV" sz="2000" dirty="0" smtClean="0"/>
              <a:t> </a:t>
            </a:r>
            <a:r>
              <a:rPr lang="lv-LV" sz="2000" dirty="0" err="1" smtClean="0"/>
              <a:t>be</a:t>
            </a:r>
            <a:r>
              <a:rPr lang="lv-LV" sz="2000" dirty="0" smtClean="0"/>
              <a:t> </a:t>
            </a:r>
            <a:r>
              <a:rPr lang="lv-LV" sz="2000" dirty="0" err="1" smtClean="0"/>
              <a:t>seen</a:t>
            </a:r>
            <a:r>
              <a:rPr lang="lv-LV" sz="2000" dirty="0" smtClean="0"/>
              <a:t>.</a:t>
            </a:r>
          </a:p>
          <a:p>
            <a:endParaRPr lang="en-GB" dirty="0"/>
          </a:p>
        </p:txBody>
      </p:sp>
    </p:spTree>
    <p:extLst>
      <p:ext uri="{BB962C8B-B14F-4D97-AF65-F5344CB8AC3E}">
        <p14:creationId xmlns:p14="http://schemas.microsoft.com/office/powerpoint/2010/main" val="3167897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BF8E2-2FE7-4071-978A-BF085DACFBB9}"/>
              </a:ext>
            </a:extLst>
          </p:cNvPr>
          <p:cNvSpPr>
            <a:spLocks noGrp="1"/>
          </p:cNvSpPr>
          <p:nvPr>
            <p:ph type="title"/>
          </p:nvPr>
        </p:nvSpPr>
        <p:spPr>
          <a:xfrm>
            <a:off x="107504" y="116632"/>
            <a:ext cx="8856984" cy="1282433"/>
          </a:xfrm>
        </p:spPr>
        <p:txBody>
          <a:bodyPr>
            <a:normAutofit/>
          </a:bodyPr>
          <a:lstStyle/>
          <a:p>
            <a:r>
              <a:rPr lang="en-US" sz="3600" b="1" dirty="0">
                <a:solidFill>
                  <a:schemeClr val="accent1">
                    <a:lumMod val="75000"/>
                  </a:schemeClr>
                </a:solidFill>
                <a:latin typeface="Times New Roman" panose="02020603050405020304" pitchFamily="18" charset="0"/>
                <a:cs typeface="Times New Roman" panose="02020603050405020304" pitchFamily="18" charset="0"/>
              </a:rPr>
              <a:t>https://baltictrails.eu/lv/forest/specialization/wheelchair-accessible/sections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034" y="2470371"/>
            <a:ext cx="8064896" cy="436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3528" y="1412776"/>
            <a:ext cx="8280920" cy="923330"/>
          </a:xfrm>
          <a:prstGeom prst="rect">
            <a:avLst/>
          </a:prstGeom>
          <a:noFill/>
        </p:spPr>
        <p:txBody>
          <a:bodyPr wrap="square" rtlCol="0">
            <a:spAutoFit/>
          </a:bodyPr>
          <a:lstStyle/>
          <a:p>
            <a:r>
              <a:rPr lang="en-GB" dirty="0"/>
              <a:t>Each specialization has its own </a:t>
            </a:r>
            <a:r>
              <a:rPr lang="lv-LV" dirty="0" err="1" smtClean="0"/>
              <a:t>web</a:t>
            </a:r>
            <a:r>
              <a:rPr lang="lv-LV" dirty="0" smtClean="0"/>
              <a:t> </a:t>
            </a:r>
            <a:r>
              <a:rPr lang="en-GB" dirty="0" smtClean="0"/>
              <a:t>subpage</a:t>
            </a:r>
            <a:r>
              <a:rPr lang="en-GB" dirty="0"/>
              <a:t>, where the description of the specialization and all the sections of the trails where it is available </a:t>
            </a:r>
            <a:r>
              <a:rPr lang="en-GB" dirty="0" smtClean="0"/>
              <a:t> </a:t>
            </a:r>
            <a:r>
              <a:rPr lang="lv-LV" dirty="0" err="1" smtClean="0"/>
              <a:t>can</a:t>
            </a:r>
            <a:r>
              <a:rPr lang="lv-LV" dirty="0" smtClean="0"/>
              <a:t> </a:t>
            </a:r>
            <a:r>
              <a:rPr lang="lv-LV" dirty="0" err="1" smtClean="0"/>
              <a:t>be</a:t>
            </a:r>
            <a:r>
              <a:rPr lang="lv-LV" dirty="0" smtClean="0"/>
              <a:t> </a:t>
            </a:r>
            <a:r>
              <a:rPr lang="lv-LV" dirty="0" err="1" smtClean="0"/>
              <a:t>seen</a:t>
            </a:r>
            <a:r>
              <a:rPr lang="en-GB" dirty="0" smtClean="0"/>
              <a:t>. </a:t>
            </a:r>
            <a:r>
              <a:rPr lang="en-GB" dirty="0"/>
              <a:t>As well as available activities, for example, short trails with social inclusion.</a:t>
            </a:r>
          </a:p>
        </p:txBody>
      </p:sp>
    </p:spTree>
    <p:extLst>
      <p:ext uri="{BB962C8B-B14F-4D97-AF65-F5344CB8AC3E}">
        <p14:creationId xmlns:p14="http://schemas.microsoft.com/office/powerpoint/2010/main" val="2329959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56" y="2060847"/>
            <a:ext cx="9034066" cy="424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a:spLocks noGrp="1"/>
          </p:cNvSpPr>
          <p:nvPr>
            <p:ph type="title"/>
          </p:nvPr>
        </p:nvSpPr>
        <p:spPr>
          <a:xfrm>
            <a:off x="1043608" y="116632"/>
            <a:ext cx="6876256" cy="980728"/>
          </a:xfrm>
        </p:spPr>
        <p:txBody>
          <a:bodyPr>
            <a:normAutofit/>
          </a:bodyPr>
          <a:lstStyle/>
          <a:p>
            <a:r>
              <a:rPr lang="lv-LV" sz="2800" b="1" dirty="0" err="1" smtClean="0">
                <a:solidFill>
                  <a:schemeClr val="tx2"/>
                </a:solidFill>
              </a:rPr>
              <a:t>Accessible</a:t>
            </a:r>
            <a:r>
              <a:rPr lang="lv-LV" sz="2800" b="1" dirty="0" smtClean="0">
                <a:solidFill>
                  <a:schemeClr val="tx2"/>
                </a:solidFill>
              </a:rPr>
              <a:t> </a:t>
            </a:r>
            <a:r>
              <a:rPr lang="lv-LV" sz="2800" b="1" dirty="0" err="1" smtClean="0">
                <a:solidFill>
                  <a:schemeClr val="tx2"/>
                </a:solidFill>
              </a:rPr>
              <a:t>short</a:t>
            </a:r>
            <a:r>
              <a:rPr lang="lv-LV" sz="2800" b="1" dirty="0" smtClean="0">
                <a:solidFill>
                  <a:schemeClr val="tx2"/>
                </a:solidFill>
              </a:rPr>
              <a:t> </a:t>
            </a:r>
            <a:r>
              <a:rPr lang="lv-LV" sz="2800" b="1" dirty="0" err="1" smtClean="0">
                <a:solidFill>
                  <a:schemeClr val="tx2"/>
                </a:solidFill>
              </a:rPr>
              <a:t>trails</a:t>
            </a:r>
            <a:r>
              <a:rPr lang="lv-LV" sz="2800" b="1" dirty="0" smtClean="0">
                <a:solidFill>
                  <a:schemeClr val="tx2"/>
                </a:solidFill>
              </a:rPr>
              <a:t> / Pieejamās </a:t>
            </a:r>
            <a:r>
              <a:rPr lang="lv-LV" sz="2800" b="1" dirty="0" err="1" smtClean="0">
                <a:solidFill>
                  <a:schemeClr val="tx2"/>
                </a:solidFill>
              </a:rPr>
              <a:t>īstakas</a:t>
            </a:r>
            <a:endParaRPr lang="lv-LV" sz="2800" b="1" dirty="0">
              <a:solidFill>
                <a:schemeClr val="tx2"/>
              </a:solidFill>
            </a:endParaRPr>
          </a:p>
        </p:txBody>
      </p:sp>
      <p:sp>
        <p:nvSpPr>
          <p:cNvPr id="2" name="TextBox 1"/>
          <p:cNvSpPr txBox="1"/>
          <p:nvPr/>
        </p:nvSpPr>
        <p:spPr>
          <a:xfrm>
            <a:off x="251521" y="1137518"/>
            <a:ext cx="8496943" cy="923330"/>
          </a:xfrm>
          <a:prstGeom prst="rect">
            <a:avLst/>
          </a:prstGeom>
          <a:noFill/>
        </p:spPr>
        <p:txBody>
          <a:bodyPr wrap="square" rtlCol="0">
            <a:spAutoFit/>
          </a:bodyPr>
          <a:lstStyle/>
          <a:p>
            <a:r>
              <a:rPr lang="lv-LV" dirty="0" err="1" smtClean="0"/>
              <a:t>The</a:t>
            </a:r>
            <a:r>
              <a:rPr lang="lv-LV" dirty="0"/>
              <a:t> </a:t>
            </a:r>
            <a:r>
              <a:rPr lang="lv-LV" dirty="0" err="1" smtClean="0"/>
              <a:t>accessible</a:t>
            </a:r>
            <a:r>
              <a:rPr lang="lv-LV" dirty="0" smtClean="0"/>
              <a:t> </a:t>
            </a:r>
            <a:r>
              <a:rPr lang="lv-LV" dirty="0" err="1"/>
              <a:t>short</a:t>
            </a:r>
            <a:r>
              <a:rPr lang="lv-LV" dirty="0"/>
              <a:t> </a:t>
            </a:r>
            <a:r>
              <a:rPr lang="lv-LV" dirty="0" err="1" smtClean="0"/>
              <a:t>trails</a:t>
            </a:r>
            <a:r>
              <a:rPr lang="lv-LV" dirty="0" smtClean="0"/>
              <a:t> f</a:t>
            </a:r>
            <a:r>
              <a:rPr lang="en-GB" dirty="0" err="1" smtClean="0"/>
              <a:t>ilter</a:t>
            </a:r>
            <a:r>
              <a:rPr lang="lv-LV" dirty="0" smtClean="0"/>
              <a:t> </a:t>
            </a:r>
            <a:r>
              <a:rPr lang="en-GB" dirty="0" smtClean="0"/>
              <a:t>/</a:t>
            </a:r>
            <a:r>
              <a:rPr lang="lv-LV" dirty="0" smtClean="0"/>
              <a:t> </a:t>
            </a:r>
            <a:r>
              <a:rPr lang="en-GB" dirty="0" smtClean="0"/>
              <a:t>search</a:t>
            </a:r>
            <a:r>
              <a:rPr lang="lv-LV" dirty="0" smtClean="0"/>
              <a:t> </a:t>
            </a:r>
            <a:r>
              <a:rPr lang="lv-LV" dirty="0" err="1" smtClean="0"/>
              <a:t>option</a:t>
            </a:r>
            <a:r>
              <a:rPr lang="en-GB" dirty="0" smtClean="0"/>
              <a:t> </a:t>
            </a:r>
            <a:r>
              <a:rPr lang="en-GB" dirty="0"/>
              <a:t>added to </a:t>
            </a:r>
            <a:r>
              <a:rPr lang="lv-LV" dirty="0" err="1" smtClean="0"/>
              <a:t>the</a:t>
            </a:r>
            <a:r>
              <a:rPr lang="lv-LV" dirty="0" smtClean="0"/>
              <a:t> </a:t>
            </a:r>
            <a:r>
              <a:rPr lang="lv-LV" dirty="0" err="1" smtClean="0"/>
              <a:t>web</a:t>
            </a:r>
            <a:r>
              <a:rPr lang="lv-LV" dirty="0" smtClean="0"/>
              <a:t> </a:t>
            </a:r>
            <a:r>
              <a:rPr lang="lv-LV" dirty="0" err="1" smtClean="0"/>
              <a:t>page</a:t>
            </a:r>
            <a:r>
              <a:rPr lang="lv-LV" dirty="0" smtClean="0"/>
              <a:t> </a:t>
            </a:r>
            <a:r>
              <a:rPr lang="en-GB" dirty="0" smtClean="0"/>
              <a:t>interactive </a:t>
            </a:r>
            <a:r>
              <a:rPr lang="en-GB" dirty="0"/>
              <a:t>map (</a:t>
            </a:r>
            <a:r>
              <a:rPr lang="en-GB" dirty="0">
                <a:hlinkClick r:id="rId3"/>
              </a:rPr>
              <a:t>https://baltictrails.eu/en/coastal/map</a:t>
            </a:r>
            <a:r>
              <a:rPr lang="en-GB" dirty="0" smtClean="0"/>
              <a:t>)</a:t>
            </a:r>
            <a:endParaRPr lang="lv-LV" dirty="0" smtClean="0"/>
          </a:p>
          <a:p>
            <a:endParaRPr lang="lv-LV" dirty="0" smtClean="0"/>
          </a:p>
        </p:txBody>
      </p:sp>
    </p:spTree>
    <p:extLst>
      <p:ext uri="{BB962C8B-B14F-4D97-AF65-F5344CB8AC3E}">
        <p14:creationId xmlns:p14="http://schemas.microsoft.com/office/powerpoint/2010/main" val="4053359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73" y="2924944"/>
            <a:ext cx="9036200" cy="328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a:extLst>
              <a:ext uri="{FF2B5EF4-FFF2-40B4-BE49-F238E27FC236}">
                <a16:creationId xmlns:a16="http://schemas.microsoft.com/office/drawing/2014/main" xmlns="" id="{842BF8E2-2FE7-4071-978A-BF085DACFBB9}"/>
              </a:ext>
            </a:extLst>
          </p:cNvPr>
          <p:cNvSpPr>
            <a:spLocks noGrp="1"/>
          </p:cNvSpPr>
          <p:nvPr>
            <p:ph type="title"/>
          </p:nvPr>
        </p:nvSpPr>
        <p:spPr>
          <a:xfrm>
            <a:off x="151334" y="188640"/>
            <a:ext cx="8983538" cy="1282433"/>
          </a:xfrm>
        </p:spPr>
        <p:txBody>
          <a:bodyPr>
            <a:normAutofit/>
          </a:bodyPr>
          <a:lstStyle/>
          <a:p>
            <a:r>
              <a:rPr lang="en-US" sz="3600" b="1" dirty="0">
                <a:solidFill>
                  <a:schemeClr val="accent1">
                    <a:lumMod val="75000"/>
                  </a:schemeClr>
                </a:solidFill>
                <a:latin typeface="Times New Roman" panose="02020603050405020304" pitchFamily="18" charset="0"/>
                <a:cs typeface="Times New Roman" panose="02020603050405020304" pitchFamily="18" charset="0"/>
              </a:rPr>
              <a:t>https://baltictrails.eu/en/coastal/shorttrail/95</a:t>
            </a:r>
          </a:p>
        </p:txBody>
      </p:sp>
      <p:sp>
        <p:nvSpPr>
          <p:cNvPr id="6" name="TextBox 5"/>
          <p:cNvSpPr txBox="1"/>
          <p:nvPr/>
        </p:nvSpPr>
        <p:spPr>
          <a:xfrm>
            <a:off x="179512" y="1484784"/>
            <a:ext cx="8424936" cy="923330"/>
          </a:xfrm>
          <a:prstGeom prst="rect">
            <a:avLst/>
          </a:prstGeom>
          <a:noFill/>
        </p:spPr>
        <p:txBody>
          <a:bodyPr wrap="square" rtlCol="0">
            <a:spAutoFit/>
          </a:bodyPr>
          <a:lstStyle/>
          <a:p>
            <a:r>
              <a:rPr lang="lv-LV" dirty="0" err="1" smtClean="0"/>
              <a:t>Each</a:t>
            </a:r>
            <a:r>
              <a:rPr lang="lv-LV" dirty="0" smtClean="0"/>
              <a:t> </a:t>
            </a:r>
            <a:r>
              <a:rPr lang="lv-LV" dirty="0" err="1" smtClean="0"/>
              <a:t>short</a:t>
            </a:r>
            <a:r>
              <a:rPr lang="lv-LV" dirty="0" smtClean="0"/>
              <a:t> </a:t>
            </a:r>
            <a:r>
              <a:rPr lang="lv-LV" dirty="0" err="1" smtClean="0"/>
              <a:t>trail</a:t>
            </a:r>
            <a:r>
              <a:rPr lang="lv-LV" dirty="0" smtClean="0"/>
              <a:t> / </a:t>
            </a:r>
            <a:r>
              <a:rPr lang="lv-LV" dirty="0" err="1" smtClean="0"/>
              <a:t>specializaton</a:t>
            </a:r>
            <a:r>
              <a:rPr lang="lv-LV" dirty="0" smtClean="0"/>
              <a:t> </a:t>
            </a:r>
            <a:r>
              <a:rPr lang="lv-LV" dirty="0" err="1" smtClean="0"/>
              <a:t>object</a:t>
            </a:r>
            <a:r>
              <a:rPr lang="lv-LV" dirty="0" smtClean="0"/>
              <a:t> </a:t>
            </a:r>
            <a:r>
              <a:rPr lang="lv-LV" dirty="0" err="1" smtClean="0"/>
              <a:t>has</a:t>
            </a:r>
            <a:r>
              <a:rPr lang="lv-LV" dirty="0" smtClean="0"/>
              <a:t> </a:t>
            </a:r>
            <a:r>
              <a:rPr lang="lv-LV" dirty="0" err="1" smtClean="0"/>
              <a:t>its</a:t>
            </a:r>
            <a:r>
              <a:rPr lang="lv-LV" dirty="0" smtClean="0"/>
              <a:t> </a:t>
            </a:r>
            <a:r>
              <a:rPr lang="lv-LV" dirty="0" err="1" smtClean="0"/>
              <a:t>own</a:t>
            </a:r>
            <a:r>
              <a:rPr lang="lv-LV" dirty="0" smtClean="0"/>
              <a:t> </a:t>
            </a:r>
            <a:r>
              <a:rPr lang="lv-LV" dirty="0" err="1" smtClean="0"/>
              <a:t>suppage</a:t>
            </a:r>
            <a:r>
              <a:rPr lang="lv-LV" dirty="0" smtClean="0"/>
              <a:t>, </a:t>
            </a:r>
            <a:r>
              <a:rPr lang="lv-LV" dirty="0" err="1" smtClean="0"/>
              <a:t>which</a:t>
            </a:r>
            <a:r>
              <a:rPr lang="lv-LV" dirty="0" smtClean="0"/>
              <a:t> </a:t>
            </a:r>
            <a:r>
              <a:rPr lang="lv-LV" dirty="0" err="1" smtClean="0"/>
              <a:t>is</a:t>
            </a:r>
            <a:r>
              <a:rPr lang="lv-LV" dirty="0" smtClean="0"/>
              <a:t> </a:t>
            </a:r>
            <a:r>
              <a:rPr lang="lv-LV" dirty="0" err="1" smtClean="0"/>
              <a:t>customizable</a:t>
            </a:r>
            <a:r>
              <a:rPr lang="lv-LV" dirty="0" smtClean="0"/>
              <a:t>. </a:t>
            </a:r>
          </a:p>
          <a:p>
            <a:endParaRPr lang="lv-LV" dirty="0"/>
          </a:p>
          <a:p>
            <a:r>
              <a:rPr lang="lv-LV" dirty="0" err="1" smtClean="0"/>
              <a:t>Photos</a:t>
            </a:r>
            <a:r>
              <a:rPr lang="lv-LV" dirty="0" smtClean="0"/>
              <a:t>, </a:t>
            </a:r>
            <a:r>
              <a:rPr lang="lv-LV" dirty="0" err="1" smtClean="0"/>
              <a:t>general</a:t>
            </a:r>
            <a:r>
              <a:rPr lang="lv-LV" dirty="0" smtClean="0"/>
              <a:t> </a:t>
            </a:r>
            <a:r>
              <a:rPr lang="lv-LV" dirty="0" err="1" smtClean="0"/>
              <a:t>info</a:t>
            </a:r>
            <a:r>
              <a:rPr lang="lv-LV" dirty="0" smtClean="0"/>
              <a:t>, </a:t>
            </a:r>
            <a:r>
              <a:rPr lang="lv-LV" dirty="0" err="1" smtClean="0"/>
              <a:t>descriptions</a:t>
            </a:r>
            <a:r>
              <a:rPr lang="lv-LV" dirty="0" smtClean="0"/>
              <a:t>, </a:t>
            </a:r>
            <a:r>
              <a:rPr lang="lv-LV" dirty="0" err="1" smtClean="0"/>
              <a:t>link</a:t>
            </a:r>
            <a:r>
              <a:rPr lang="lv-LV" dirty="0" smtClean="0"/>
              <a:t> </a:t>
            </a:r>
            <a:r>
              <a:rPr lang="lv-LV" dirty="0" err="1" smtClean="0"/>
              <a:t>etc</a:t>
            </a:r>
            <a:r>
              <a:rPr lang="lv-LV" dirty="0" smtClean="0"/>
              <a:t>. </a:t>
            </a:r>
            <a:r>
              <a:rPr lang="lv-LV" dirty="0" err="1"/>
              <a:t>s</a:t>
            </a:r>
            <a:r>
              <a:rPr lang="lv-LV" dirty="0" err="1" smtClean="0"/>
              <a:t>hould</a:t>
            </a:r>
            <a:r>
              <a:rPr lang="lv-LV" dirty="0" smtClean="0"/>
              <a:t> </a:t>
            </a:r>
            <a:r>
              <a:rPr lang="lv-LV" dirty="0" err="1" smtClean="0"/>
              <a:t>be</a:t>
            </a:r>
            <a:r>
              <a:rPr lang="lv-LV" dirty="0" smtClean="0"/>
              <a:t> </a:t>
            </a:r>
            <a:r>
              <a:rPr lang="lv-LV" dirty="0" err="1" smtClean="0"/>
              <a:t>added</a:t>
            </a:r>
            <a:r>
              <a:rPr lang="lv-LV" dirty="0" smtClean="0"/>
              <a:t>.</a:t>
            </a:r>
            <a:endParaRPr lang="en-GB" dirty="0"/>
          </a:p>
        </p:txBody>
      </p:sp>
    </p:spTree>
    <p:extLst>
      <p:ext uri="{BB962C8B-B14F-4D97-AF65-F5344CB8AC3E}">
        <p14:creationId xmlns:p14="http://schemas.microsoft.com/office/powerpoint/2010/main" val="1163734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2656"/>
            <a:ext cx="9144000" cy="1340768"/>
          </a:xfrm>
        </p:spPr>
        <p:txBody>
          <a:bodyPr>
            <a:normAutofit/>
          </a:bodyPr>
          <a:lstStyle/>
          <a:p>
            <a:r>
              <a:rPr lang="en-GB" sz="2400" dirty="0" smtClean="0">
                <a:solidFill>
                  <a:schemeClr val="tx2"/>
                </a:solidFill>
              </a:rPr>
              <a:t>Activity </a:t>
            </a:r>
            <a:r>
              <a:rPr lang="lv-LV" sz="2400" dirty="0" smtClean="0">
                <a:solidFill>
                  <a:schemeClr val="tx2"/>
                </a:solidFill>
              </a:rPr>
              <a:t>2</a:t>
            </a:r>
            <a:r>
              <a:rPr lang="en-GB" sz="2400" dirty="0" smtClean="0">
                <a:solidFill>
                  <a:schemeClr val="tx2"/>
                </a:solidFill>
              </a:rPr>
              <a:t>.</a:t>
            </a:r>
            <a:r>
              <a:rPr lang="lv-LV" sz="2400" dirty="0">
                <a:solidFill>
                  <a:schemeClr val="tx2"/>
                </a:solidFill>
              </a:rPr>
              <a:t>2</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Hikers friendly sign for </a:t>
            </a:r>
            <a:r>
              <a:rPr lang="en-GB" sz="2400" b="1" dirty="0" smtClean="0">
                <a:solidFill>
                  <a:schemeClr val="tx2"/>
                </a:solidFill>
              </a:rPr>
              <a:t>accessibility</a:t>
            </a:r>
            <a:endParaRPr lang="lv-LV" sz="2400" b="1" dirty="0">
              <a:solidFill>
                <a:schemeClr val="tx2"/>
              </a:solidFill>
            </a:endParaRPr>
          </a:p>
        </p:txBody>
      </p:sp>
      <p:sp>
        <p:nvSpPr>
          <p:cNvPr id="3" name="Content Placeholder 2"/>
          <p:cNvSpPr>
            <a:spLocks noGrp="1"/>
          </p:cNvSpPr>
          <p:nvPr>
            <p:ph idx="1"/>
          </p:nvPr>
        </p:nvSpPr>
        <p:spPr>
          <a:xfrm>
            <a:off x="467544" y="1628800"/>
            <a:ext cx="8229600" cy="4896544"/>
          </a:xfrm>
        </p:spPr>
        <p:txBody>
          <a:bodyPr>
            <a:normAutofit/>
          </a:bodyPr>
          <a:lstStyle/>
          <a:p>
            <a:pPr marL="0" indent="0">
              <a:buNone/>
            </a:pPr>
            <a:r>
              <a:rPr lang="lv-LV" sz="1600" dirty="0" smtClean="0"/>
              <a:t>	</a:t>
            </a:r>
            <a:r>
              <a:rPr lang="en-GB" sz="1600" dirty="0" smtClean="0"/>
              <a:t>The </a:t>
            </a:r>
            <a:r>
              <a:rPr lang="en-GB" sz="1600" dirty="0">
                <a:hlinkClick r:id="rId2"/>
              </a:rPr>
              <a:t>Hiker's Friendly (HF) sign </a:t>
            </a:r>
            <a:r>
              <a:rPr lang="en-GB" sz="1600" dirty="0"/>
              <a:t>that currently marks businesses specialised in services for hiking tourists will be extended with new accessibility criteria to cater for the targeted social groups. </a:t>
            </a:r>
            <a:endParaRPr lang="lv-LV" sz="1600" dirty="0" smtClean="0"/>
          </a:p>
          <a:p>
            <a:pPr marL="0" indent="0">
              <a:buNone/>
            </a:pPr>
            <a:r>
              <a:rPr lang="lv-LV" sz="1600" dirty="0"/>
              <a:t>	</a:t>
            </a:r>
            <a:r>
              <a:rPr lang="en-GB" sz="1600" dirty="0" smtClean="0"/>
              <a:t>The </a:t>
            </a:r>
            <a:r>
              <a:rPr lang="en-GB" sz="1600" dirty="0"/>
              <a:t>criteria will be set together by the project team and experts representing the social groups to ensure relevance. The criteria will be discussed with partners and finalised, based on feedback. The new criteria will be included and explained in the training materials and training events. </a:t>
            </a:r>
            <a:endParaRPr lang="lv-LV" sz="1600" dirty="0" smtClean="0"/>
          </a:p>
          <a:p>
            <a:pPr marL="0" indent="0">
              <a:buNone/>
            </a:pPr>
            <a:r>
              <a:rPr lang="lv-LV" sz="1600" dirty="0"/>
              <a:t>	</a:t>
            </a:r>
            <a:r>
              <a:rPr lang="en-GB" sz="1600" dirty="0" smtClean="0"/>
              <a:t>The </a:t>
            </a:r>
            <a:r>
              <a:rPr lang="en-GB" sz="1600" dirty="0"/>
              <a:t>HF accessibility concept will be promoted to SMEs and they will be encouraged to apply for the sign. It is expected to involve both, the present HF sign holders and also attract new ones. Well-known and internationally recognized accessibility symbols will be integrated with the Hikers' Friendly sign and incorporated into the visual identification of the special interest hiking products for the targeted social groups. The visual identification of the hiking products, including the accessibility signs, will be incorporated/adapted for use on our websites, apps, social networks, printed and online maps, and other marketing materials. </a:t>
            </a:r>
            <a:endParaRPr lang="lv-LV" sz="1600" dirty="0" smtClean="0"/>
          </a:p>
          <a:p>
            <a:pPr marL="0" indent="0">
              <a:buNone/>
            </a:pPr>
            <a:r>
              <a:rPr lang="en-GB" sz="1600" dirty="0" smtClean="0"/>
              <a:t>HF </a:t>
            </a:r>
            <a:r>
              <a:rPr lang="en-GB" sz="1600" dirty="0"/>
              <a:t>awarding meetings will take place twice a year in EE and LV online. Ca 350 services in Latvia and Estonia will be labelled as Hikers' Friendly - accessible. </a:t>
            </a:r>
            <a:endParaRPr lang="lv-LV" sz="1600" dirty="0" smtClean="0"/>
          </a:p>
          <a:p>
            <a:pPr marL="0" indent="0">
              <a:buNone/>
            </a:pPr>
            <a:r>
              <a:rPr lang="lv-LV" sz="2400" b="1" dirty="0" smtClean="0">
                <a:solidFill>
                  <a:srgbClr val="FF0000"/>
                </a:solidFill>
              </a:rPr>
              <a:t>LV = 284 and EE = 38?</a:t>
            </a:r>
            <a:endParaRPr lang="lv-LV" sz="2400" b="1" dirty="0">
              <a:solidFill>
                <a:srgbClr val="FF0000"/>
              </a:solidFill>
            </a:endParaRPr>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084" y="188653"/>
            <a:ext cx="1328972" cy="131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965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4364400" cy="432048"/>
          </a:xfrm>
        </p:spPr>
        <p:txBody>
          <a:bodyPr>
            <a:normAutofit fontScale="90000"/>
          </a:bodyPr>
          <a:lstStyle/>
          <a:p>
            <a:r>
              <a:rPr lang="en-GB" sz="2400" b="1" dirty="0" smtClean="0">
                <a:solidFill>
                  <a:schemeClr val="tx2"/>
                </a:solidFill>
              </a:rPr>
              <a:t>Hikers </a:t>
            </a:r>
            <a:r>
              <a:rPr lang="en-GB" sz="2400" b="1" dirty="0">
                <a:solidFill>
                  <a:schemeClr val="tx2"/>
                </a:solidFill>
              </a:rPr>
              <a:t>friendly sign for </a:t>
            </a:r>
            <a:r>
              <a:rPr lang="en-GB" sz="2400" b="1" dirty="0" smtClean="0">
                <a:solidFill>
                  <a:schemeClr val="tx2"/>
                </a:solidFill>
              </a:rPr>
              <a:t>accessibility</a:t>
            </a:r>
            <a:endParaRPr lang="lv-LV" sz="2400" b="1" dirty="0">
              <a:solidFill>
                <a:schemeClr val="tx2"/>
              </a:solidFill>
            </a:endParaRPr>
          </a:p>
        </p:txBody>
      </p:sp>
      <p:sp>
        <p:nvSpPr>
          <p:cNvPr id="3" name="Content Placeholder 2"/>
          <p:cNvSpPr>
            <a:spLocks noGrp="1"/>
          </p:cNvSpPr>
          <p:nvPr>
            <p:ph idx="1"/>
          </p:nvPr>
        </p:nvSpPr>
        <p:spPr>
          <a:xfrm>
            <a:off x="201550" y="724309"/>
            <a:ext cx="3517568" cy="5998083"/>
          </a:xfrm>
        </p:spPr>
        <p:txBody>
          <a:bodyPr>
            <a:normAutofit lnSpcReduction="10000"/>
          </a:bodyPr>
          <a:lstStyle/>
          <a:p>
            <a:pPr marL="0" indent="0">
              <a:buNone/>
            </a:pPr>
            <a:r>
              <a:rPr lang="lv-LV" sz="1600" dirty="0" err="1" smtClean="0"/>
              <a:t>Criteria</a:t>
            </a:r>
            <a:r>
              <a:rPr lang="lv-LV" sz="1600" dirty="0" smtClean="0"/>
              <a:t> </a:t>
            </a:r>
            <a:r>
              <a:rPr lang="lv-LV" sz="1600" dirty="0" err="1" smtClean="0"/>
              <a:t>for</a:t>
            </a:r>
            <a:r>
              <a:rPr lang="lv-LV" sz="1600" dirty="0" smtClean="0"/>
              <a:t> </a:t>
            </a:r>
            <a:r>
              <a:rPr lang="lv-LV" sz="1600" dirty="0" err="1" smtClean="0"/>
              <a:t>tourism</a:t>
            </a:r>
            <a:r>
              <a:rPr lang="lv-LV" sz="1600" dirty="0" smtClean="0"/>
              <a:t> </a:t>
            </a:r>
            <a:r>
              <a:rPr lang="lv-LV" sz="1600" dirty="0" err="1" smtClean="0"/>
              <a:t>service</a:t>
            </a:r>
            <a:r>
              <a:rPr lang="lv-LV" sz="1600" dirty="0" smtClean="0"/>
              <a:t> </a:t>
            </a:r>
            <a:r>
              <a:rPr lang="lv-LV" sz="1600" dirty="0" err="1" smtClean="0"/>
              <a:t>providers</a:t>
            </a:r>
            <a:r>
              <a:rPr lang="lv-LV" sz="1600" dirty="0" smtClean="0"/>
              <a:t> </a:t>
            </a:r>
            <a:r>
              <a:rPr lang="lv-LV" sz="1600" dirty="0" err="1" smtClean="0"/>
              <a:t>had</a:t>
            </a:r>
            <a:r>
              <a:rPr lang="lv-LV" sz="1600" dirty="0" smtClean="0"/>
              <a:t> </a:t>
            </a:r>
            <a:r>
              <a:rPr lang="lv-LV" sz="1600" dirty="0" err="1" smtClean="0"/>
              <a:t>been</a:t>
            </a:r>
            <a:r>
              <a:rPr lang="lv-LV" sz="1600" dirty="0" smtClean="0"/>
              <a:t> </a:t>
            </a:r>
            <a:r>
              <a:rPr lang="lv-LV" sz="1600" dirty="0" err="1" smtClean="0"/>
              <a:t>extended</a:t>
            </a:r>
            <a:r>
              <a:rPr lang="lv-LV" sz="1600" dirty="0" smtClean="0"/>
              <a:t> </a:t>
            </a:r>
            <a:r>
              <a:rPr lang="lv-LV" sz="1600" dirty="0" err="1" smtClean="0"/>
              <a:t>with</a:t>
            </a:r>
            <a:r>
              <a:rPr lang="lv-LV" sz="1600" dirty="0" smtClean="0"/>
              <a:t> </a:t>
            </a:r>
            <a:r>
              <a:rPr lang="en-GB" sz="1600" dirty="0"/>
              <a:t>new accessibility criteria</a:t>
            </a:r>
            <a:r>
              <a:rPr lang="lv-LV" sz="1600" dirty="0" smtClean="0"/>
              <a:t>.</a:t>
            </a:r>
          </a:p>
          <a:p>
            <a:r>
              <a:rPr lang="lv-LV" sz="1600" b="1" dirty="0" err="1" smtClean="0"/>
              <a:t>Wheelchair</a:t>
            </a:r>
            <a:r>
              <a:rPr lang="lv-LV" sz="1600" b="1" dirty="0" smtClean="0"/>
              <a:t> </a:t>
            </a:r>
            <a:r>
              <a:rPr lang="lv-LV" sz="1600" b="1" dirty="0" err="1" smtClean="0"/>
              <a:t>accessible</a:t>
            </a:r>
            <a:endParaRPr lang="lv-LV" sz="1600" b="1" dirty="0" smtClean="0"/>
          </a:p>
          <a:p>
            <a:r>
              <a:rPr lang="lv-LV" sz="1600" b="1" dirty="0" err="1" smtClean="0"/>
              <a:t>Visually</a:t>
            </a:r>
            <a:r>
              <a:rPr lang="lv-LV" sz="1600" b="1" dirty="0" smtClean="0"/>
              <a:t> </a:t>
            </a:r>
            <a:r>
              <a:rPr lang="lv-LV" sz="1600" b="1" dirty="0" err="1" smtClean="0"/>
              <a:t>accessible</a:t>
            </a:r>
            <a:endParaRPr lang="lv-LV" sz="1600" b="1" dirty="0" smtClean="0"/>
          </a:p>
          <a:p>
            <a:r>
              <a:rPr lang="lv-LV" sz="1600" b="1" dirty="0" err="1" smtClean="0"/>
              <a:t>Children-Friendly</a:t>
            </a:r>
            <a:endParaRPr lang="lv-LV" sz="1600" b="1" dirty="0" smtClean="0"/>
          </a:p>
          <a:p>
            <a:pPr marL="0" indent="0">
              <a:buNone/>
            </a:pPr>
            <a:r>
              <a:rPr lang="lv-LV" sz="1600" dirty="0" err="1"/>
              <a:t>Detailed</a:t>
            </a:r>
            <a:r>
              <a:rPr lang="lv-LV" sz="1600" dirty="0"/>
              <a:t> </a:t>
            </a:r>
            <a:r>
              <a:rPr lang="lv-LV" sz="1600" dirty="0" err="1"/>
              <a:t>explanations</a:t>
            </a:r>
            <a:r>
              <a:rPr lang="lv-LV" sz="1600" dirty="0"/>
              <a:t> </a:t>
            </a:r>
            <a:r>
              <a:rPr lang="lv-LV" sz="1600" dirty="0" err="1"/>
              <a:t>for</a:t>
            </a:r>
            <a:r>
              <a:rPr lang="lv-LV" sz="1600" dirty="0"/>
              <a:t> </a:t>
            </a:r>
            <a:r>
              <a:rPr lang="lv-LV" sz="1600" dirty="0" err="1"/>
              <a:t>all</a:t>
            </a:r>
            <a:r>
              <a:rPr lang="lv-LV" sz="1600" dirty="0"/>
              <a:t> </a:t>
            </a:r>
            <a:r>
              <a:rPr lang="lv-LV" sz="1600" dirty="0" err="1"/>
              <a:t>accessibility</a:t>
            </a:r>
            <a:r>
              <a:rPr lang="lv-LV" sz="1600" dirty="0"/>
              <a:t> </a:t>
            </a:r>
            <a:r>
              <a:rPr lang="lv-LV" sz="1600" dirty="0" err="1"/>
              <a:t>criteria</a:t>
            </a:r>
            <a:r>
              <a:rPr lang="lv-LV" sz="1600" dirty="0" smtClean="0"/>
              <a:t>.</a:t>
            </a:r>
          </a:p>
          <a:p>
            <a:pPr marL="0" indent="0">
              <a:buNone/>
            </a:pPr>
            <a:r>
              <a:rPr lang="lv-LV" sz="1600" dirty="0" err="1" smtClean="0"/>
              <a:t>Criteria</a:t>
            </a:r>
            <a:r>
              <a:rPr lang="lv-LV" sz="1600" dirty="0" smtClean="0"/>
              <a:t> </a:t>
            </a:r>
            <a:r>
              <a:rPr lang="lv-LV" sz="1600" dirty="0" err="1" smtClean="0"/>
              <a:t>have</a:t>
            </a:r>
            <a:r>
              <a:rPr lang="lv-LV" sz="1600" dirty="0" smtClean="0"/>
              <a:t> </a:t>
            </a:r>
            <a:r>
              <a:rPr lang="lv-LV" sz="1600" dirty="0" err="1" smtClean="0"/>
              <a:t>been</a:t>
            </a:r>
            <a:r>
              <a:rPr lang="lv-LV" sz="1600" dirty="0" smtClean="0"/>
              <a:t> </a:t>
            </a:r>
            <a:r>
              <a:rPr lang="lv-LV" sz="1600" dirty="0" err="1" smtClean="0"/>
              <a:t>finished</a:t>
            </a:r>
            <a:r>
              <a:rPr lang="lv-LV" sz="1600" dirty="0" smtClean="0"/>
              <a:t> </a:t>
            </a:r>
            <a:r>
              <a:rPr lang="lv-LV" sz="1600" dirty="0" err="1" smtClean="0"/>
              <a:t>in</a:t>
            </a:r>
            <a:r>
              <a:rPr lang="lv-LV" sz="1600" dirty="0" smtClean="0"/>
              <a:t> </a:t>
            </a:r>
            <a:r>
              <a:rPr lang="lv-LV" sz="1600" dirty="0" err="1" smtClean="0"/>
              <a:t>Latvian</a:t>
            </a:r>
            <a:r>
              <a:rPr lang="lv-LV" sz="1600" dirty="0" smtClean="0"/>
              <a:t> </a:t>
            </a:r>
            <a:r>
              <a:rPr lang="lv-LV" sz="1600" dirty="0" err="1" smtClean="0"/>
              <a:t>and</a:t>
            </a:r>
            <a:r>
              <a:rPr lang="lv-LV" sz="1600" dirty="0" smtClean="0"/>
              <a:t> </a:t>
            </a:r>
            <a:r>
              <a:rPr lang="lv-LV" sz="1600" dirty="0" err="1" smtClean="0"/>
              <a:t>English</a:t>
            </a:r>
            <a:r>
              <a:rPr lang="lv-LV" sz="1600" dirty="0" smtClean="0"/>
              <a:t> </a:t>
            </a:r>
            <a:r>
              <a:rPr lang="lv-LV" sz="1600" dirty="0" err="1" smtClean="0"/>
              <a:t>languages</a:t>
            </a:r>
            <a:r>
              <a:rPr lang="lv-LV" sz="1600" dirty="0" smtClean="0"/>
              <a:t>. (</a:t>
            </a:r>
            <a:r>
              <a:rPr lang="lv-LV" sz="1600" dirty="0" err="1" smtClean="0"/>
              <a:t>Available</a:t>
            </a:r>
            <a:r>
              <a:rPr lang="lv-LV" sz="1600" dirty="0" smtClean="0"/>
              <a:t> </a:t>
            </a:r>
            <a:r>
              <a:rPr lang="lv-LV" sz="1600" dirty="0" err="1" smtClean="0"/>
              <a:t>in</a:t>
            </a:r>
            <a:r>
              <a:rPr lang="lv-LV" sz="1600" dirty="0" smtClean="0"/>
              <a:t> </a:t>
            </a:r>
            <a:r>
              <a:rPr lang="lv-LV" sz="1600" dirty="0" err="1" smtClean="0"/>
              <a:t>baltictrails.eu</a:t>
            </a:r>
            <a:r>
              <a:rPr lang="lv-LV" sz="1600" dirty="0" smtClean="0"/>
              <a:t> </a:t>
            </a:r>
            <a:r>
              <a:rPr lang="lv-LV" sz="1600" dirty="0" err="1" smtClean="0"/>
              <a:t>and</a:t>
            </a:r>
            <a:r>
              <a:rPr lang="lv-LV" sz="1600" dirty="0" smtClean="0"/>
              <a:t> </a:t>
            </a:r>
            <a:r>
              <a:rPr lang="lv-LV" sz="1600" dirty="0" err="1" smtClean="0"/>
              <a:t>elsewhere</a:t>
            </a:r>
            <a:r>
              <a:rPr lang="lv-LV" sz="1600" dirty="0" smtClean="0"/>
              <a:t>). </a:t>
            </a:r>
            <a:r>
              <a:rPr lang="lv-LV" sz="1600" dirty="0" err="1" smtClean="0"/>
              <a:t>Sent</a:t>
            </a:r>
            <a:r>
              <a:rPr lang="lv-LV" sz="1600" dirty="0" smtClean="0"/>
              <a:t> </a:t>
            </a:r>
            <a:r>
              <a:rPr lang="lv-LV" sz="1600" dirty="0" err="1" smtClean="0"/>
              <a:t>for</a:t>
            </a:r>
            <a:r>
              <a:rPr lang="lv-LV" sz="1600" dirty="0" smtClean="0"/>
              <a:t> </a:t>
            </a:r>
            <a:r>
              <a:rPr lang="lv-LV" sz="1600" dirty="0" err="1" smtClean="0"/>
              <a:t>Estonian</a:t>
            </a:r>
            <a:r>
              <a:rPr lang="lv-LV" sz="1600" dirty="0" smtClean="0"/>
              <a:t> </a:t>
            </a:r>
            <a:r>
              <a:rPr lang="lv-LV" sz="1600" dirty="0" err="1" smtClean="0"/>
              <a:t>translations</a:t>
            </a:r>
            <a:r>
              <a:rPr lang="lv-LV" sz="1600" dirty="0" smtClean="0"/>
              <a:t>. </a:t>
            </a:r>
          </a:p>
          <a:p>
            <a:pPr marL="0" indent="0">
              <a:buNone/>
            </a:pPr>
            <a:endParaRPr lang="lv-LV" sz="1600" dirty="0"/>
          </a:p>
          <a:p>
            <a:pPr marL="0" indent="0">
              <a:buNone/>
            </a:pPr>
            <a:r>
              <a:rPr lang="lv-LV" sz="1600" dirty="0" err="1" smtClean="0"/>
              <a:t>The</a:t>
            </a:r>
            <a:r>
              <a:rPr lang="en-GB" sz="1600" dirty="0" smtClean="0"/>
              <a:t> </a:t>
            </a:r>
            <a:r>
              <a:rPr lang="en-GB" sz="1600" dirty="0"/>
              <a:t>Latvian application forms for the </a:t>
            </a:r>
            <a:r>
              <a:rPr lang="en-GB" sz="1600" dirty="0" smtClean="0"/>
              <a:t>sign</a:t>
            </a:r>
            <a:r>
              <a:rPr lang="lv-LV" sz="1600" dirty="0" smtClean="0"/>
              <a:t> </a:t>
            </a:r>
            <a:r>
              <a:rPr lang="lv-LV" sz="1600" dirty="0" err="1" smtClean="0"/>
              <a:t>have</a:t>
            </a:r>
            <a:r>
              <a:rPr lang="lv-LV" sz="1600" dirty="0" smtClean="0"/>
              <a:t> </a:t>
            </a:r>
            <a:r>
              <a:rPr lang="lv-LV" sz="1600" dirty="0" err="1" smtClean="0"/>
              <a:t>been</a:t>
            </a:r>
            <a:r>
              <a:rPr lang="lv-LV" sz="1600" dirty="0" smtClean="0"/>
              <a:t> </a:t>
            </a:r>
            <a:r>
              <a:rPr lang="lv-LV" sz="1600" dirty="0" err="1" smtClean="0"/>
              <a:t>updated</a:t>
            </a:r>
            <a:r>
              <a:rPr lang="en-GB" sz="1600" dirty="0" smtClean="0"/>
              <a:t>.</a:t>
            </a:r>
            <a:endParaRPr lang="lv-LV" sz="1600" dirty="0" smtClean="0"/>
          </a:p>
          <a:p>
            <a:pPr marL="0" indent="0">
              <a:buNone/>
            </a:pPr>
            <a:endParaRPr lang="lv-LV" sz="1600" dirty="0"/>
          </a:p>
          <a:p>
            <a:pPr marL="0" indent="0">
              <a:buNone/>
            </a:pPr>
            <a:r>
              <a:rPr lang="en-GB" sz="1600" dirty="0"/>
              <a:t>The next meeting of the LV </a:t>
            </a:r>
            <a:r>
              <a:rPr lang="lv-LV" sz="1600" dirty="0" smtClean="0"/>
              <a:t>HF </a:t>
            </a:r>
            <a:r>
              <a:rPr lang="en-GB" sz="1600" dirty="0" smtClean="0"/>
              <a:t>commission </a:t>
            </a:r>
            <a:r>
              <a:rPr lang="en-GB" sz="1600" dirty="0"/>
              <a:t>is scheduled for early November</a:t>
            </a:r>
            <a:r>
              <a:rPr lang="en-GB" sz="1600" dirty="0" smtClean="0"/>
              <a:t>.</a:t>
            </a:r>
            <a:endParaRPr lang="lv-LV" sz="1600" dirty="0" smtClean="0"/>
          </a:p>
          <a:p>
            <a:pPr marL="0" indent="0">
              <a:buNone/>
            </a:pPr>
            <a:endParaRPr lang="lv-LV" sz="1600" dirty="0"/>
          </a:p>
          <a:p>
            <a:pPr marL="0" indent="0">
              <a:buNone/>
            </a:pPr>
            <a:r>
              <a:rPr lang="en-GB" sz="1600" dirty="0"/>
              <a:t>The application form </a:t>
            </a:r>
            <a:r>
              <a:rPr lang="lv-LV" sz="1600" dirty="0" err="1" smtClean="0"/>
              <a:t>indicates</a:t>
            </a:r>
            <a:r>
              <a:rPr lang="en-GB" sz="1600" dirty="0" smtClean="0"/>
              <a:t> </a:t>
            </a:r>
            <a:r>
              <a:rPr lang="en-GB" sz="1600" dirty="0"/>
              <a:t>that Ca 350 services in Latvia and Estonia will be </a:t>
            </a:r>
            <a:r>
              <a:rPr lang="en-GB" sz="1600" dirty="0" err="1"/>
              <a:t>labeled</a:t>
            </a:r>
            <a:r>
              <a:rPr lang="en-GB" sz="1600" dirty="0"/>
              <a:t> as Hikers' Friendly - accessible.</a:t>
            </a:r>
            <a:endParaRPr lang="lv-LV" sz="1600" dirty="0" smtClean="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4400" y="159787"/>
            <a:ext cx="4312056" cy="3285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726" y="3486941"/>
            <a:ext cx="2321989"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9713" y="3445164"/>
            <a:ext cx="2842188" cy="308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963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792088"/>
          </a:xfrm>
        </p:spPr>
        <p:txBody>
          <a:bodyPr>
            <a:normAutofit fontScale="90000"/>
          </a:bodyPr>
          <a:lstStyle/>
          <a:p>
            <a:r>
              <a:rPr lang="lv-LV" dirty="0">
                <a:solidFill>
                  <a:schemeClr val="tx2"/>
                </a:solidFill>
              </a:rPr>
              <a:t> </a:t>
            </a:r>
            <a:r>
              <a:rPr lang="lv-LV" dirty="0" smtClean="0">
                <a:solidFill>
                  <a:schemeClr val="tx2"/>
                </a:solidFill>
              </a:rPr>
              <a:t/>
            </a:r>
            <a:br>
              <a:rPr lang="lv-LV" dirty="0" smtClean="0">
                <a:solidFill>
                  <a:schemeClr val="tx2"/>
                </a:solidFill>
              </a:rPr>
            </a:br>
            <a:r>
              <a:rPr lang="lv-LV" sz="3600" dirty="0" smtClean="0">
                <a:solidFill>
                  <a:schemeClr val="tx2"/>
                </a:solidFill>
              </a:rPr>
              <a:t>Project </a:t>
            </a:r>
            <a:r>
              <a:rPr lang="lv-LV" sz="3600" dirty="0" err="1" smtClean="0">
                <a:solidFill>
                  <a:schemeClr val="tx2"/>
                </a:solidFill>
              </a:rPr>
              <a:t>reporting</a:t>
            </a:r>
            <a:r>
              <a:rPr lang="lv-LV" dirty="0" smtClean="0">
                <a:solidFill>
                  <a:schemeClr val="tx2"/>
                </a:solidFill>
              </a:rPr>
              <a:t/>
            </a:r>
            <a:br>
              <a:rPr lang="lv-LV" dirty="0" smtClean="0">
                <a:solidFill>
                  <a:schemeClr val="tx2"/>
                </a:solidFill>
              </a:rPr>
            </a:br>
            <a:endParaRPr lang="lv-LV" dirty="0">
              <a:solidFill>
                <a:schemeClr val="tx2"/>
              </a:solidFill>
            </a:endParaRPr>
          </a:p>
        </p:txBody>
      </p:sp>
      <p:sp>
        <p:nvSpPr>
          <p:cNvPr id="3" name="Content Placeholder 2"/>
          <p:cNvSpPr>
            <a:spLocks noGrp="1"/>
          </p:cNvSpPr>
          <p:nvPr>
            <p:ph idx="1"/>
          </p:nvPr>
        </p:nvSpPr>
        <p:spPr>
          <a:xfrm>
            <a:off x="239066" y="950093"/>
            <a:ext cx="8392311" cy="864096"/>
          </a:xfrm>
        </p:spPr>
        <p:txBody>
          <a:bodyPr>
            <a:normAutofit/>
          </a:bodyPr>
          <a:lstStyle/>
          <a:p>
            <a:pPr marL="0" indent="0">
              <a:buNone/>
            </a:pPr>
            <a:r>
              <a:rPr lang="en-GB" sz="2400" dirty="0" smtClean="0"/>
              <a:t>The </a:t>
            </a:r>
            <a:r>
              <a:rPr lang="lv-LV" sz="2400" dirty="0" smtClean="0"/>
              <a:t>3rd </a:t>
            </a:r>
            <a:r>
              <a:rPr lang="lv-LV" sz="2400" dirty="0" err="1" smtClean="0"/>
              <a:t>period</a:t>
            </a:r>
            <a:r>
              <a:rPr lang="lv-LV" sz="2400" dirty="0" smtClean="0"/>
              <a:t> </a:t>
            </a:r>
            <a:r>
              <a:rPr lang="lv-LV" sz="2400" dirty="0" err="1" smtClean="0"/>
              <a:t>project</a:t>
            </a:r>
            <a:r>
              <a:rPr lang="lv-LV" sz="2400" dirty="0" smtClean="0"/>
              <a:t> </a:t>
            </a:r>
            <a:r>
              <a:rPr lang="en-GB" sz="2400" dirty="0" smtClean="0"/>
              <a:t>report </a:t>
            </a:r>
            <a:r>
              <a:rPr lang="en-GB" sz="2400" dirty="0"/>
              <a:t>has been </a:t>
            </a:r>
            <a:r>
              <a:rPr lang="lv-LV" sz="2400" dirty="0" err="1" smtClean="0"/>
              <a:t>submitted</a:t>
            </a:r>
            <a:r>
              <a:rPr lang="lv-LV" sz="2400" dirty="0" smtClean="0"/>
              <a:t> </a:t>
            </a:r>
            <a:r>
              <a:rPr lang="lv-LV" sz="2400" dirty="0" err="1" smtClean="0"/>
              <a:t>in</a:t>
            </a:r>
            <a:r>
              <a:rPr lang="lv-LV" sz="2400" dirty="0" smtClean="0"/>
              <a:t> </a:t>
            </a:r>
            <a:r>
              <a:rPr lang="lv-LV" sz="2400" dirty="0" err="1" smtClean="0"/>
              <a:t>the</a:t>
            </a:r>
            <a:r>
              <a:rPr lang="lv-LV" sz="2400" dirty="0" smtClean="0"/>
              <a:t> JEMS. </a:t>
            </a:r>
            <a:r>
              <a:rPr lang="lv-LV" sz="2400" dirty="0" err="1" smtClean="0"/>
              <a:t>Waiting</a:t>
            </a:r>
            <a:r>
              <a:rPr lang="lv-LV" sz="2400" dirty="0" smtClean="0"/>
              <a:t> </a:t>
            </a:r>
            <a:r>
              <a:rPr lang="en-GB" sz="2400" dirty="0" smtClean="0"/>
              <a:t>confirm</a:t>
            </a:r>
            <a:r>
              <a:rPr lang="lv-LV" sz="2400" dirty="0" err="1" smtClean="0"/>
              <a:t>ation</a:t>
            </a:r>
            <a:r>
              <a:rPr lang="en-GB" sz="2400" dirty="0" smtClean="0"/>
              <a:t> </a:t>
            </a:r>
            <a:r>
              <a:rPr lang="en-GB" sz="2400" dirty="0"/>
              <a:t>by the </a:t>
            </a:r>
            <a:r>
              <a:rPr lang="en-GB" sz="2400" dirty="0" smtClean="0"/>
              <a:t>JS</a:t>
            </a:r>
            <a:r>
              <a:rPr lang="lv-LV" sz="2400" dirty="0" smtClean="0"/>
              <a:t>.</a:t>
            </a:r>
            <a:endParaRPr lang="en-GB" sz="2400" dirty="0"/>
          </a:p>
        </p:txBody>
      </p:sp>
      <p:sp>
        <p:nvSpPr>
          <p:cNvPr id="6" name="TextBox 5"/>
          <p:cNvSpPr txBox="1"/>
          <p:nvPr/>
        </p:nvSpPr>
        <p:spPr>
          <a:xfrm>
            <a:off x="239064" y="3434191"/>
            <a:ext cx="8653416" cy="830997"/>
          </a:xfrm>
          <a:prstGeom prst="rect">
            <a:avLst/>
          </a:prstGeom>
          <a:noFill/>
        </p:spPr>
        <p:txBody>
          <a:bodyPr wrap="square" rtlCol="0">
            <a:spAutoFit/>
          </a:bodyPr>
          <a:lstStyle/>
          <a:p>
            <a:r>
              <a:rPr lang="lv-LV" sz="2400" dirty="0" err="1" smtClean="0"/>
              <a:t>The</a:t>
            </a:r>
            <a:r>
              <a:rPr lang="lv-LV" sz="2400" dirty="0" smtClean="0"/>
              <a:t> </a:t>
            </a:r>
            <a:r>
              <a:rPr lang="lv-LV" sz="2400" dirty="0" err="1" smtClean="0"/>
              <a:t>forth</a:t>
            </a:r>
            <a:r>
              <a:rPr lang="lv-LV" sz="2400" dirty="0" smtClean="0"/>
              <a:t> </a:t>
            </a:r>
            <a:r>
              <a:rPr lang="lv-LV" sz="2400" dirty="0" err="1" smtClean="0"/>
              <a:t>project</a:t>
            </a:r>
            <a:r>
              <a:rPr lang="lv-LV" sz="2400" dirty="0" smtClean="0"/>
              <a:t> </a:t>
            </a:r>
            <a:r>
              <a:rPr lang="lv-LV" sz="2400" dirty="0" err="1" smtClean="0"/>
              <a:t>period</a:t>
            </a:r>
            <a:r>
              <a:rPr lang="lv-LV" sz="2400" dirty="0" smtClean="0"/>
              <a:t> </a:t>
            </a:r>
            <a:r>
              <a:rPr lang="lv-LV" sz="2400" dirty="0" err="1" smtClean="0"/>
              <a:t>ends</a:t>
            </a:r>
            <a:r>
              <a:rPr lang="lv-LV" sz="2400" dirty="0" smtClean="0"/>
              <a:t> </a:t>
            </a:r>
            <a:r>
              <a:rPr lang="lv-LV" sz="2400" dirty="0" err="1" smtClean="0"/>
              <a:t>at</a:t>
            </a:r>
            <a:r>
              <a:rPr lang="lv-LV" sz="2400" dirty="0" smtClean="0"/>
              <a:t> </a:t>
            </a:r>
            <a:r>
              <a:rPr lang="lv-LV" sz="2400" dirty="0" err="1" smtClean="0"/>
              <a:t>the</a:t>
            </a:r>
            <a:r>
              <a:rPr lang="lv-LV" sz="2400" dirty="0" smtClean="0"/>
              <a:t> </a:t>
            </a:r>
            <a:r>
              <a:rPr lang="lv-LV" sz="2400" dirty="0" err="1" smtClean="0"/>
              <a:t>end</a:t>
            </a:r>
            <a:r>
              <a:rPr lang="lv-LV" sz="2400" dirty="0" smtClean="0"/>
              <a:t> </a:t>
            </a:r>
            <a:r>
              <a:rPr lang="lv-LV" sz="2400" dirty="0" err="1" smtClean="0"/>
              <a:t>of</a:t>
            </a:r>
            <a:r>
              <a:rPr lang="lv-LV" sz="2400" dirty="0" smtClean="0"/>
              <a:t> </a:t>
            </a:r>
            <a:r>
              <a:rPr lang="lv-LV" sz="2400" dirty="0" err="1" smtClean="0"/>
              <a:t>October</a:t>
            </a:r>
            <a:r>
              <a:rPr lang="lv-LV" sz="2400" dirty="0" smtClean="0"/>
              <a:t>. </a:t>
            </a:r>
            <a:endParaRPr lang="lv-LV" sz="2400" b="1" dirty="0" smtClean="0"/>
          </a:p>
          <a:p>
            <a:r>
              <a:rPr lang="lv-LV" sz="2400" b="1" dirty="0" err="1" smtClean="0"/>
              <a:t>The</a:t>
            </a:r>
            <a:r>
              <a:rPr lang="lv-LV" sz="2400" b="1" dirty="0" smtClean="0"/>
              <a:t> </a:t>
            </a:r>
            <a:r>
              <a:rPr lang="lv-LV" sz="2400" b="1" dirty="0" err="1" smtClean="0"/>
              <a:t>forth</a:t>
            </a:r>
            <a:r>
              <a:rPr lang="lv-LV" sz="2400" b="1" dirty="0" smtClean="0"/>
              <a:t> </a:t>
            </a:r>
            <a:r>
              <a:rPr lang="lv-LV" sz="2400" b="1" dirty="0" err="1" smtClean="0"/>
              <a:t>period</a:t>
            </a:r>
            <a:r>
              <a:rPr lang="lv-LV" sz="2400" b="1" dirty="0" smtClean="0"/>
              <a:t> </a:t>
            </a:r>
            <a:r>
              <a:rPr lang="lv-LV" sz="2400" b="1" dirty="0" err="1" smtClean="0"/>
              <a:t>partner</a:t>
            </a:r>
            <a:r>
              <a:rPr lang="lv-LV" sz="2400" b="1" dirty="0" smtClean="0"/>
              <a:t> </a:t>
            </a:r>
            <a:r>
              <a:rPr lang="lv-LV" sz="2400" b="1" dirty="0" err="1" smtClean="0"/>
              <a:t>reports</a:t>
            </a:r>
            <a:r>
              <a:rPr lang="lv-LV" sz="2400" b="1" dirty="0" smtClean="0"/>
              <a:t> </a:t>
            </a:r>
            <a:r>
              <a:rPr lang="lv-LV" sz="2400" b="1" dirty="0" err="1" smtClean="0"/>
              <a:t>are</a:t>
            </a:r>
            <a:r>
              <a:rPr lang="lv-LV" sz="2400" b="1" dirty="0" smtClean="0"/>
              <a:t> </a:t>
            </a:r>
            <a:r>
              <a:rPr lang="lv-LV" sz="2400" b="1" dirty="0" err="1" smtClean="0"/>
              <a:t>due</a:t>
            </a:r>
            <a:r>
              <a:rPr lang="lv-LV" sz="2400" b="1" dirty="0" smtClean="0"/>
              <a:t> </a:t>
            </a:r>
            <a:r>
              <a:rPr lang="lv-LV" sz="2400" b="1" dirty="0" err="1" smtClean="0"/>
              <a:t>until</a:t>
            </a:r>
            <a:r>
              <a:rPr lang="lv-LV" sz="2400" b="1" dirty="0" smtClean="0"/>
              <a:t> 14th </a:t>
            </a:r>
            <a:r>
              <a:rPr lang="lv-LV" sz="2400" b="1" dirty="0" err="1" smtClean="0"/>
              <a:t>of</a:t>
            </a:r>
            <a:r>
              <a:rPr lang="lv-LV" sz="2400" b="1" dirty="0" smtClean="0"/>
              <a:t> </a:t>
            </a:r>
            <a:r>
              <a:rPr lang="lv-LV" sz="2400" b="1" dirty="0" err="1" smtClean="0"/>
              <a:t>November</a:t>
            </a:r>
            <a:r>
              <a:rPr lang="lv-LV" sz="2400" b="1" dirty="0" smtClean="0"/>
              <a:t>.</a:t>
            </a:r>
            <a:endParaRPr lang="en-GB" sz="2400" b="1" dirty="0"/>
          </a:p>
        </p:txBody>
      </p:sp>
      <p:sp>
        <p:nvSpPr>
          <p:cNvPr id="10" name="TextBox 9"/>
          <p:cNvSpPr txBox="1"/>
          <p:nvPr/>
        </p:nvSpPr>
        <p:spPr>
          <a:xfrm>
            <a:off x="239065" y="4365104"/>
            <a:ext cx="8509399" cy="1938992"/>
          </a:xfrm>
          <a:prstGeom prst="rect">
            <a:avLst/>
          </a:prstGeom>
          <a:noFill/>
        </p:spPr>
        <p:txBody>
          <a:bodyPr wrap="square" rtlCol="0">
            <a:spAutoFit/>
          </a:bodyPr>
          <a:lstStyle/>
          <a:p>
            <a:r>
              <a:rPr lang="en-GB" sz="2400" dirty="0"/>
              <a:t>The partner reports of the </a:t>
            </a:r>
            <a:r>
              <a:rPr lang="lv-LV" sz="2400" dirty="0" err="1" smtClean="0"/>
              <a:t>third</a:t>
            </a:r>
            <a:r>
              <a:rPr lang="en-GB" sz="2400" dirty="0" smtClean="0"/>
              <a:t> </a:t>
            </a:r>
            <a:r>
              <a:rPr lang="en-GB" sz="2400" dirty="0"/>
              <a:t>period were of </a:t>
            </a:r>
            <a:r>
              <a:rPr lang="lv-LV" sz="2400" dirty="0" err="1" smtClean="0"/>
              <a:t>better</a:t>
            </a:r>
            <a:r>
              <a:rPr lang="lv-LV" sz="2400" dirty="0" smtClean="0"/>
              <a:t> </a:t>
            </a:r>
            <a:r>
              <a:rPr lang="en-GB" sz="2400" dirty="0" smtClean="0"/>
              <a:t>quality</a:t>
            </a:r>
            <a:r>
              <a:rPr lang="en-GB" sz="2400" dirty="0"/>
              <a:t>. </a:t>
            </a:r>
            <a:endParaRPr lang="lv-LV" sz="2400" dirty="0" smtClean="0"/>
          </a:p>
          <a:p>
            <a:r>
              <a:rPr lang="en-GB" sz="2400" dirty="0"/>
              <a:t>Emphasis should be placed on </a:t>
            </a:r>
            <a:r>
              <a:rPr lang="lv-LV" sz="2400" dirty="0" smtClean="0"/>
              <a:t>W</a:t>
            </a:r>
            <a:r>
              <a:rPr lang="en-GB" sz="2400" dirty="0" err="1" smtClean="0"/>
              <a:t>ork</a:t>
            </a:r>
            <a:r>
              <a:rPr lang="en-GB" sz="2400" dirty="0" smtClean="0"/>
              <a:t> </a:t>
            </a:r>
            <a:r>
              <a:rPr lang="lv-LV" sz="2400" dirty="0" smtClean="0"/>
              <a:t>P</a:t>
            </a:r>
            <a:r>
              <a:rPr lang="en-GB" sz="2400" dirty="0" err="1" smtClean="0"/>
              <a:t>ackage</a:t>
            </a:r>
            <a:r>
              <a:rPr lang="en-GB" sz="2400" dirty="0" smtClean="0"/>
              <a:t> </a:t>
            </a:r>
            <a:r>
              <a:rPr lang="en-GB" sz="2400" dirty="0"/>
              <a:t>3. On activities, investments, site improvements, pilot testing. All activities of the period should be described, what </a:t>
            </a:r>
            <a:r>
              <a:rPr lang="lv-LV" sz="2400" dirty="0" err="1" smtClean="0"/>
              <a:t>is</a:t>
            </a:r>
            <a:r>
              <a:rPr lang="lv-LV" sz="2400" dirty="0" smtClean="0"/>
              <a:t> </a:t>
            </a:r>
            <a:r>
              <a:rPr lang="lv-LV" sz="2400" dirty="0" err="1" smtClean="0"/>
              <a:t>the</a:t>
            </a:r>
            <a:r>
              <a:rPr lang="lv-LV" sz="2400" dirty="0" smtClean="0"/>
              <a:t> </a:t>
            </a:r>
            <a:r>
              <a:rPr lang="en-GB" sz="2400" dirty="0" smtClean="0"/>
              <a:t>progress</a:t>
            </a:r>
            <a:r>
              <a:rPr lang="lv-LV" sz="2400" dirty="0" smtClean="0"/>
              <a:t>, </a:t>
            </a:r>
            <a:r>
              <a:rPr lang="lv-LV" sz="2400" dirty="0" err="1" smtClean="0"/>
              <a:t>what</a:t>
            </a:r>
            <a:r>
              <a:rPr lang="en-GB" sz="2400" dirty="0" smtClean="0"/>
              <a:t> </a:t>
            </a:r>
            <a:r>
              <a:rPr lang="en-GB" sz="2400" dirty="0"/>
              <a:t>is planned, </a:t>
            </a:r>
            <a:r>
              <a:rPr lang="lv-LV" sz="2400" dirty="0" err="1" smtClean="0"/>
              <a:t>any</a:t>
            </a:r>
            <a:r>
              <a:rPr lang="en-GB" sz="2400" dirty="0" smtClean="0"/>
              <a:t> obstacles</a:t>
            </a:r>
            <a:r>
              <a:rPr lang="lv-LV" sz="2400" dirty="0" smtClean="0"/>
              <a:t> </a:t>
            </a:r>
            <a:r>
              <a:rPr lang="lv-LV" sz="2400" dirty="0" err="1" smtClean="0"/>
              <a:t>encountered</a:t>
            </a:r>
            <a:r>
              <a:rPr lang="lv-LV" sz="2400" dirty="0" smtClean="0"/>
              <a:t>, </a:t>
            </a:r>
            <a:r>
              <a:rPr lang="lv-LV" sz="2400" dirty="0" err="1" smtClean="0"/>
              <a:t>etc</a:t>
            </a:r>
            <a:r>
              <a:rPr lang="en-GB" sz="2400" dirty="0" smtClean="0"/>
              <a:t>. </a:t>
            </a:r>
            <a:r>
              <a:rPr lang="en-GB" sz="2400" dirty="0"/>
              <a:t>It should not be all empty.</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208" y="1844825"/>
            <a:ext cx="7848600" cy="1428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normAutofit/>
          </a:bodyPr>
          <a:lstStyle/>
          <a:p>
            <a:r>
              <a:rPr lang="en-GB" sz="2400" dirty="0" smtClean="0">
                <a:solidFill>
                  <a:schemeClr val="tx2"/>
                </a:solidFill>
              </a:rPr>
              <a:t>Activity </a:t>
            </a:r>
            <a:r>
              <a:rPr lang="lv-LV" sz="2400" dirty="0" smtClean="0">
                <a:solidFill>
                  <a:schemeClr val="tx2"/>
                </a:solidFill>
              </a:rPr>
              <a:t>2</a:t>
            </a:r>
            <a:r>
              <a:rPr lang="en-GB" sz="2400" dirty="0" smtClean="0">
                <a:solidFill>
                  <a:schemeClr val="tx2"/>
                </a:solidFill>
              </a:rPr>
              <a:t>.</a:t>
            </a:r>
            <a:r>
              <a:rPr lang="lv-LV" sz="2400" dirty="0">
                <a:solidFill>
                  <a:schemeClr val="tx2"/>
                </a:solidFill>
              </a:rPr>
              <a:t>3</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Web site and digital improvements </a:t>
            </a:r>
            <a:endParaRPr lang="lv-LV" sz="2400" b="1" dirty="0">
              <a:solidFill>
                <a:schemeClr val="tx2"/>
              </a:solidFill>
            </a:endParaRPr>
          </a:p>
        </p:txBody>
      </p:sp>
      <p:sp>
        <p:nvSpPr>
          <p:cNvPr id="3" name="Content Placeholder 2"/>
          <p:cNvSpPr>
            <a:spLocks noGrp="1"/>
          </p:cNvSpPr>
          <p:nvPr>
            <p:ph idx="1"/>
          </p:nvPr>
        </p:nvSpPr>
        <p:spPr>
          <a:xfrm>
            <a:off x="467544" y="908720"/>
            <a:ext cx="8229600" cy="5616624"/>
          </a:xfrm>
        </p:spPr>
        <p:txBody>
          <a:bodyPr>
            <a:normAutofit/>
          </a:bodyPr>
          <a:lstStyle/>
          <a:p>
            <a:pPr marL="0" indent="0">
              <a:buNone/>
            </a:pPr>
            <a:r>
              <a:rPr lang="lv-LV" sz="1600" dirty="0" smtClean="0"/>
              <a:t>	</a:t>
            </a:r>
            <a:r>
              <a:rPr lang="en-GB" sz="1400" dirty="0"/>
              <a:t>The </a:t>
            </a:r>
            <a:r>
              <a:rPr lang="en-GB" sz="1400" dirty="0" smtClean="0">
                <a:hlinkClick r:id="rId2"/>
              </a:rPr>
              <a:t>baltictrails.eu</a:t>
            </a:r>
            <a:r>
              <a:rPr lang="en-GB" sz="1400" dirty="0" smtClean="0"/>
              <a:t> </a:t>
            </a:r>
            <a:r>
              <a:rPr lang="en-GB" sz="1400" dirty="0"/>
              <a:t>web site will be adapted to show the accessibility of hiking for different social groups. Accessibility solutions and conditions will be explained, general practical information will be added for each of the targeted social groups. Symbols will be designed to mark the trail sections and services that are suitable for the targeted social groups. Selected </a:t>
            </a:r>
            <a:r>
              <a:rPr lang="en-GB" sz="1400" dirty="0" err="1"/>
              <a:t>Baltictrails</a:t>
            </a:r>
            <a:r>
              <a:rPr lang="en-GB" sz="1400" dirty="0"/>
              <a:t> website segments will be extended to support accessibility (ARIA) enhancements and high contrast </a:t>
            </a:r>
            <a:r>
              <a:rPr lang="en-GB" sz="1400" dirty="0" err="1"/>
              <a:t>css</a:t>
            </a:r>
            <a:r>
              <a:rPr lang="en-GB" sz="1400" dirty="0"/>
              <a:t> </a:t>
            </a:r>
            <a:r>
              <a:rPr lang="en-GB" sz="1400" dirty="0" err="1"/>
              <a:t>color</a:t>
            </a:r>
            <a:r>
              <a:rPr lang="en-GB" sz="1400" dirty="0"/>
              <a:t> scheme for visually impaired visitors.</a:t>
            </a:r>
          </a:p>
          <a:p>
            <a:pPr marL="0" indent="0">
              <a:buNone/>
            </a:pPr>
            <a:r>
              <a:rPr lang="lv-LV" sz="1400" dirty="0" smtClean="0"/>
              <a:t>	</a:t>
            </a:r>
            <a:r>
              <a:rPr lang="en-GB" sz="1400" dirty="0" smtClean="0"/>
              <a:t>Special </a:t>
            </a:r>
            <a:r>
              <a:rPr lang="en-GB" sz="1400" dirty="0"/>
              <a:t>interest hikes with denoting symbols will be put on the web site. To improve planning accessibility, external online resources such as web cameras and weather stations will be connected to the website for trail current condition visualization. Audio guides will be linked to the respective trail sections, training materials, videos, the map will be made available from the web site. The website will be linked from project partner websites. </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80" y="5207078"/>
            <a:ext cx="8239125"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8" y="3212989"/>
            <a:ext cx="5682455" cy="196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6" y="5877272"/>
            <a:ext cx="6474543" cy="91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3558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20" y="116632"/>
            <a:ext cx="5328417" cy="562075"/>
          </a:xfrm>
        </p:spPr>
        <p:txBody>
          <a:bodyPr>
            <a:normAutofit fontScale="90000"/>
          </a:bodyPr>
          <a:lstStyle/>
          <a:p>
            <a:r>
              <a:rPr lang="en-GB" sz="2400" dirty="0" smtClean="0">
                <a:solidFill>
                  <a:srgbClr val="1F497D"/>
                </a:solidFill>
              </a:rPr>
              <a:t> </a:t>
            </a:r>
            <a:r>
              <a:rPr lang="en-GB" sz="2400" b="1" dirty="0">
                <a:solidFill>
                  <a:srgbClr val="1F497D"/>
                </a:solidFill>
              </a:rPr>
              <a:t>Web site </a:t>
            </a:r>
            <a:r>
              <a:rPr lang="en-GB" sz="2400" b="1" dirty="0" smtClean="0">
                <a:solidFill>
                  <a:srgbClr val="1F497D"/>
                </a:solidFill>
              </a:rPr>
              <a:t>improvements </a:t>
            </a:r>
            <a:r>
              <a:rPr lang="lv-LV" sz="2400" b="1" dirty="0" err="1" smtClean="0">
                <a:solidFill>
                  <a:srgbClr val="1F497D"/>
                </a:solidFill>
              </a:rPr>
              <a:t>since</a:t>
            </a:r>
            <a:r>
              <a:rPr lang="lv-LV" sz="2400" b="1" dirty="0" smtClean="0">
                <a:solidFill>
                  <a:srgbClr val="1F497D"/>
                </a:solidFill>
              </a:rPr>
              <a:t> </a:t>
            </a:r>
            <a:r>
              <a:rPr lang="lv-LV" sz="2400" b="1" dirty="0" err="1" smtClean="0">
                <a:solidFill>
                  <a:srgbClr val="1F497D"/>
                </a:solidFill>
              </a:rPr>
              <a:t>last</a:t>
            </a:r>
            <a:r>
              <a:rPr lang="lv-LV" sz="2400" b="1" dirty="0" smtClean="0">
                <a:solidFill>
                  <a:srgbClr val="1F497D"/>
                </a:solidFill>
              </a:rPr>
              <a:t> </a:t>
            </a:r>
            <a:r>
              <a:rPr lang="lv-LV" sz="2400" b="1" dirty="0" err="1" smtClean="0">
                <a:solidFill>
                  <a:srgbClr val="1F497D"/>
                </a:solidFill>
              </a:rPr>
              <a:t>meeting</a:t>
            </a:r>
            <a:endParaRPr lang="en-GB" dirty="0"/>
          </a:p>
        </p:txBody>
      </p:sp>
      <p:sp>
        <p:nvSpPr>
          <p:cNvPr id="4" name="TextBox 3"/>
          <p:cNvSpPr txBox="1"/>
          <p:nvPr/>
        </p:nvSpPr>
        <p:spPr>
          <a:xfrm>
            <a:off x="35670" y="620688"/>
            <a:ext cx="4896369" cy="4247317"/>
          </a:xfrm>
          <a:prstGeom prst="rect">
            <a:avLst/>
          </a:prstGeom>
          <a:noFill/>
        </p:spPr>
        <p:txBody>
          <a:bodyPr wrap="square" rtlCol="0">
            <a:spAutoFit/>
          </a:bodyPr>
          <a:lstStyle/>
          <a:p>
            <a:pPr marL="285750" indent="-285750">
              <a:buFont typeface="Arial" panose="020B0604020202020204" pitchFamily="34" charset="0"/>
              <a:buChar char="•"/>
            </a:pPr>
            <a:r>
              <a:rPr lang="lv-LV" dirty="0" err="1" smtClean="0"/>
              <a:t>Specializations</a:t>
            </a:r>
            <a:r>
              <a:rPr lang="lv-LV" dirty="0"/>
              <a:t> - </a:t>
            </a:r>
            <a:r>
              <a:rPr lang="lv-LV" dirty="0">
                <a:hlinkClick r:id="rId2"/>
              </a:rPr>
              <a:t>https://</a:t>
            </a:r>
            <a:r>
              <a:rPr lang="lv-LV" dirty="0" smtClean="0">
                <a:hlinkClick r:id="rId2"/>
              </a:rPr>
              <a:t>baltictrails.eu/en/forest/specialization</a:t>
            </a:r>
            <a:endParaRPr lang="lv-LV" dirty="0" smtClean="0"/>
          </a:p>
          <a:p>
            <a:pPr marL="285750" indent="-285750">
              <a:buFont typeface="Arial" panose="020B0604020202020204" pitchFamily="34" charset="0"/>
              <a:buChar char="•"/>
            </a:pPr>
            <a:r>
              <a:rPr lang="lv-LV" dirty="0" err="1" smtClean="0"/>
              <a:t>Volunteer</a:t>
            </a:r>
            <a:r>
              <a:rPr lang="lv-LV" dirty="0" smtClean="0"/>
              <a:t> </a:t>
            </a:r>
            <a:r>
              <a:rPr lang="lv-LV" dirty="0" err="1" smtClean="0"/>
              <a:t>movement</a:t>
            </a:r>
            <a:r>
              <a:rPr lang="lv-LV" dirty="0" smtClean="0"/>
              <a:t> </a:t>
            </a:r>
            <a:r>
              <a:rPr lang="lv-LV" dirty="0" err="1" smtClean="0"/>
              <a:t>web</a:t>
            </a:r>
            <a:r>
              <a:rPr lang="lv-LV" dirty="0" smtClean="0"/>
              <a:t> </a:t>
            </a:r>
            <a:r>
              <a:rPr lang="lv-LV" dirty="0" err="1" smtClean="0"/>
              <a:t>section</a:t>
            </a:r>
            <a:r>
              <a:rPr lang="lv-LV" dirty="0"/>
              <a:t> - </a:t>
            </a:r>
            <a:r>
              <a:rPr lang="lv-LV" dirty="0">
                <a:hlinkClick r:id="rId3"/>
              </a:rPr>
              <a:t>https://</a:t>
            </a:r>
            <a:r>
              <a:rPr lang="lv-LV" dirty="0" smtClean="0">
                <a:hlinkClick r:id="rId3"/>
              </a:rPr>
              <a:t>baltictrails.eu/en/forest/volunteer</a:t>
            </a:r>
            <a:endParaRPr lang="lv-LV" dirty="0" smtClean="0"/>
          </a:p>
          <a:p>
            <a:pPr marL="285750" indent="-285750">
              <a:buFont typeface="Arial" panose="020B0604020202020204" pitchFamily="34" charset="0"/>
              <a:buChar char="•"/>
            </a:pPr>
            <a:r>
              <a:rPr lang="lv-LV" dirty="0" err="1" smtClean="0"/>
              <a:t>Accessible</a:t>
            </a:r>
            <a:r>
              <a:rPr lang="lv-LV" dirty="0" smtClean="0"/>
              <a:t> </a:t>
            </a:r>
            <a:r>
              <a:rPr lang="lv-LV" dirty="0" err="1" smtClean="0"/>
              <a:t>short</a:t>
            </a:r>
            <a:r>
              <a:rPr lang="lv-LV" dirty="0" smtClean="0"/>
              <a:t> </a:t>
            </a:r>
            <a:r>
              <a:rPr lang="lv-LV" dirty="0" err="1" smtClean="0"/>
              <a:t>trails</a:t>
            </a:r>
            <a:r>
              <a:rPr lang="lv-LV" dirty="0" smtClean="0"/>
              <a:t> </a:t>
            </a:r>
            <a:r>
              <a:rPr lang="lv-LV" dirty="0" err="1" smtClean="0"/>
              <a:t>in</a:t>
            </a:r>
            <a:r>
              <a:rPr lang="lv-LV" dirty="0" smtClean="0"/>
              <a:t> </a:t>
            </a:r>
            <a:r>
              <a:rPr lang="lv-LV" dirty="0" err="1" smtClean="0"/>
              <a:t>web</a:t>
            </a:r>
            <a:r>
              <a:rPr lang="lv-LV" dirty="0" smtClean="0"/>
              <a:t> </a:t>
            </a:r>
            <a:r>
              <a:rPr lang="lv-LV" dirty="0" err="1" smtClean="0"/>
              <a:t>and</a:t>
            </a:r>
            <a:r>
              <a:rPr lang="lv-LV" dirty="0" smtClean="0"/>
              <a:t> </a:t>
            </a:r>
            <a:r>
              <a:rPr lang="lv-LV" dirty="0" err="1" smtClean="0"/>
              <a:t>on</a:t>
            </a:r>
            <a:r>
              <a:rPr lang="lv-LV" dirty="0" smtClean="0"/>
              <a:t> </a:t>
            </a:r>
            <a:r>
              <a:rPr lang="lv-LV" dirty="0" err="1" smtClean="0"/>
              <a:t>interactive</a:t>
            </a:r>
            <a:r>
              <a:rPr lang="lv-LV" dirty="0" smtClean="0"/>
              <a:t> </a:t>
            </a:r>
            <a:r>
              <a:rPr lang="lv-LV" dirty="0" err="1" smtClean="0"/>
              <a:t>map</a:t>
            </a:r>
            <a:endParaRPr lang="lv-LV" dirty="0" smtClean="0"/>
          </a:p>
          <a:p>
            <a:endParaRPr lang="lv-LV" dirty="0" smtClean="0"/>
          </a:p>
          <a:p>
            <a:r>
              <a:rPr lang="en-GB" dirty="0"/>
              <a:t>Continuous updates to the project webpage - </a:t>
            </a:r>
            <a:r>
              <a:rPr lang="en-GB" dirty="0">
                <a:hlinkClick r:id="rId4"/>
              </a:rPr>
              <a:t>https://</a:t>
            </a:r>
            <a:r>
              <a:rPr lang="en-GB" dirty="0" smtClean="0">
                <a:hlinkClick r:id="rId4"/>
              </a:rPr>
              <a:t>baltictrails.eu</a:t>
            </a:r>
            <a:r>
              <a:rPr lang="en-GB" dirty="0" smtClean="0"/>
              <a:t>.</a:t>
            </a:r>
            <a:r>
              <a:rPr lang="lv-LV" dirty="0" smtClean="0"/>
              <a:t> </a:t>
            </a:r>
            <a:r>
              <a:rPr lang="en-GB" dirty="0" smtClean="0"/>
              <a:t>Both </a:t>
            </a:r>
            <a:r>
              <a:rPr lang="en-GB" dirty="0"/>
              <a:t>technical and content improvements. Information updates were done, for example, added new accommodations, updated information of service information, inserted some new information about the actual situation in particular stretches.</a:t>
            </a:r>
          </a:p>
          <a:p>
            <a:r>
              <a:rPr lang="lv-LV" dirty="0" err="1" smtClean="0"/>
              <a:t>Various</a:t>
            </a:r>
            <a:r>
              <a:rPr lang="lv-LV" dirty="0" smtClean="0"/>
              <a:t> </a:t>
            </a:r>
            <a:r>
              <a:rPr lang="lv-LV" dirty="0" err="1" smtClean="0"/>
              <a:t>smaller</a:t>
            </a:r>
            <a:r>
              <a:rPr lang="lv-LV" dirty="0" smtClean="0"/>
              <a:t> t</a:t>
            </a:r>
            <a:r>
              <a:rPr lang="en-GB" dirty="0" err="1" smtClean="0"/>
              <a:t>echnical</a:t>
            </a:r>
            <a:r>
              <a:rPr lang="en-GB" dirty="0" smtClean="0"/>
              <a:t> updates</a:t>
            </a:r>
            <a:r>
              <a:rPr lang="lv-LV" dirty="0" smtClean="0"/>
              <a:t>.</a:t>
            </a:r>
            <a:endParaRPr lang="lv-LV" dirty="0"/>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072" y="4916116"/>
            <a:ext cx="8295581" cy="182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5815" y="3148806"/>
            <a:ext cx="4218793" cy="1720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2080" y="188639"/>
            <a:ext cx="3474765" cy="280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4193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194948" y="116632"/>
            <a:ext cx="4996014" cy="763600"/>
          </a:xfrm>
          <a:prstGeom prst="rect">
            <a:avLst/>
          </a:prstGeom>
        </p:spPr>
        <p:txBody>
          <a:bodyPr spcFirstLastPara="1" wrap="square" lIns="91425" tIns="91425" rIns="91425" bIns="91425" anchor="t" anchorCtr="0">
            <a:noAutofit/>
          </a:bodyPr>
          <a:lstStyle/>
          <a:p>
            <a:pPr lvl="0">
              <a:buSzPts val="990"/>
            </a:pPr>
            <a:r>
              <a:rPr lang="en-GB" sz="3200" dirty="0">
                <a:solidFill>
                  <a:srgbClr val="1F497D"/>
                </a:solidFill>
              </a:rPr>
              <a:t>Activity </a:t>
            </a:r>
            <a:r>
              <a:rPr lang="lv-LV" sz="3200" dirty="0">
                <a:solidFill>
                  <a:srgbClr val="1F497D"/>
                </a:solidFill>
              </a:rPr>
              <a:t>2</a:t>
            </a:r>
            <a:r>
              <a:rPr lang="en-GB" sz="3200" dirty="0">
                <a:solidFill>
                  <a:srgbClr val="1F497D"/>
                </a:solidFill>
              </a:rPr>
              <a:t>.</a:t>
            </a:r>
            <a:r>
              <a:rPr lang="lv-LV" sz="3200" dirty="0" smtClean="0">
                <a:solidFill>
                  <a:srgbClr val="1F497D"/>
                </a:solidFill>
              </a:rPr>
              <a:t>4, </a:t>
            </a:r>
            <a:r>
              <a:rPr lang="en-GB" sz="3200" dirty="0" smtClean="0">
                <a:solidFill>
                  <a:srgbClr val="1F497D"/>
                </a:solidFill>
              </a:rPr>
              <a:t> </a:t>
            </a:r>
            <a:r>
              <a:rPr lang="en-GB" sz="3200" b="1" dirty="0">
                <a:solidFill>
                  <a:srgbClr val="1F497D"/>
                </a:solidFill>
              </a:rPr>
              <a:t>Printed </a:t>
            </a:r>
            <a:r>
              <a:rPr lang="en-GB" sz="3200" b="1" dirty="0" smtClean="0">
                <a:solidFill>
                  <a:srgbClr val="1F497D"/>
                </a:solidFill>
              </a:rPr>
              <a:t>map</a:t>
            </a:r>
            <a:endParaRPr sz="3200" b="1" dirty="0"/>
          </a:p>
        </p:txBody>
      </p:sp>
      <p:sp>
        <p:nvSpPr>
          <p:cNvPr id="128" name="Google Shape;128;p21"/>
          <p:cNvSpPr txBox="1">
            <a:spLocks noGrp="1"/>
          </p:cNvSpPr>
          <p:nvPr>
            <p:ph type="body" idx="1"/>
          </p:nvPr>
        </p:nvSpPr>
        <p:spPr>
          <a:xfrm>
            <a:off x="99542" y="908720"/>
            <a:ext cx="5194788" cy="3312368"/>
          </a:xfrm>
          <a:prstGeom prst="rect">
            <a:avLst/>
          </a:prstGeom>
        </p:spPr>
        <p:txBody>
          <a:bodyPr spcFirstLastPara="1" wrap="square" lIns="91425" tIns="91425" rIns="91425" bIns="91425" anchor="t" anchorCtr="0">
            <a:normAutofit/>
          </a:bodyPr>
          <a:lstStyle/>
          <a:p>
            <a:pPr marL="0" lvl="0" indent="0">
              <a:buNone/>
            </a:pPr>
            <a:r>
              <a:rPr lang="en-GB" sz="2400" dirty="0" smtClean="0"/>
              <a:t>Specialised</a:t>
            </a:r>
            <a:r>
              <a:rPr lang="lv-LV" sz="2400" dirty="0" smtClean="0"/>
              <a:t> </a:t>
            </a:r>
            <a:r>
              <a:rPr lang="en-GB" sz="2400" dirty="0" smtClean="0"/>
              <a:t>Coastal </a:t>
            </a:r>
            <a:r>
              <a:rPr lang="en-GB" sz="2400" dirty="0"/>
              <a:t>Hiking Trail and Forest </a:t>
            </a:r>
            <a:r>
              <a:rPr lang="en-GB" sz="2400" dirty="0" smtClean="0"/>
              <a:t>Trail</a:t>
            </a:r>
            <a:r>
              <a:rPr lang="lv-LV" sz="2400" dirty="0" smtClean="0"/>
              <a:t> </a:t>
            </a:r>
            <a:r>
              <a:rPr lang="en-GB" sz="2400" dirty="0" smtClean="0"/>
              <a:t>folding </a:t>
            </a:r>
            <a:r>
              <a:rPr lang="en-GB" sz="2400" dirty="0"/>
              <a:t>poster </a:t>
            </a:r>
            <a:r>
              <a:rPr lang="en-GB" sz="2400" dirty="0" smtClean="0"/>
              <a:t>map</a:t>
            </a:r>
            <a:r>
              <a:rPr lang="lv-LV" sz="2400" dirty="0" smtClean="0"/>
              <a:t>.</a:t>
            </a:r>
          </a:p>
          <a:p>
            <a:pPr marL="0" lvl="0" indent="0">
              <a:buNone/>
            </a:pPr>
            <a:endParaRPr lang="lv-LV" sz="2400" dirty="0" smtClean="0"/>
          </a:p>
          <a:p>
            <a:pPr marL="0" lvl="0" indent="0" algn="l" rtl="0">
              <a:spcBef>
                <a:spcPts val="0"/>
              </a:spcBef>
              <a:spcAft>
                <a:spcPts val="0"/>
              </a:spcAft>
              <a:buNone/>
            </a:pPr>
            <a:r>
              <a:rPr lang="lv-LV" sz="2400" dirty="0" err="1" smtClean="0"/>
              <a:t>Last</a:t>
            </a:r>
            <a:r>
              <a:rPr lang="lv-LV" sz="2400" dirty="0" smtClean="0"/>
              <a:t> </a:t>
            </a:r>
            <a:r>
              <a:rPr lang="lv-LV" sz="2400" dirty="0" err="1" smtClean="0"/>
              <a:t>design</a:t>
            </a:r>
            <a:r>
              <a:rPr lang="lv-LV" sz="2400" dirty="0" smtClean="0"/>
              <a:t> </a:t>
            </a:r>
            <a:r>
              <a:rPr lang="lv-LV" sz="2400" dirty="0" err="1" smtClean="0"/>
              <a:t>works</a:t>
            </a:r>
            <a:r>
              <a:rPr lang="lv-LV" sz="2400" dirty="0" smtClean="0"/>
              <a:t>. </a:t>
            </a:r>
            <a:r>
              <a:rPr lang="lv-LV" sz="2400" dirty="0" err="1" smtClean="0"/>
              <a:t>Will</a:t>
            </a:r>
            <a:r>
              <a:rPr lang="lv-LV" sz="2400" dirty="0" smtClean="0"/>
              <a:t> </a:t>
            </a:r>
            <a:r>
              <a:rPr lang="lv-LV" sz="2400" dirty="0" err="1" smtClean="0"/>
              <a:t>be</a:t>
            </a:r>
            <a:r>
              <a:rPr lang="lv-LV" sz="2400" dirty="0" smtClean="0"/>
              <a:t> </a:t>
            </a:r>
            <a:r>
              <a:rPr lang="lv-LV" sz="2400" dirty="0" err="1" smtClean="0"/>
              <a:t>in</a:t>
            </a:r>
            <a:r>
              <a:rPr lang="lv-LV" sz="2400" dirty="0" smtClean="0"/>
              <a:t> A0 </a:t>
            </a:r>
            <a:r>
              <a:rPr lang="lv-LV" sz="2400" dirty="0" err="1" smtClean="0"/>
              <a:t>size</a:t>
            </a:r>
            <a:r>
              <a:rPr lang="lv-LV" sz="2400" dirty="0" smtClean="0"/>
              <a:t> </a:t>
            </a:r>
            <a:r>
              <a:rPr lang="lv-LV" sz="2400" dirty="0" err="1" smtClean="0"/>
              <a:t>and</a:t>
            </a:r>
            <a:r>
              <a:rPr lang="lv-LV" sz="2400" dirty="0" smtClean="0"/>
              <a:t> </a:t>
            </a:r>
            <a:r>
              <a:rPr lang="lv-LV" sz="2400" dirty="0" err="1" smtClean="0"/>
              <a:t>include</a:t>
            </a:r>
            <a:r>
              <a:rPr lang="lv-LV" sz="2400" dirty="0" smtClean="0"/>
              <a:t> </a:t>
            </a:r>
            <a:r>
              <a:rPr lang="lv-LV" sz="2400" dirty="0" err="1" smtClean="0"/>
              <a:t>all</a:t>
            </a:r>
            <a:r>
              <a:rPr lang="lv-LV" sz="2400" dirty="0" smtClean="0"/>
              <a:t> 3 </a:t>
            </a:r>
            <a:r>
              <a:rPr lang="lv-LV" sz="2400" dirty="0" err="1" smtClean="0"/>
              <a:t>Baltic</a:t>
            </a:r>
            <a:r>
              <a:rPr lang="lv-LV" sz="2400" dirty="0" smtClean="0"/>
              <a:t> </a:t>
            </a:r>
            <a:r>
              <a:rPr lang="lv-LV" sz="2400" dirty="0" err="1" smtClean="0"/>
              <a:t>countries</a:t>
            </a:r>
            <a:r>
              <a:rPr lang="lv-LV" sz="2400" dirty="0" smtClean="0"/>
              <a:t>.</a:t>
            </a:r>
          </a:p>
          <a:p>
            <a:pPr marL="0" lvl="0" indent="0" algn="l" rtl="0">
              <a:spcBef>
                <a:spcPts val="0"/>
              </a:spcBef>
              <a:spcAft>
                <a:spcPts val="0"/>
              </a:spcAft>
              <a:buNone/>
            </a:pPr>
            <a:endParaRPr lang="lv-LV" sz="2400" dirty="0" smtClean="0"/>
          </a:p>
          <a:p>
            <a:pPr marL="0" lvl="0" indent="0" algn="l" rtl="0">
              <a:spcBef>
                <a:spcPts val="0"/>
              </a:spcBef>
              <a:spcAft>
                <a:spcPts val="0"/>
              </a:spcAft>
              <a:buNone/>
            </a:pPr>
            <a:r>
              <a:rPr lang="en-GB" sz="2400" b="1" dirty="0" smtClean="0"/>
              <a:t>~</a:t>
            </a:r>
            <a:r>
              <a:rPr lang="en-GB" sz="2400" b="1" dirty="0"/>
              <a:t>October 2024</a:t>
            </a:r>
            <a:endParaRPr sz="2400" b="1" dirty="0"/>
          </a:p>
          <a:p>
            <a:pPr marL="0" lvl="0" indent="0" algn="l" rtl="0">
              <a:spcBef>
                <a:spcPts val="1200"/>
              </a:spcBef>
              <a:spcAft>
                <a:spcPts val="0"/>
              </a:spcAft>
              <a:buClr>
                <a:schemeClr val="dk1"/>
              </a:buClr>
              <a:buSzPts val="1100"/>
              <a:buFont typeface="Arial"/>
              <a:buNone/>
            </a:pPr>
            <a:r>
              <a:rPr lang="lv-LV" sz="2400" dirty="0" err="1" smtClean="0"/>
              <a:t>Will</a:t>
            </a:r>
            <a:r>
              <a:rPr lang="lv-LV" sz="2400" dirty="0" smtClean="0"/>
              <a:t> </a:t>
            </a:r>
            <a:r>
              <a:rPr lang="lv-LV" sz="2400" dirty="0" err="1" smtClean="0"/>
              <a:t>be</a:t>
            </a:r>
            <a:r>
              <a:rPr lang="lv-LV" sz="2400" dirty="0" smtClean="0"/>
              <a:t> p</a:t>
            </a:r>
            <a:r>
              <a:rPr lang="en-GB" sz="2400" dirty="0" err="1" smtClean="0"/>
              <a:t>rinted</a:t>
            </a:r>
            <a:r>
              <a:rPr lang="en-GB" sz="2400" dirty="0" smtClean="0"/>
              <a:t> </a:t>
            </a:r>
            <a:r>
              <a:rPr lang="lv-LV" sz="2400" dirty="0" err="1" smtClean="0"/>
              <a:t>in</a:t>
            </a:r>
            <a:r>
              <a:rPr lang="lv-LV" sz="2400" dirty="0" smtClean="0"/>
              <a:t> </a:t>
            </a:r>
            <a:r>
              <a:rPr lang="en-GB" sz="2400" dirty="0" smtClean="0"/>
              <a:t>ca </a:t>
            </a:r>
            <a:r>
              <a:rPr lang="en-GB" sz="2400" dirty="0"/>
              <a:t>20,000 </a:t>
            </a:r>
            <a:r>
              <a:rPr lang="en-GB" sz="2400" dirty="0" smtClean="0"/>
              <a:t>copies</a:t>
            </a:r>
            <a:r>
              <a:rPr lang="lv-LV" sz="2400" dirty="0" smtClean="0"/>
              <a:t>.</a:t>
            </a:r>
            <a:endParaRPr sz="2400" dirty="0"/>
          </a:p>
          <a:p>
            <a:pPr marL="0" lvl="0" indent="0" algn="l" rtl="0">
              <a:spcBef>
                <a:spcPts val="1200"/>
              </a:spcBef>
              <a:spcAft>
                <a:spcPts val="0"/>
              </a:spcAft>
              <a:buClr>
                <a:schemeClr val="dk1"/>
              </a:buClr>
              <a:buSzPts val="1100"/>
              <a:buFont typeface="Arial"/>
              <a:buNone/>
            </a:pPr>
            <a:endParaRPr dirty="0"/>
          </a:p>
          <a:p>
            <a:pPr marL="0" lvl="0" indent="0" algn="l" rtl="0">
              <a:spcBef>
                <a:spcPts val="1200"/>
              </a:spcBef>
              <a:spcAft>
                <a:spcPts val="1200"/>
              </a:spcAft>
              <a:buNone/>
            </a:pPr>
            <a:endParaRPr dirty="0"/>
          </a:p>
        </p:txBody>
      </p:sp>
      <p:pic>
        <p:nvPicPr>
          <p:cNvPr id="129" name="Google Shape;129;p21"/>
          <p:cNvPicPr preferRelativeResize="0"/>
          <p:nvPr/>
        </p:nvPicPr>
        <p:blipFill>
          <a:blip r:embed="rId3" cstate="print">
            <a:alphaModFix/>
          </a:blip>
          <a:stretch>
            <a:fillRect/>
          </a:stretch>
        </p:blipFill>
        <p:spPr>
          <a:xfrm>
            <a:off x="5504848" y="-1"/>
            <a:ext cx="3639153" cy="6858001"/>
          </a:xfrm>
          <a:prstGeom prst="rect">
            <a:avLst/>
          </a:prstGeom>
          <a:noFill/>
          <a:ln>
            <a:noFill/>
          </a:ln>
        </p:spPr>
      </p:pic>
      <p:pic>
        <p:nvPicPr>
          <p:cNvPr id="130" name="Google Shape;130;p21"/>
          <p:cNvPicPr preferRelativeResize="0"/>
          <p:nvPr/>
        </p:nvPicPr>
        <p:blipFill>
          <a:blip r:embed="rId4" cstate="print">
            <a:alphaModFix/>
          </a:blip>
          <a:stretch>
            <a:fillRect/>
          </a:stretch>
        </p:blipFill>
        <p:spPr>
          <a:xfrm>
            <a:off x="108348" y="4118840"/>
            <a:ext cx="5186826" cy="2141200"/>
          </a:xfrm>
          <a:prstGeom prst="rect">
            <a:avLst/>
          </a:prstGeom>
          <a:noFill/>
          <a:ln>
            <a:noFill/>
          </a:ln>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2856" y="6260041"/>
            <a:ext cx="4331990" cy="56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826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5546" y="288032"/>
            <a:ext cx="7308304" cy="1124744"/>
          </a:xfrm>
        </p:spPr>
        <p:txBody>
          <a:bodyPr>
            <a:normAutofit/>
          </a:bodyPr>
          <a:lstStyle/>
          <a:p>
            <a:r>
              <a:rPr lang="en-GB" sz="2400" dirty="0" smtClean="0">
                <a:solidFill>
                  <a:schemeClr val="tx2"/>
                </a:solidFill>
              </a:rPr>
              <a:t>Activity </a:t>
            </a:r>
            <a:r>
              <a:rPr lang="lv-LV" sz="2400" dirty="0">
                <a:solidFill>
                  <a:schemeClr val="tx2"/>
                </a:solidFill>
              </a:rPr>
              <a:t>2</a:t>
            </a:r>
            <a:r>
              <a:rPr lang="en-GB" sz="2400" dirty="0" smtClean="0">
                <a:solidFill>
                  <a:schemeClr val="tx2"/>
                </a:solidFill>
              </a:rPr>
              <a:t>.</a:t>
            </a:r>
            <a:r>
              <a:rPr lang="lv-LV" sz="2400" dirty="0" smtClean="0">
                <a:solidFill>
                  <a:schemeClr val="tx2"/>
                </a:solidFill>
              </a:rPr>
              <a:t>5,</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Video reels    </a:t>
            </a:r>
            <a:endParaRPr lang="lv-LV" sz="2400" b="1" dirty="0">
              <a:solidFill>
                <a:schemeClr val="tx2"/>
              </a:solidFill>
            </a:endParaRPr>
          </a:p>
        </p:txBody>
      </p:sp>
      <p:sp>
        <p:nvSpPr>
          <p:cNvPr id="5" name="TextBox 4"/>
          <p:cNvSpPr txBox="1"/>
          <p:nvPr/>
        </p:nvSpPr>
        <p:spPr>
          <a:xfrm>
            <a:off x="323528" y="1406327"/>
            <a:ext cx="8568952" cy="4524315"/>
          </a:xfrm>
          <a:prstGeom prst="rect">
            <a:avLst/>
          </a:prstGeom>
          <a:noFill/>
        </p:spPr>
        <p:txBody>
          <a:bodyPr wrap="square" rtlCol="0">
            <a:spAutoFit/>
          </a:bodyPr>
          <a:lstStyle/>
          <a:p>
            <a:pPr marL="285750" indent="-285750">
              <a:buFont typeface="Arial" panose="020B0604020202020204" pitchFamily="34" charset="0"/>
              <a:buChar char="•"/>
            </a:pPr>
            <a:r>
              <a:rPr lang="en-GB" b="1" dirty="0"/>
              <a:t>Short (ca 30 sec.) video reels, 5 in Estonia and 5 in Latvia</a:t>
            </a:r>
            <a:r>
              <a:rPr lang="en-GB" dirty="0"/>
              <a:t>, will be made for use by partners in social networks and other online resources. </a:t>
            </a:r>
            <a:endParaRPr lang="lv-LV" dirty="0" smtClean="0"/>
          </a:p>
          <a:p>
            <a:endParaRPr lang="lv-LV" dirty="0" smtClean="0"/>
          </a:p>
          <a:p>
            <a:pPr marL="285750" indent="-285750">
              <a:buFont typeface="Arial" panose="020B0604020202020204" pitchFamily="34" charset="0"/>
              <a:buChar char="•"/>
            </a:pPr>
            <a:r>
              <a:rPr lang="en-GB" dirty="0" smtClean="0"/>
              <a:t>They </a:t>
            </a:r>
            <a:r>
              <a:rPr lang="en-GB" dirty="0"/>
              <a:t>will feature representatives of the </a:t>
            </a:r>
            <a:r>
              <a:rPr lang="en-GB" b="1" dirty="0"/>
              <a:t>targeted social groups actually experiencing hiking</a:t>
            </a:r>
            <a:r>
              <a:rPr lang="en-GB" dirty="0"/>
              <a:t> on the Coastal Hiking and Forest Trail. The aim is to encourage and </a:t>
            </a:r>
            <a:r>
              <a:rPr lang="en-GB" b="1" dirty="0"/>
              <a:t>demonstrate the accessibility solutions</a:t>
            </a:r>
            <a:r>
              <a:rPr lang="en-GB" dirty="0"/>
              <a:t> enabling and supporting the hiking experience. </a:t>
            </a:r>
            <a:endParaRPr lang="lv-LV" dirty="0" smtClean="0"/>
          </a:p>
          <a:p>
            <a:endParaRPr lang="lv-LV" dirty="0" smtClean="0"/>
          </a:p>
          <a:p>
            <a:pPr marL="285750" indent="-285750">
              <a:buFont typeface="Arial" panose="020B0604020202020204" pitchFamily="34" charset="0"/>
              <a:buChar char="•"/>
            </a:pPr>
            <a:r>
              <a:rPr lang="en-GB" dirty="0" smtClean="0"/>
              <a:t>The </a:t>
            </a:r>
            <a:r>
              <a:rPr lang="en-GB" dirty="0"/>
              <a:t>video reels will be </a:t>
            </a:r>
            <a:r>
              <a:rPr lang="en-GB" b="1" dirty="0"/>
              <a:t>made in the improved sites</a:t>
            </a:r>
            <a:r>
              <a:rPr lang="en-GB" dirty="0"/>
              <a:t> on the Coastal Hiking Trail and the Forest Trail. </a:t>
            </a:r>
            <a:endParaRPr lang="lv-LV" dirty="0" smtClean="0"/>
          </a:p>
          <a:p>
            <a:endParaRPr lang="lv-LV" dirty="0" smtClean="0"/>
          </a:p>
          <a:p>
            <a:pPr marL="285750" indent="-285750">
              <a:buFont typeface="Arial" panose="020B0604020202020204" pitchFamily="34" charset="0"/>
              <a:buChar char="•"/>
            </a:pPr>
            <a:r>
              <a:rPr lang="en-GB" dirty="0" smtClean="0"/>
              <a:t>The </a:t>
            </a:r>
            <a:r>
              <a:rPr lang="en-GB" dirty="0"/>
              <a:t>video reels will be put on the baltictrails.eu web site, posted on Coastal Hiking Trail and Forest Trail Fb profiles, disseminated to the organisations representing the targeted social groups. </a:t>
            </a:r>
            <a:endParaRPr lang="lv-LV" dirty="0" smtClean="0"/>
          </a:p>
          <a:p>
            <a:endParaRPr lang="lv-LV" dirty="0"/>
          </a:p>
          <a:p>
            <a:endParaRPr lang="en-GB" dirty="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330119"/>
            <a:ext cx="7724309" cy="70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248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84784"/>
          </a:xfrm>
        </p:spPr>
        <p:txBody>
          <a:bodyPr>
            <a:normAutofit/>
          </a:bodyPr>
          <a:lstStyle/>
          <a:p>
            <a:r>
              <a:rPr lang="en-GB" sz="2400" dirty="0" smtClean="0">
                <a:solidFill>
                  <a:schemeClr val="tx2"/>
                </a:solidFill>
              </a:rPr>
              <a:t>Activity </a:t>
            </a:r>
            <a:r>
              <a:rPr lang="lv-LV" sz="2400" dirty="0">
                <a:solidFill>
                  <a:schemeClr val="tx2"/>
                </a:solidFill>
              </a:rPr>
              <a:t>2</a:t>
            </a:r>
            <a:r>
              <a:rPr lang="en-GB" sz="2400" dirty="0" smtClean="0">
                <a:solidFill>
                  <a:schemeClr val="tx2"/>
                </a:solidFill>
              </a:rPr>
              <a:t>.</a:t>
            </a:r>
            <a:r>
              <a:rPr lang="lv-LV" sz="2400" dirty="0">
                <a:solidFill>
                  <a:schemeClr val="tx2"/>
                </a:solidFill>
              </a:rPr>
              <a:t>6</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Communication   </a:t>
            </a:r>
            <a:endParaRPr lang="lv-LV" sz="2400" b="1" dirty="0">
              <a:solidFill>
                <a:schemeClr val="tx2"/>
              </a:solidFill>
            </a:endParaRPr>
          </a:p>
        </p:txBody>
      </p:sp>
      <p:sp>
        <p:nvSpPr>
          <p:cNvPr id="3" name="Content Placeholder 2"/>
          <p:cNvSpPr>
            <a:spLocks noGrp="1"/>
          </p:cNvSpPr>
          <p:nvPr>
            <p:ph idx="1"/>
          </p:nvPr>
        </p:nvSpPr>
        <p:spPr>
          <a:xfrm>
            <a:off x="467544" y="1196752"/>
            <a:ext cx="8229600" cy="5328592"/>
          </a:xfrm>
        </p:spPr>
        <p:txBody>
          <a:bodyPr>
            <a:normAutofit/>
          </a:bodyPr>
          <a:lstStyle/>
          <a:p>
            <a:pPr marL="0" indent="0">
              <a:buNone/>
            </a:pPr>
            <a:r>
              <a:rPr lang="lv-LV" sz="1600" dirty="0" smtClean="0"/>
              <a:t>	</a:t>
            </a:r>
            <a:r>
              <a:rPr lang="en-GB" sz="1600" dirty="0"/>
              <a:t>The activity will promote the project progress and its results to public at large, stakeholders, targeted social groups:</a:t>
            </a:r>
          </a:p>
          <a:p>
            <a:pPr>
              <a:buFont typeface="+mj-lt"/>
              <a:buAutoNum type="arabicPeriod"/>
            </a:pPr>
            <a:r>
              <a:rPr lang="en-GB" sz="1600" dirty="0" smtClean="0"/>
              <a:t>press </a:t>
            </a:r>
            <a:r>
              <a:rPr lang="en-GB" sz="1600" dirty="0"/>
              <a:t>releases and social media feeds about the project progress and achievements,</a:t>
            </a:r>
          </a:p>
          <a:p>
            <a:pPr>
              <a:buFont typeface="+mj-lt"/>
              <a:buAutoNum type="arabicPeriod"/>
            </a:pPr>
            <a:r>
              <a:rPr lang="en-GB" sz="1600" dirty="0" smtClean="0"/>
              <a:t>media/fam </a:t>
            </a:r>
            <a:r>
              <a:rPr lang="en-GB" sz="1600" dirty="0"/>
              <a:t>trips, 1 in EE, and 1 in LV, ca 10 pers. in each trip,  to demonstrate accessibility solutions and produce media coverage to draw society attention to hiking accessibility in general.</a:t>
            </a:r>
          </a:p>
          <a:p>
            <a:pPr>
              <a:buFont typeface="+mj-lt"/>
              <a:buAutoNum type="arabicPeriod"/>
            </a:pPr>
            <a:r>
              <a:rPr lang="en-GB" sz="1600" dirty="0" smtClean="0"/>
              <a:t>two </a:t>
            </a:r>
            <a:r>
              <a:rPr lang="en-GB" sz="1600" dirty="0"/>
              <a:t>national scale tourism events, one in EE, and one in LV, 70 participants in each. The audience - tourism service providers, hiking guides, municipalities, tourist info centres, and other stakeholders involved with maintenance of the hiking trails, providing tourist services and tourist information. The aim is to induce uptake of the accessibility solutions developed and piloted by the project.</a:t>
            </a:r>
          </a:p>
          <a:p>
            <a:pPr>
              <a:buFont typeface="+mj-lt"/>
              <a:buAutoNum type="arabicPeriod"/>
            </a:pPr>
            <a:r>
              <a:rPr lang="en-GB" sz="1600" dirty="0" smtClean="0"/>
              <a:t>media </a:t>
            </a:r>
            <a:r>
              <a:rPr lang="en-GB" sz="1600" dirty="0"/>
              <a:t>interviews, participation in media programs and other relevant PR activities by opportunity.</a:t>
            </a:r>
          </a:p>
          <a:p>
            <a:pPr marL="0" indent="0">
              <a:buNone/>
            </a:pPr>
            <a:r>
              <a:rPr lang="en-GB" sz="1600" dirty="0"/>
              <a:t>The activity will include promotion of the project and </a:t>
            </a:r>
            <a:r>
              <a:rPr lang="en-GB" sz="1600" dirty="0" err="1"/>
              <a:t>Interreg</a:t>
            </a:r>
            <a:r>
              <a:rPr lang="en-GB" sz="1600" dirty="0"/>
              <a:t> for wider public.</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2" y="5589240"/>
            <a:ext cx="6358112"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929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4;p13"/>
          <p:cNvSpPr txBox="1">
            <a:spLocks/>
          </p:cNvSpPr>
          <p:nvPr/>
        </p:nvSpPr>
        <p:spPr>
          <a:xfrm>
            <a:off x="209300" y="193100"/>
            <a:ext cx="8520600" cy="792600"/>
          </a:xfrm>
          <a:prstGeom prst="rect">
            <a:avLst/>
          </a:prstGeom>
        </p:spPr>
        <p:txBody>
          <a:bodyPr spcFirstLastPara="1" vert="horz" wrap="square" lIns="91425" tIns="91425" rIns="91425" bIns="91425" rtlCol="0" anchor="b" anchorCtr="0">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GB" sz="4600" b="1" u="sng" dirty="0" smtClean="0">
                <a:solidFill>
                  <a:srgbClr val="0000FF"/>
                </a:solidFill>
              </a:rPr>
              <a:t>The Baltic Trails social media</a:t>
            </a:r>
            <a:endParaRPr lang="en-GB" sz="4600" b="1" u="sng" dirty="0">
              <a:solidFill>
                <a:srgbClr val="0000FF"/>
              </a:solidFill>
            </a:endParaRPr>
          </a:p>
        </p:txBody>
      </p:sp>
      <p:pic>
        <p:nvPicPr>
          <p:cNvPr id="5" name="Google Shape;55;p13"/>
          <p:cNvPicPr preferRelativeResize="0"/>
          <p:nvPr/>
        </p:nvPicPr>
        <p:blipFill>
          <a:blip r:embed="rId2" cstate="print">
            <a:alphaModFix/>
          </a:blip>
          <a:stretch>
            <a:fillRect/>
          </a:stretch>
        </p:blipFill>
        <p:spPr>
          <a:xfrm>
            <a:off x="395536" y="4517869"/>
            <a:ext cx="990082" cy="933201"/>
          </a:xfrm>
          <a:prstGeom prst="rect">
            <a:avLst/>
          </a:prstGeom>
          <a:noFill/>
          <a:ln>
            <a:noFill/>
          </a:ln>
        </p:spPr>
      </p:pic>
      <p:pic>
        <p:nvPicPr>
          <p:cNvPr id="6" name="Google Shape;56;p13"/>
          <p:cNvPicPr preferRelativeResize="0">
            <a:picLocks noChangeAspect="1"/>
          </p:cNvPicPr>
          <p:nvPr/>
        </p:nvPicPr>
        <p:blipFill>
          <a:blip r:embed="rId3" cstate="print">
            <a:alphaModFix/>
          </a:blip>
          <a:stretch>
            <a:fillRect/>
          </a:stretch>
        </p:blipFill>
        <p:spPr>
          <a:xfrm>
            <a:off x="1691680" y="2664544"/>
            <a:ext cx="1512168" cy="1512168"/>
          </a:xfrm>
          <a:prstGeom prst="rect">
            <a:avLst/>
          </a:prstGeom>
          <a:noFill/>
          <a:ln>
            <a:noFill/>
          </a:ln>
        </p:spPr>
      </p:pic>
      <p:pic>
        <p:nvPicPr>
          <p:cNvPr id="7" name="Google Shape;57;p13"/>
          <p:cNvPicPr preferRelativeResize="0">
            <a:picLocks noChangeAspect="1"/>
          </p:cNvPicPr>
          <p:nvPr/>
        </p:nvPicPr>
        <p:blipFill>
          <a:blip r:embed="rId4" cstate="print">
            <a:alphaModFix/>
          </a:blip>
          <a:stretch>
            <a:fillRect/>
          </a:stretch>
        </p:blipFill>
        <p:spPr>
          <a:xfrm>
            <a:off x="5086422" y="2620107"/>
            <a:ext cx="2808312" cy="1868822"/>
          </a:xfrm>
          <a:prstGeom prst="rect">
            <a:avLst/>
          </a:prstGeom>
          <a:noFill/>
          <a:ln>
            <a:noFill/>
          </a:ln>
        </p:spPr>
      </p:pic>
      <p:sp>
        <p:nvSpPr>
          <p:cNvPr id="8" name="Google Shape;58;p13"/>
          <p:cNvSpPr txBox="1">
            <a:spLocks/>
          </p:cNvSpPr>
          <p:nvPr/>
        </p:nvSpPr>
        <p:spPr>
          <a:xfrm>
            <a:off x="5769435" y="4509120"/>
            <a:ext cx="2943300" cy="1476600"/>
          </a:xfrm>
          <a:prstGeom prst="rect">
            <a:avLst/>
          </a:prstGeom>
        </p:spPr>
        <p:txBody>
          <a:bodyPr spcFirstLastPara="1" vert="horz" wrap="square" lIns="91425" tIns="91425" rIns="91425" bIns="91425" rtlCol="0" anchor="t" anchorCtr="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GB" dirty="0" smtClean="0"/>
              <a:t>Followers: 3228 </a:t>
            </a:r>
            <a:br>
              <a:rPr lang="en-GB" dirty="0" smtClean="0"/>
            </a:br>
            <a:r>
              <a:rPr lang="en-GB" dirty="0" smtClean="0"/>
              <a:t>(+75 in 3 months)</a:t>
            </a:r>
          </a:p>
          <a:p>
            <a:pPr marL="0" indent="0">
              <a:spcBef>
                <a:spcPts val="0"/>
              </a:spcBef>
              <a:buFont typeface="Arial" pitchFamily="34" charset="0"/>
              <a:buNone/>
            </a:pPr>
            <a:endParaRPr lang="en-GB" dirty="0" smtClean="0"/>
          </a:p>
          <a:p>
            <a:pPr marL="0" indent="0">
              <a:spcBef>
                <a:spcPts val="0"/>
              </a:spcBef>
              <a:buFont typeface="Arial" pitchFamily="34" charset="0"/>
              <a:buNone/>
            </a:pPr>
            <a:r>
              <a:rPr lang="en-GB" dirty="0" smtClean="0"/>
              <a:t>35 posts + stories</a:t>
            </a:r>
          </a:p>
          <a:p>
            <a:pPr marL="0" indent="0">
              <a:spcBef>
                <a:spcPts val="0"/>
              </a:spcBef>
              <a:buFont typeface="Arial" pitchFamily="34" charset="0"/>
              <a:buNone/>
            </a:pPr>
            <a:endParaRPr lang="en-GB" dirty="0" smtClean="0"/>
          </a:p>
          <a:p>
            <a:pPr marL="0" indent="0">
              <a:spcBef>
                <a:spcPts val="0"/>
              </a:spcBef>
              <a:buFont typeface="Arial" pitchFamily="34" charset="0"/>
              <a:buNone/>
            </a:pPr>
            <a:r>
              <a:rPr lang="en-GB" dirty="0" smtClean="0"/>
              <a:t>1500 views per week</a:t>
            </a:r>
            <a:endParaRPr lang="en-GB" dirty="0"/>
          </a:p>
        </p:txBody>
      </p:sp>
      <p:sp>
        <p:nvSpPr>
          <p:cNvPr id="10" name="Google Shape;60;p13"/>
          <p:cNvSpPr txBox="1">
            <a:spLocks/>
          </p:cNvSpPr>
          <p:nvPr/>
        </p:nvSpPr>
        <p:spPr>
          <a:xfrm>
            <a:off x="1691680" y="4509120"/>
            <a:ext cx="2943300" cy="1476600"/>
          </a:xfrm>
          <a:prstGeom prst="rect">
            <a:avLst/>
          </a:prstGeom>
        </p:spPr>
        <p:txBody>
          <a:bodyPr spcFirstLastPara="1" vert="horz" wrap="square" lIns="91425" tIns="91425" rIns="91425" bIns="91425" rtlCol="0" anchor="t" anchorCtr="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GB" dirty="0" smtClean="0"/>
              <a:t>Followers: 3400 </a:t>
            </a:r>
            <a:br>
              <a:rPr lang="en-GB" dirty="0" smtClean="0"/>
            </a:br>
            <a:r>
              <a:rPr lang="en-GB" dirty="0" smtClean="0"/>
              <a:t>(+23 in 3 months)</a:t>
            </a:r>
          </a:p>
          <a:p>
            <a:pPr marL="0" indent="0">
              <a:spcBef>
                <a:spcPts val="0"/>
              </a:spcBef>
              <a:buFont typeface="Arial" pitchFamily="34" charset="0"/>
              <a:buNone/>
            </a:pPr>
            <a:endParaRPr lang="en-GB" dirty="0" smtClean="0"/>
          </a:p>
          <a:p>
            <a:pPr marL="0" indent="0">
              <a:spcBef>
                <a:spcPts val="0"/>
              </a:spcBef>
              <a:buFont typeface="Arial" pitchFamily="34" charset="0"/>
              <a:buNone/>
            </a:pPr>
            <a:r>
              <a:rPr lang="en-GB" dirty="0" smtClean="0"/>
              <a:t>8 posts + stories</a:t>
            </a:r>
          </a:p>
          <a:p>
            <a:pPr marL="0" indent="0">
              <a:spcBef>
                <a:spcPts val="0"/>
              </a:spcBef>
              <a:buFont typeface="Arial" pitchFamily="34" charset="0"/>
              <a:buNone/>
            </a:pPr>
            <a:endParaRPr lang="en-GB" dirty="0" smtClean="0"/>
          </a:p>
          <a:p>
            <a:pPr marL="0" indent="0">
              <a:spcBef>
                <a:spcPts val="0"/>
              </a:spcBef>
              <a:buFont typeface="Arial" pitchFamily="34" charset="0"/>
              <a:buNone/>
            </a:pPr>
            <a:r>
              <a:rPr lang="en-GB" dirty="0" smtClean="0"/>
              <a:t>1500 views per month</a:t>
            </a:r>
            <a:endParaRPr lang="en-GB" dirty="0"/>
          </a:p>
        </p:txBody>
      </p:sp>
      <p:pic>
        <p:nvPicPr>
          <p:cNvPr id="11" name="Google Shape;55;p13"/>
          <p:cNvPicPr preferRelativeResize="0"/>
          <p:nvPr/>
        </p:nvPicPr>
        <p:blipFill>
          <a:blip r:embed="rId2" cstate="print">
            <a:alphaModFix/>
          </a:blip>
          <a:stretch>
            <a:fillRect/>
          </a:stretch>
        </p:blipFill>
        <p:spPr>
          <a:xfrm>
            <a:off x="4444448" y="4509120"/>
            <a:ext cx="990082" cy="933201"/>
          </a:xfrm>
          <a:prstGeom prst="rect">
            <a:avLst/>
          </a:prstGeom>
          <a:noFill/>
          <a:ln>
            <a:noFill/>
          </a:ln>
        </p:spPr>
      </p:pic>
      <p:sp>
        <p:nvSpPr>
          <p:cNvPr id="12" name="TextBox 11"/>
          <p:cNvSpPr txBox="1"/>
          <p:nvPr/>
        </p:nvSpPr>
        <p:spPr>
          <a:xfrm>
            <a:off x="229913" y="1124744"/>
            <a:ext cx="6552728" cy="1200329"/>
          </a:xfrm>
          <a:prstGeom prst="rect">
            <a:avLst/>
          </a:prstGeom>
          <a:noFill/>
        </p:spPr>
        <p:txBody>
          <a:bodyPr wrap="square" rtlCol="0">
            <a:spAutoFit/>
          </a:bodyPr>
          <a:lstStyle/>
          <a:p>
            <a:r>
              <a:rPr lang="en-GB" dirty="0"/>
              <a:t>Overview of </a:t>
            </a:r>
            <a:r>
              <a:rPr lang="lv-LV" dirty="0" err="1" smtClean="0"/>
              <a:t>Instagram</a:t>
            </a:r>
            <a:r>
              <a:rPr lang="en-GB" dirty="0" smtClean="0"/>
              <a:t> Pages</a:t>
            </a:r>
            <a:endParaRPr lang="lv-LV" dirty="0" smtClean="0"/>
          </a:p>
          <a:p>
            <a:endParaRPr lang="lv-LV" dirty="0" smtClean="0"/>
          </a:p>
          <a:p>
            <a:r>
              <a:rPr lang="lv-LV" dirty="0">
                <a:hlinkClick r:id="rId5"/>
              </a:rPr>
              <a:t>https://</a:t>
            </a:r>
            <a:r>
              <a:rPr lang="lv-LV" dirty="0" smtClean="0">
                <a:hlinkClick r:id="rId5"/>
              </a:rPr>
              <a:t>www.instagram.com/meztaka</a:t>
            </a:r>
            <a:endParaRPr lang="lv-LV" dirty="0" smtClean="0"/>
          </a:p>
          <a:p>
            <a:r>
              <a:rPr lang="en-GB" dirty="0" smtClean="0">
                <a:hlinkClick r:id="rId6"/>
              </a:rPr>
              <a:t>https</a:t>
            </a:r>
            <a:r>
              <a:rPr lang="en-GB" dirty="0">
                <a:hlinkClick r:id="rId6"/>
              </a:rPr>
              <a:t>://</a:t>
            </a:r>
            <a:r>
              <a:rPr lang="en-GB" dirty="0" smtClean="0">
                <a:hlinkClick r:id="rId6"/>
              </a:rPr>
              <a:t>www.instagram.com/jurtaka</a:t>
            </a:r>
            <a:endParaRPr lang="lv-LV" dirty="0" smtClean="0"/>
          </a:p>
        </p:txBody>
      </p:sp>
    </p:spTree>
    <p:extLst>
      <p:ext uri="{BB962C8B-B14F-4D97-AF65-F5344CB8AC3E}">
        <p14:creationId xmlns:p14="http://schemas.microsoft.com/office/powerpoint/2010/main" val="5443414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5;p14"/>
          <p:cNvSpPr txBox="1">
            <a:spLocks noGrp="1"/>
          </p:cNvSpPr>
          <p:nvPr>
            <p:ph type="title"/>
          </p:nvPr>
        </p:nvSpPr>
        <p:spPr>
          <a:xfrm>
            <a:off x="323528" y="116632"/>
            <a:ext cx="8520600" cy="1440160"/>
          </a:xfrm>
          <a:prstGeom prst="rect">
            <a:avLst/>
          </a:prstGeom>
        </p:spPr>
        <p:txBody>
          <a:bodyPr spcFirstLastPara="1" wrap="square" lIns="91425" tIns="91425" rIns="91425" bIns="91425" anchor="t" anchorCtr="0">
            <a:noAutofit/>
          </a:bodyPr>
          <a:lstStyle/>
          <a:p>
            <a:pPr lvl="0">
              <a:spcBef>
                <a:spcPts val="0"/>
              </a:spcBef>
            </a:pPr>
            <a:r>
              <a:rPr lang="en-GB" sz="2400" dirty="0"/>
              <a:t>Overview of Facebook </a:t>
            </a:r>
            <a:r>
              <a:rPr lang="en-GB" sz="2400" dirty="0" smtClean="0"/>
              <a:t>Pages</a:t>
            </a:r>
            <a:r>
              <a:rPr lang="lv-LV" sz="2400" dirty="0"/>
              <a:t/>
            </a:r>
            <a:br>
              <a:rPr lang="lv-LV" sz="2400" dirty="0"/>
            </a:br>
            <a:r>
              <a:rPr lang="lv-LV" sz="2400" dirty="0">
                <a:hlinkClick r:id="rId2"/>
              </a:rPr>
              <a:t>https://</a:t>
            </a:r>
            <a:r>
              <a:rPr lang="lv-LV" sz="2400" dirty="0" smtClean="0">
                <a:hlinkClick r:id="rId2"/>
              </a:rPr>
              <a:t>www.facebook.com/meztaka</a:t>
            </a:r>
            <a:r>
              <a:rPr lang="lv-LV" sz="2400" dirty="0"/>
              <a:t/>
            </a:r>
            <a:br>
              <a:rPr lang="lv-LV" sz="2400" dirty="0"/>
            </a:br>
            <a:r>
              <a:rPr lang="lv-LV" sz="2400" dirty="0">
                <a:hlinkClick r:id="rId3"/>
              </a:rPr>
              <a:t>https://</a:t>
            </a:r>
            <a:r>
              <a:rPr lang="lv-LV" sz="2400" dirty="0" smtClean="0">
                <a:hlinkClick r:id="rId3"/>
              </a:rPr>
              <a:t>www.facebook.com/jurtaka</a:t>
            </a:r>
            <a:r>
              <a:rPr lang="lv-LV" sz="2400" dirty="0" smtClean="0"/>
              <a:t/>
            </a:r>
            <a:br>
              <a:rPr lang="lv-LV" sz="2400" dirty="0" smtClean="0"/>
            </a:br>
            <a:r>
              <a:rPr lang="lv-LV" sz="2400" dirty="0" smtClean="0"/>
              <a:t/>
            </a:r>
            <a:br>
              <a:rPr lang="lv-LV" sz="2400" dirty="0" smtClean="0"/>
            </a:br>
            <a:r>
              <a:rPr lang="lv-LV" sz="2400" dirty="0" smtClean="0"/>
              <a:t/>
            </a:r>
            <a:br>
              <a:rPr lang="lv-LV" sz="2400" dirty="0" smtClean="0"/>
            </a:br>
            <a:r>
              <a:rPr lang="lv-LV" sz="2400" dirty="0" smtClean="0"/>
              <a:t/>
            </a:r>
            <a:br>
              <a:rPr lang="lv-LV" sz="2400" dirty="0" smtClean="0"/>
            </a:br>
            <a:endParaRPr sz="2400" dirty="0"/>
          </a:p>
        </p:txBody>
      </p:sp>
      <p:graphicFrame>
        <p:nvGraphicFramePr>
          <p:cNvPr id="5" name="Google Shape;66;p14"/>
          <p:cNvGraphicFramePr/>
          <p:nvPr>
            <p:extLst>
              <p:ext uri="{D42A27DB-BD31-4B8C-83A1-F6EECF244321}">
                <p14:modId xmlns:p14="http://schemas.microsoft.com/office/powerpoint/2010/main" val="1065876617"/>
              </p:ext>
            </p:extLst>
          </p:nvPr>
        </p:nvGraphicFramePr>
        <p:xfrm>
          <a:off x="611560" y="1340768"/>
          <a:ext cx="7743104" cy="5429185"/>
        </p:xfrm>
        <a:graphic>
          <a:graphicData uri="http://schemas.openxmlformats.org/drawingml/2006/table">
            <a:tbl>
              <a:tblPr>
                <a:noFill/>
              </a:tblPr>
              <a:tblGrid>
                <a:gridCol w="1229600"/>
                <a:gridCol w="1085584"/>
                <a:gridCol w="1085584"/>
                <a:gridCol w="1085584"/>
                <a:gridCol w="1085584"/>
                <a:gridCol w="1085584"/>
                <a:gridCol w="1085584"/>
              </a:tblGrid>
              <a:tr h="1206860">
                <a:tc>
                  <a:txBody>
                    <a:bodyPr/>
                    <a:lstStyle/>
                    <a:p>
                      <a:pPr marL="0" lvl="0" indent="0" algn="l" rtl="0">
                        <a:spcBef>
                          <a:spcPts val="0"/>
                        </a:spcBef>
                        <a:spcAft>
                          <a:spcPts val="0"/>
                        </a:spcAft>
                        <a:buNone/>
                      </a:pPr>
                      <a:endParaRPr dirty="0"/>
                    </a:p>
                  </a:txBody>
                  <a:tcPr marL="91425" marR="91425" marT="91425" marB="91425"/>
                </a:tc>
                <a:tc gridSpan="3">
                  <a:txBody>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txBody>
                  <a:tcPr marL="91425" marR="91425" marT="91425" marB="91425">
                    <a:lnR w="9525" cap="flat" cmpd="sng">
                      <a:solidFill>
                        <a:srgbClr val="FF0000"/>
                      </a:solidFill>
                      <a:prstDash val="solid"/>
                      <a:round/>
                      <a:headEnd type="none" w="sm" len="sm"/>
                      <a:tailEnd type="none" w="sm" len="sm"/>
                    </a:lnR>
                  </a:tcPr>
                </a:tc>
                <a:tc hMerge="1">
                  <a:txBody>
                    <a:bodyPr/>
                    <a:lstStyle/>
                    <a:p>
                      <a:endParaRPr lang="en-US"/>
                    </a:p>
                  </a:txBody>
                  <a:tcPr/>
                </a:tc>
                <a:tc hMerge="1">
                  <a:txBody>
                    <a:bodyPr/>
                    <a:lstStyle/>
                    <a:p>
                      <a:endParaRPr lang="en-US"/>
                    </a:p>
                  </a:txBody>
                  <a:tcPr/>
                </a:tc>
                <a:tc gridSpan="3">
                  <a:txBody>
                    <a:bodyPr/>
                    <a:lstStyle/>
                    <a:p>
                      <a:pPr marL="0" lvl="0" indent="0" algn="l" rtl="0">
                        <a:spcBef>
                          <a:spcPts val="0"/>
                        </a:spcBef>
                        <a:spcAft>
                          <a:spcPts val="0"/>
                        </a:spcAft>
                        <a:buNone/>
                      </a:pPr>
                      <a:endParaRPr dirty="0"/>
                    </a:p>
                  </a:txBody>
                  <a:tcPr marL="91425" marR="91425" marT="91425" marB="91425">
                    <a:lnL w="9525" cap="flat" cmpd="sng">
                      <a:solidFill>
                        <a:srgbClr val="FF0000"/>
                      </a:solidFill>
                      <a:prstDash val="solid"/>
                      <a:round/>
                      <a:headEnd type="none" w="sm" len="sm"/>
                      <a:tailEnd type="none" w="sm" len="sm"/>
                    </a:lnL>
                  </a:tcPr>
                </a:tc>
                <a:tc hMerge="1">
                  <a:txBody>
                    <a:bodyPr/>
                    <a:lstStyle/>
                    <a:p>
                      <a:endParaRPr lang="en-US"/>
                    </a:p>
                  </a:txBody>
                  <a:tcPr/>
                </a:tc>
                <a:tc hMerge="1">
                  <a:txBody>
                    <a:bodyPr/>
                    <a:lstStyle/>
                    <a:p>
                      <a:endParaRPr lang="en-US"/>
                    </a:p>
                  </a:txBody>
                  <a:tcPr/>
                </a:tc>
              </a:tr>
              <a:tr h="771915">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GB"/>
                        <a:t>March - June</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sz="1300"/>
                        <a:t>June - September</a:t>
                      </a:r>
                      <a:endParaRPr sz="1300"/>
                    </a:p>
                  </a:txBody>
                  <a:tcPr marL="91425" marR="91425" marT="91425" marB="91425">
                    <a:solidFill>
                      <a:srgbClr val="FFF2CC"/>
                    </a:solidFill>
                  </a:tcPr>
                </a:tc>
                <a:tc>
                  <a:txBody>
                    <a:bodyPr/>
                    <a:lstStyle/>
                    <a:p>
                      <a:pPr marL="0" lvl="0" indent="0" algn="l" rtl="0">
                        <a:spcBef>
                          <a:spcPts val="0"/>
                        </a:spcBef>
                        <a:spcAft>
                          <a:spcPts val="0"/>
                        </a:spcAft>
                        <a:buNone/>
                      </a:pPr>
                      <a:r>
                        <a:rPr lang="en-GB"/>
                        <a:t>Rise / fall</a:t>
                      </a:r>
                      <a:endParaRPr/>
                    </a:p>
                  </a:txBody>
                  <a:tcPr marL="91425" marR="91425" marT="91425" marB="91425">
                    <a:lnR w="9525" cap="flat" cmpd="sng">
                      <a:solidFill>
                        <a:srgbClr val="FF0000"/>
                      </a:solidFill>
                      <a:prstDash val="solid"/>
                      <a:round/>
                      <a:headEnd type="none" w="sm" len="sm"/>
                      <a:tailEnd type="none" w="sm" len="sm"/>
                    </a:lnR>
                  </a:tcPr>
                </a:tc>
                <a:tc>
                  <a:txBody>
                    <a:bodyPr/>
                    <a:lstStyle/>
                    <a:p>
                      <a:pPr marL="0" lvl="0" indent="0" algn="l" rtl="0">
                        <a:spcBef>
                          <a:spcPts val="0"/>
                        </a:spcBef>
                        <a:spcAft>
                          <a:spcPts val="0"/>
                        </a:spcAft>
                        <a:buNone/>
                      </a:pPr>
                      <a:r>
                        <a:rPr lang="en-GB">
                          <a:solidFill>
                            <a:schemeClr val="dk1"/>
                          </a:solidFill>
                        </a:rPr>
                        <a:t>March - June</a:t>
                      </a:r>
                      <a:endParaRPr/>
                    </a:p>
                  </a:txBody>
                  <a:tcPr marL="91425" marR="91425" marT="91425" marB="91425">
                    <a:lnL w="9525" cap="flat" cmpd="sng">
                      <a:solidFill>
                        <a:srgbClr val="FF0000"/>
                      </a:solidFill>
                      <a:prstDash val="solid"/>
                      <a:round/>
                      <a:headEnd type="none" w="sm" len="sm"/>
                      <a:tailEnd type="none" w="sm" len="sm"/>
                    </a:lnL>
                    <a:solidFill>
                      <a:srgbClr val="C9DAF8"/>
                    </a:solidFill>
                  </a:tcPr>
                </a:tc>
                <a:tc>
                  <a:txBody>
                    <a:bodyPr/>
                    <a:lstStyle/>
                    <a:p>
                      <a:pPr marL="0" lvl="0" indent="0" algn="l" rtl="0">
                        <a:spcBef>
                          <a:spcPts val="0"/>
                        </a:spcBef>
                        <a:spcAft>
                          <a:spcPts val="0"/>
                        </a:spcAft>
                        <a:buClr>
                          <a:schemeClr val="dk1"/>
                        </a:buClr>
                        <a:buSzPts val="1100"/>
                        <a:buFont typeface="Arial"/>
                        <a:buNone/>
                      </a:pPr>
                      <a:r>
                        <a:rPr lang="en-GB" sz="1300">
                          <a:solidFill>
                            <a:schemeClr val="dk1"/>
                          </a:solidFill>
                        </a:rPr>
                        <a:t>June - September</a:t>
                      </a:r>
                      <a:endParaRPr sz="1300" b="1"/>
                    </a:p>
                  </a:txBody>
                  <a:tcPr marL="91425" marR="91425" marT="91425" marB="91425">
                    <a:solidFill>
                      <a:srgbClr val="C9DAF8"/>
                    </a:solidFill>
                  </a:tcPr>
                </a:tc>
                <a:tc>
                  <a:txBody>
                    <a:bodyPr/>
                    <a:lstStyle/>
                    <a:p>
                      <a:pPr marL="0" lvl="0" indent="0" algn="l" rtl="0">
                        <a:spcBef>
                          <a:spcPts val="0"/>
                        </a:spcBef>
                        <a:spcAft>
                          <a:spcPts val="0"/>
                        </a:spcAft>
                        <a:buNone/>
                      </a:pPr>
                      <a:r>
                        <a:rPr lang="en-GB">
                          <a:solidFill>
                            <a:schemeClr val="dk1"/>
                          </a:solidFill>
                        </a:rPr>
                        <a:t>Rise / fall</a:t>
                      </a:r>
                      <a:endParaRPr>
                        <a:solidFill>
                          <a:schemeClr val="dk1"/>
                        </a:solidFill>
                      </a:endParaRPr>
                    </a:p>
                  </a:txBody>
                  <a:tcPr marL="91425" marR="91425" marT="91425" marB="91425"/>
                </a:tc>
              </a:tr>
              <a:tr h="771915">
                <a:tc>
                  <a:txBody>
                    <a:bodyPr/>
                    <a:lstStyle/>
                    <a:p>
                      <a:pPr marL="0" lvl="0" indent="0" algn="l" rtl="0">
                        <a:spcBef>
                          <a:spcPts val="0"/>
                        </a:spcBef>
                        <a:spcAft>
                          <a:spcPts val="0"/>
                        </a:spcAft>
                        <a:buNone/>
                      </a:pPr>
                      <a:r>
                        <a:rPr lang="en-GB" dirty="0" smtClean="0"/>
                        <a:t>F</a:t>
                      </a:r>
                      <a:r>
                        <a:rPr lang="lv-LV" dirty="0" smtClean="0"/>
                        <a:t>o</a:t>
                      </a:r>
                      <a:r>
                        <a:rPr lang="en-GB" dirty="0" err="1" smtClean="0"/>
                        <a:t>llowers</a:t>
                      </a:r>
                      <a:endParaRPr dirty="0"/>
                    </a:p>
                  </a:txBody>
                  <a:tcPr marL="91425" marR="91425" marT="91425" marB="91425"/>
                </a:tc>
                <a:tc>
                  <a:txBody>
                    <a:bodyPr/>
                    <a:lstStyle/>
                    <a:p>
                      <a:pPr marL="0" lvl="0" indent="0" algn="l" rtl="0">
                        <a:spcBef>
                          <a:spcPts val="0"/>
                        </a:spcBef>
                        <a:spcAft>
                          <a:spcPts val="0"/>
                        </a:spcAft>
                        <a:buNone/>
                      </a:pPr>
                      <a:r>
                        <a:rPr lang="en-GB"/>
                        <a:t>9033</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b="1"/>
                        <a:t>9145</a:t>
                      </a:r>
                      <a:endParaRPr b="1"/>
                    </a:p>
                  </a:txBody>
                  <a:tcPr marL="91425" marR="91425" marT="91425" marB="91425">
                    <a:solidFill>
                      <a:srgbClr val="FFF2CC"/>
                    </a:solidFill>
                  </a:tcPr>
                </a:tc>
                <a:tc>
                  <a:txBody>
                    <a:bodyPr/>
                    <a:lstStyle/>
                    <a:p>
                      <a:pPr marL="0" lvl="0" indent="0" algn="l" rtl="0">
                        <a:spcBef>
                          <a:spcPts val="0"/>
                        </a:spcBef>
                        <a:spcAft>
                          <a:spcPts val="0"/>
                        </a:spcAft>
                        <a:buNone/>
                      </a:pPr>
                      <a:r>
                        <a:rPr lang="en-GB" b="1">
                          <a:solidFill>
                            <a:srgbClr val="38761D"/>
                          </a:solidFill>
                        </a:rPr>
                        <a:t>+ 108</a:t>
                      </a:r>
                      <a:endParaRPr b="1">
                        <a:solidFill>
                          <a:srgbClr val="38761D"/>
                        </a:solidFill>
                      </a:endParaRPr>
                    </a:p>
                  </a:txBody>
                  <a:tcPr marL="91425" marR="91425" marT="91425" marB="91425">
                    <a:lnR w="9525" cap="flat" cmpd="sng">
                      <a:solidFill>
                        <a:srgbClr val="FF0000"/>
                      </a:solidFill>
                      <a:prstDash val="solid"/>
                      <a:round/>
                      <a:headEnd type="none" w="sm" len="sm"/>
                      <a:tailEnd type="none" w="sm" len="sm"/>
                    </a:lnR>
                  </a:tcPr>
                </a:tc>
                <a:tc>
                  <a:txBody>
                    <a:bodyPr/>
                    <a:lstStyle/>
                    <a:p>
                      <a:pPr marL="0" lvl="0" indent="0" algn="l" rtl="0">
                        <a:spcBef>
                          <a:spcPts val="0"/>
                        </a:spcBef>
                        <a:spcAft>
                          <a:spcPts val="0"/>
                        </a:spcAft>
                        <a:buNone/>
                      </a:pPr>
                      <a:r>
                        <a:rPr lang="en-GB" dirty="0"/>
                        <a:t>6673</a:t>
                      </a:r>
                      <a:endParaRPr dirty="0"/>
                    </a:p>
                  </a:txBody>
                  <a:tcPr marL="91425" marR="91425" marT="91425" marB="91425">
                    <a:lnL w="9525" cap="flat" cmpd="sng">
                      <a:solidFill>
                        <a:srgbClr val="FF0000"/>
                      </a:solidFill>
                      <a:prstDash val="solid"/>
                      <a:round/>
                      <a:headEnd type="none" w="sm" len="sm"/>
                      <a:tailEnd type="none" w="sm" len="sm"/>
                    </a:lnL>
                    <a:solidFill>
                      <a:srgbClr val="C9DAF8"/>
                    </a:solidFill>
                  </a:tcPr>
                </a:tc>
                <a:tc>
                  <a:txBody>
                    <a:bodyPr/>
                    <a:lstStyle/>
                    <a:p>
                      <a:pPr marL="0" lvl="0" indent="0" algn="l" rtl="0">
                        <a:spcBef>
                          <a:spcPts val="0"/>
                        </a:spcBef>
                        <a:spcAft>
                          <a:spcPts val="0"/>
                        </a:spcAft>
                        <a:buNone/>
                      </a:pPr>
                      <a:r>
                        <a:rPr lang="en-GB"/>
                        <a:t>6852</a:t>
                      </a:r>
                      <a:endParaRPr/>
                    </a:p>
                  </a:txBody>
                  <a:tcPr marL="91425" marR="91425" marT="91425" marB="91425">
                    <a:solidFill>
                      <a:srgbClr val="C9DAF8"/>
                    </a:solidFill>
                  </a:tcPr>
                </a:tc>
                <a:tc>
                  <a:txBody>
                    <a:bodyPr/>
                    <a:lstStyle/>
                    <a:p>
                      <a:pPr marL="0" lvl="0" indent="0" algn="l" rtl="0">
                        <a:spcBef>
                          <a:spcPts val="0"/>
                        </a:spcBef>
                        <a:spcAft>
                          <a:spcPts val="0"/>
                        </a:spcAft>
                        <a:buNone/>
                      </a:pPr>
                      <a:r>
                        <a:rPr lang="en-GB" b="1">
                          <a:solidFill>
                            <a:srgbClr val="38761D"/>
                          </a:solidFill>
                        </a:rPr>
                        <a:t>+179</a:t>
                      </a:r>
                      <a:endParaRPr b="1">
                        <a:solidFill>
                          <a:srgbClr val="38761D"/>
                        </a:solidFill>
                      </a:endParaRPr>
                    </a:p>
                  </a:txBody>
                  <a:tcPr marL="91425" marR="91425" marT="91425" marB="91425"/>
                </a:tc>
              </a:tr>
              <a:tr h="771915">
                <a:tc>
                  <a:txBody>
                    <a:bodyPr/>
                    <a:lstStyle/>
                    <a:p>
                      <a:pPr marL="0" lvl="0" indent="0" algn="l" rtl="0">
                        <a:spcBef>
                          <a:spcPts val="0"/>
                        </a:spcBef>
                        <a:spcAft>
                          <a:spcPts val="0"/>
                        </a:spcAft>
                        <a:buNone/>
                      </a:pPr>
                      <a:r>
                        <a:rPr lang="en-GB"/>
                        <a:t>Reached audience</a:t>
                      </a:r>
                      <a:endParaRPr/>
                    </a:p>
                  </a:txBody>
                  <a:tcPr marL="91425" marR="91425" marT="91425" marB="91425"/>
                </a:tc>
                <a:tc>
                  <a:txBody>
                    <a:bodyPr/>
                    <a:lstStyle/>
                    <a:p>
                      <a:pPr marL="0" lvl="0" indent="0" algn="l" rtl="0">
                        <a:spcBef>
                          <a:spcPts val="0"/>
                        </a:spcBef>
                        <a:spcAft>
                          <a:spcPts val="0"/>
                        </a:spcAft>
                        <a:buNone/>
                      </a:pPr>
                      <a:r>
                        <a:rPr lang="en-GB"/>
                        <a:t>52 894</a:t>
                      </a:r>
                      <a:endParaRPr/>
                    </a:p>
                  </a:txBody>
                  <a:tcPr marL="91425" marR="91425" marT="91425" marB="91425">
                    <a:solidFill>
                      <a:srgbClr val="FFF2CC"/>
                    </a:solidFill>
                  </a:tcPr>
                </a:tc>
                <a:tc>
                  <a:txBody>
                    <a:bodyPr/>
                    <a:lstStyle/>
                    <a:p>
                      <a:pPr marL="0" lvl="0" indent="0" algn="l" rtl="0">
                        <a:spcBef>
                          <a:spcPts val="0"/>
                        </a:spcBef>
                        <a:spcAft>
                          <a:spcPts val="0"/>
                        </a:spcAft>
                        <a:buClr>
                          <a:schemeClr val="dk1"/>
                        </a:buClr>
                        <a:buSzPts val="1100"/>
                        <a:buFont typeface="Arial"/>
                        <a:buNone/>
                      </a:pPr>
                      <a:r>
                        <a:rPr lang="en-GB">
                          <a:solidFill>
                            <a:schemeClr val="dk1"/>
                          </a:solidFill>
                        </a:rPr>
                        <a:t>31 362</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b="1">
                          <a:solidFill>
                            <a:srgbClr val="990000"/>
                          </a:solidFill>
                        </a:rPr>
                        <a:t>-21 532</a:t>
                      </a:r>
                      <a:endParaRPr b="1">
                        <a:solidFill>
                          <a:srgbClr val="990000"/>
                        </a:solidFill>
                      </a:endParaRPr>
                    </a:p>
                  </a:txBody>
                  <a:tcPr marL="91425" marR="91425" marT="91425" marB="91425">
                    <a:lnR w="9525" cap="flat" cmpd="sng">
                      <a:solidFill>
                        <a:srgbClr val="FF0000"/>
                      </a:solidFill>
                      <a:prstDash val="solid"/>
                      <a:round/>
                      <a:headEnd type="none" w="sm" len="sm"/>
                      <a:tailEnd type="none" w="sm" len="sm"/>
                    </a:lnR>
                  </a:tcPr>
                </a:tc>
                <a:tc>
                  <a:txBody>
                    <a:bodyPr/>
                    <a:lstStyle/>
                    <a:p>
                      <a:pPr marL="0" lvl="0" indent="0" algn="l" rtl="0">
                        <a:spcBef>
                          <a:spcPts val="0"/>
                        </a:spcBef>
                        <a:spcAft>
                          <a:spcPts val="0"/>
                        </a:spcAft>
                        <a:buNone/>
                      </a:pPr>
                      <a:r>
                        <a:rPr lang="en-GB"/>
                        <a:t>33 961</a:t>
                      </a:r>
                      <a:endParaRPr/>
                    </a:p>
                  </a:txBody>
                  <a:tcPr marL="91425" marR="91425" marT="91425" marB="91425">
                    <a:lnL w="9525" cap="flat" cmpd="sng">
                      <a:solidFill>
                        <a:srgbClr val="FF0000"/>
                      </a:solidFill>
                      <a:prstDash val="solid"/>
                      <a:round/>
                      <a:headEnd type="none" w="sm" len="sm"/>
                      <a:tailEnd type="none" w="sm" len="sm"/>
                    </a:lnL>
                    <a:solidFill>
                      <a:srgbClr val="C9DAF8"/>
                    </a:solidFill>
                  </a:tcPr>
                </a:tc>
                <a:tc>
                  <a:txBody>
                    <a:bodyPr/>
                    <a:lstStyle/>
                    <a:p>
                      <a:pPr marL="0" lvl="0" indent="0" algn="l" rtl="0">
                        <a:spcBef>
                          <a:spcPts val="0"/>
                        </a:spcBef>
                        <a:spcAft>
                          <a:spcPts val="0"/>
                        </a:spcAft>
                        <a:buNone/>
                      </a:pPr>
                      <a:r>
                        <a:rPr lang="en-GB" b="1"/>
                        <a:t>128 793</a:t>
                      </a:r>
                      <a:endParaRPr b="1"/>
                    </a:p>
                  </a:txBody>
                  <a:tcPr marL="91425" marR="91425" marT="91425" marB="91425">
                    <a:solidFill>
                      <a:srgbClr val="C9DAF8"/>
                    </a:solidFill>
                  </a:tcPr>
                </a:tc>
                <a:tc>
                  <a:txBody>
                    <a:bodyPr/>
                    <a:lstStyle/>
                    <a:p>
                      <a:pPr marL="0" lvl="0" indent="0" algn="l" rtl="0">
                        <a:spcBef>
                          <a:spcPts val="0"/>
                        </a:spcBef>
                        <a:spcAft>
                          <a:spcPts val="0"/>
                        </a:spcAft>
                        <a:buNone/>
                      </a:pPr>
                      <a:r>
                        <a:rPr lang="en-GB" b="1">
                          <a:solidFill>
                            <a:srgbClr val="38761D"/>
                          </a:solidFill>
                        </a:rPr>
                        <a:t>+94 832</a:t>
                      </a:r>
                      <a:endParaRPr b="1">
                        <a:solidFill>
                          <a:srgbClr val="38761D"/>
                        </a:solidFill>
                      </a:endParaRPr>
                    </a:p>
                  </a:txBody>
                  <a:tcPr marL="91425" marR="91425" marT="91425" marB="91425"/>
                </a:tc>
              </a:tr>
              <a:tr h="1061395">
                <a:tc>
                  <a:txBody>
                    <a:bodyPr/>
                    <a:lstStyle/>
                    <a:p>
                      <a:pPr marL="0" lvl="0" indent="0" algn="l" rtl="0">
                        <a:spcBef>
                          <a:spcPts val="0"/>
                        </a:spcBef>
                        <a:spcAft>
                          <a:spcPts val="0"/>
                        </a:spcAft>
                        <a:buNone/>
                      </a:pPr>
                      <a:r>
                        <a:rPr lang="en-GB" dirty="0"/>
                        <a:t>Posts published</a:t>
                      </a:r>
                      <a:endParaRPr dirty="0"/>
                    </a:p>
                  </a:txBody>
                  <a:tcPr marL="91425" marR="91425" marT="91425" marB="91425"/>
                </a:tc>
                <a:tc>
                  <a:txBody>
                    <a:bodyPr/>
                    <a:lstStyle/>
                    <a:p>
                      <a:pPr marL="0" lvl="0" indent="0" algn="l" rtl="0">
                        <a:spcBef>
                          <a:spcPts val="0"/>
                        </a:spcBef>
                        <a:spcAft>
                          <a:spcPts val="0"/>
                        </a:spcAft>
                        <a:buNone/>
                      </a:pPr>
                      <a:r>
                        <a:rPr lang="en-GB"/>
                        <a:t>35</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a:t>29</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b="1">
                          <a:solidFill>
                            <a:srgbClr val="990000"/>
                          </a:solidFill>
                        </a:rPr>
                        <a:t>-6</a:t>
                      </a:r>
                      <a:endParaRPr b="1">
                        <a:solidFill>
                          <a:srgbClr val="990000"/>
                        </a:solidFill>
                      </a:endParaRPr>
                    </a:p>
                  </a:txBody>
                  <a:tcPr marL="91425" marR="91425" marT="91425" marB="91425">
                    <a:lnR w="9525" cap="flat" cmpd="sng">
                      <a:solidFill>
                        <a:srgbClr val="FF0000"/>
                      </a:solidFill>
                      <a:prstDash val="solid"/>
                      <a:round/>
                      <a:headEnd type="none" w="sm" len="sm"/>
                      <a:tailEnd type="none" w="sm" len="sm"/>
                    </a:lnR>
                  </a:tcPr>
                </a:tc>
                <a:tc>
                  <a:txBody>
                    <a:bodyPr/>
                    <a:lstStyle/>
                    <a:p>
                      <a:pPr marL="0" lvl="0" indent="0" algn="l" rtl="0">
                        <a:spcBef>
                          <a:spcPts val="0"/>
                        </a:spcBef>
                        <a:spcAft>
                          <a:spcPts val="0"/>
                        </a:spcAft>
                        <a:buNone/>
                      </a:pPr>
                      <a:r>
                        <a:rPr lang="en-GB"/>
                        <a:t>38</a:t>
                      </a:r>
                      <a:endParaRPr/>
                    </a:p>
                  </a:txBody>
                  <a:tcPr marL="91425" marR="91425" marT="91425" marB="91425">
                    <a:lnL w="9525" cap="flat" cmpd="sng">
                      <a:solidFill>
                        <a:srgbClr val="FF0000"/>
                      </a:solidFill>
                      <a:prstDash val="solid"/>
                      <a:round/>
                      <a:headEnd type="none" w="sm" len="sm"/>
                      <a:tailEnd type="none" w="sm" len="sm"/>
                    </a:lnL>
                    <a:solidFill>
                      <a:srgbClr val="C9DAF8"/>
                    </a:solidFill>
                  </a:tcPr>
                </a:tc>
                <a:tc>
                  <a:txBody>
                    <a:bodyPr/>
                    <a:lstStyle/>
                    <a:p>
                      <a:pPr marL="0" lvl="0" indent="0" algn="l" rtl="0">
                        <a:spcBef>
                          <a:spcPts val="0"/>
                        </a:spcBef>
                        <a:spcAft>
                          <a:spcPts val="0"/>
                        </a:spcAft>
                        <a:buNone/>
                      </a:pPr>
                      <a:r>
                        <a:rPr lang="en-GB" b="1"/>
                        <a:t>52</a:t>
                      </a:r>
                      <a:endParaRPr b="1"/>
                    </a:p>
                  </a:txBody>
                  <a:tcPr marL="91425" marR="91425" marT="91425" marB="91425">
                    <a:solidFill>
                      <a:srgbClr val="C9DAF8"/>
                    </a:solidFill>
                  </a:tcPr>
                </a:tc>
                <a:tc>
                  <a:txBody>
                    <a:bodyPr/>
                    <a:lstStyle/>
                    <a:p>
                      <a:pPr marL="0" lvl="0" indent="0" algn="l" rtl="0">
                        <a:spcBef>
                          <a:spcPts val="0"/>
                        </a:spcBef>
                        <a:spcAft>
                          <a:spcPts val="0"/>
                        </a:spcAft>
                        <a:buNone/>
                      </a:pPr>
                      <a:r>
                        <a:rPr lang="en-GB" b="1">
                          <a:solidFill>
                            <a:srgbClr val="38761D"/>
                          </a:solidFill>
                        </a:rPr>
                        <a:t>+14</a:t>
                      </a:r>
                      <a:endParaRPr b="1">
                        <a:solidFill>
                          <a:srgbClr val="38761D"/>
                        </a:solidFill>
                      </a:endParaRPr>
                    </a:p>
                  </a:txBody>
                  <a:tcPr marL="91425" marR="91425" marT="91425" marB="91425"/>
                </a:tc>
              </a:tr>
              <a:tr h="771915">
                <a:tc>
                  <a:txBody>
                    <a:bodyPr/>
                    <a:lstStyle/>
                    <a:p>
                      <a:pPr marL="0" lvl="0" indent="0" algn="l" rtl="0">
                        <a:spcBef>
                          <a:spcPts val="0"/>
                        </a:spcBef>
                        <a:spcAft>
                          <a:spcPts val="0"/>
                        </a:spcAft>
                        <a:buNone/>
                      </a:pPr>
                      <a:r>
                        <a:rPr lang="en-GB"/>
                        <a:t>Link clicks</a:t>
                      </a:r>
                      <a:endParaRPr/>
                    </a:p>
                  </a:txBody>
                  <a:tcPr marL="91425" marR="91425" marT="91425" marB="91425"/>
                </a:tc>
                <a:tc>
                  <a:txBody>
                    <a:bodyPr/>
                    <a:lstStyle/>
                    <a:p>
                      <a:pPr marL="0" lvl="0" indent="0" algn="l" rtl="0">
                        <a:spcBef>
                          <a:spcPts val="0"/>
                        </a:spcBef>
                        <a:spcAft>
                          <a:spcPts val="0"/>
                        </a:spcAft>
                        <a:buNone/>
                      </a:pPr>
                      <a:r>
                        <a:rPr lang="en-GB"/>
                        <a:t>54</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a:t>133</a:t>
                      </a:r>
                      <a:endParaRPr/>
                    </a:p>
                  </a:txBody>
                  <a:tcPr marL="91425" marR="91425" marT="91425" marB="91425">
                    <a:solidFill>
                      <a:srgbClr val="FFF2CC"/>
                    </a:solidFill>
                  </a:tcPr>
                </a:tc>
                <a:tc>
                  <a:txBody>
                    <a:bodyPr/>
                    <a:lstStyle/>
                    <a:p>
                      <a:pPr marL="0" lvl="0" indent="0" algn="l" rtl="0">
                        <a:spcBef>
                          <a:spcPts val="0"/>
                        </a:spcBef>
                        <a:spcAft>
                          <a:spcPts val="0"/>
                        </a:spcAft>
                        <a:buNone/>
                      </a:pPr>
                      <a:r>
                        <a:rPr lang="en-GB" b="1" dirty="0">
                          <a:solidFill>
                            <a:srgbClr val="38761D"/>
                          </a:solidFill>
                        </a:rPr>
                        <a:t>+79</a:t>
                      </a:r>
                      <a:endParaRPr b="1" dirty="0">
                        <a:solidFill>
                          <a:srgbClr val="38761D"/>
                        </a:solidFill>
                      </a:endParaRPr>
                    </a:p>
                  </a:txBody>
                  <a:tcPr marL="91425" marR="91425" marT="91425" marB="91425">
                    <a:lnR w="9525" cap="flat" cmpd="sng">
                      <a:solidFill>
                        <a:srgbClr val="FF0000"/>
                      </a:solidFill>
                      <a:prstDash val="solid"/>
                      <a:round/>
                      <a:headEnd type="none" w="sm" len="sm"/>
                      <a:tailEnd type="none" w="sm" len="sm"/>
                    </a:lnR>
                  </a:tcPr>
                </a:tc>
                <a:tc>
                  <a:txBody>
                    <a:bodyPr/>
                    <a:lstStyle/>
                    <a:p>
                      <a:pPr marL="0" lvl="0" indent="0" algn="l" rtl="0">
                        <a:spcBef>
                          <a:spcPts val="0"/>
                        </a:spcBef>
                        <a:spcAft>
                          <a:spcPts val="0"/>
                        </a:spcAft>
                        <a:buClr>
                          <a:schemeClr val="dk1"/>
                        </a:buClr>
                        <a:buSzPts val="1100"/>
                        <a:buFont typeface="Arial"/>
                        <a:buNone/>
                      </a:pPr>
                      <a:r>
                        <a:rPr lang="en-GB">
                          <a:solidFill>
                            <a:schemeClr val="dk1"/>
                          </a:solidFill>
                        </a:rPr>
                        <a:t>128</a:t>
                      </a:r>
                      <a:endParaRPr/>
                    </a:p>
                  </a:txBody>
                  <a:tcPr marL="91425" marR="91425" marT="91425" marB="91425">
                    <a:lnL w="9525" cap="flat" cmpd="sng">
                      <a:solidFill>
                        <a:srgbClr val="FF0000"/>
                      </a:solidFill>
                      <a:prstDash val="solid"/>
                      <a:round/>
                      <a:headEnd type="none" w="sm" len="sm"/>
                      <a:tailEnd type="none" w="sm" len="sm"/>
                    </a:lnL>
                    <a:solidFill>
                      <a:srgbClr val="C9DAF8"/>
                    </a:solidFill>
                  </a:tcPr>
                </a:tc>
                <a:tc>
                  <a:txBody>
                    <a:bodyPr/>
                    <a:lstStyle/>
                    <a:p>
                      <a:pPr marL="0" lvl="0" indent="0" algn="l" rtl="0">
                        <a:spcBef>
                          <a:spcPts val="0"/>
                        </a:spcBef>
                        <a:spcAft>
                          <a:spcPts val="0"/>
                        </a:spcAft>
                        <a:buNone/>
                      </a:pPr>
                      <a:r>
                        <a:rPr lang="en-GB" b="1"/>
                        <a:t>2560</a:t>
                      </a:r>
                      <a:endParaRPr b="1"/>
                    </a:p>
                  </a:txBody>
                  <a:tcPr marL="91425" marR="91425" marT="91425" marB="91425">
                    <a:solidFill>
                      <a:srgbClr val="C9DAF8"/>
                    </a:solidFill>
                  </a:tcPr>
                </a:tc>
                <a:tc>
                  <a:txBody>
                    <a:bodyPr/>
                    <a:lstStyle/>
                    <a:p>
                      <a:pPr marL="0" lvl="0" indent="0" algn="l" rtl="0">
                        <a:spcBef>
                          <a:spcPts val="0"/>
                        </a:spcBef>
                        <a:spcAft>
                          <a:spcPts val="0"/>
                        </a:spcAft>
                        <a:buNone/>
                      </a:pPr>
                      <a:r>
                        <a:rPr lang="en-GB" b="1" dirty="0">
                          <a:solidFill>
                            <a:srgbClr val="38761D"/>
                          </a:solidFill>
                        </a:rPr>
                        <a:t>+2432</a:t>
                      </a:r>
                      <a:endParaRPr b="1" dirty="0">
                        <a:solidFill>
                          <a:srgbClr val="38761D"/>
                        </a:solidFill>
                      </a:endParaRPr>
                    </a:p>
                  </a:txBody>
                  <a:tcPr marL="91425" marR="91425" marT="91425" marB="91425"/>
                </a:tc>
              </a:tr>
            </a:tbl>
          </a:graphicData>
        </a:graphic>
      </p:graphicFrame>
      <p:pic>
        <p:nvPicPr>
          <p:cNvPr id="6" name="Google Shape;67;p14"/>
          <p:cNvPicPr preferRelativeResize="0"/>
          <p:nvPr/>
        </p:nvPicPr>
        <p:blipFill>
          <a:blip r:embed="rId4" cstate="print">
            <a:alphaModFix/>
          </a:blip>
          <a:stretch>
            <a:fillRect/>
          </a:stretch>
        </p:blipFill>
        <p:spPr>
          <a:xfrm>
            <a:off x="2864396" y="1412776"/>
            <a:ext cx="887325" cy="827200"/>
          </a:xfrm>
          <a:prstGeom prst="rect">
            <a:avLst/>
          </a:prstGeom>
          <a:noFill/>
          <a:ln>
            <a:noFill/>
          </a:ln>
        </p:spPr>
      </p:pic>
      <p:pic>
        <p:nvPicPr>
          <p:cNvPr id="7" name="Google Shape;68;p14"/>
          <p:cNvPicPr preferRelativeResize="0"/>
          <p:nvPr/>
        </p:nvPicPr>
        <p:blipFill rotWithShape="1">
          <a:blip r:embed="rId5" cstate="print">
            <a:alphaModFix/>
          </a:blip>
          <a:srcRect l="19574" t="10670" r="19102" b="-10670"/>
          <a:stretch/>
        </p:blipFill>
        <p:spPr>
          <a:xfrm>
            <a:off x="6228184" y="1556792"/>
            <a:ext cx="1034150" cy="1014050"/>
          </a:xfrm>
          <a:prstGeom prst="rect">
            <a:avLst/>
          </a:prstGeom>
          <a:noFill/>
          <a:ln>
            <a:noFill/>
          </a:ln>
        </p:spPr>
      </p:pic>
    </p:spTree>
    <p:extLst>
      <p:ext uri="{BB962C8B-B14F-4D97-AF65-F5344CB8AC3E}">
        <p14:creationId xmlns:p14="http://schemas.microsoft.com/office/powerpoint/2010/main" val="1476150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3;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Most popular posts on FB: Top 3</a:t>
            </a:r>
            <a:endParaRPr dirty="0"/>
          </a:p>
        </p:txBody>
      </p:sp>
      <p:pic>
        <p:nvPicPr>
          <p:cNvPr id="5" name="Google Shape;74;p15"/>
          <p:cNvPicPr preferRelativeResize="0">
            <a:picLocks noChangeAspect="1"/>
          </p:cNvPicPr>
          <p:nvPr/>
        </p:nvPicPr>
        <p:blipFill>
          <a:blip r:embed="rId2" cstate="print">
            <a:alphaModFix/>
          </a:blip>
          <a:stretch>
            <a:fillRect/>
          </a:stretch>
        </p:blipFill>
        <p:spPr>
          <a:xfrm>
            <a:off x="171103" y="1340768"/>
            <a:ext cx="3195464" cy="5365224"/>
          </a:xfrm>
          <a:prstGeom prst="rect">
            <a:avLst/>
          </a:prstGeom>
          <a:noFill/>
          <a:ln>
            <a:noFill/>
          </a:ln>
        </p:spPr>
      </p:pic>
      <p:pic>
        <p:nvPicPr>
          <p:cNvPr id="6" name="Google Shape;75;p15"/>
          <p:cNvPicPr preferRelativeResize="0">
            <a:picLocks noChangeAspect="1"/>
          </p:cNvPicPr>
          <p:nvPr/>
        </p:nvPicPr>
        <p:blipFill>
          <a:blip r:embed="rId3" cstate="print">
            <a:alphaModFix/>
          </a:blip>
          <a:stretch>
            <a:fillRect/>
          </a:stretch>
        </p:blipFill>
        <p:spPr>
          <a:xfrm>
            <a:off x="3635896" y="2712875"/>
            <a:ext cx="4098476" cy="3820975"/>
          </a:xfrm>
          <a:prstGeom prst="rect">
            <a:avLst/>
          </a:prstGeom>
          <a:noFill/>
          <a:ln>
            <a:noFill/>
          </a:ln>
        </p:spPr>
      </p:pic>
      <p:sp>
        <p:nvSpPr>
          <p:cNvPr id="7" name="Google Shape;76;p15"/>
          <p:cNvSpPr txBox="1"/>
          <p:nvPr/>
        </p:nvSpPr>
        <p:spPr>
          <a:xfrm>
            <a:off x="4644008" y="1340768"/>
            <a:ext cx="1515900" cy="93610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400" b="1" dirty="0">
                <a:solidFill>
                  <a:schemeClr val="dk2"/>
                </a:solidFill>
              </a:rPr>
              <a:t>No. 1</a:t>
            </a:r>
            <a:endParaRPr sz="4400" b="1" dirty="0">
              <a:solidFill>
                <a:schemeClr val="dk2"/>
              </a:solidFill>
            </a:endParaRPr>
          </a:p>
        </p:txBody>
      </p:sp>
      <p:pic>
        <p:nvPicPr>
          <p:cNvPr id="8" name="Google Shape;77;p15"/>
          <p:cNvPicPr preferRelativeResize="0"/>
          <p:nvPr/>
        </p:nvPicPr>
        <p:blipFill rotWithShape="1">
          <a:blip r:embed="rId4" cstate="print">
            <a:alphaModFix/>
          </a:blip>
          <a:srcRect l="19574" t="10670" r="19102" b="-10670"/>
          <a:stretch/>
        </p:blipFill>
        <p:spPr>
          <a:xfrm>
            <a:off x="7529900" y="477397"/>
            <a:ext cx="1614100" cy="1582725"/>
          </a:xfrm>
          <a:prstGeom prst="rect">
            <a:avLst/>
          </a:prstGeom>
          <a:noFill/>
          <a:ln>
            <a:noFill/>
          </a:ln>
        </p:spPr>
      </p:pic>
    </p:spTree>
    <p:extLst>
      <p:ext uri="{BB962C8B-B14F-4D97-AF65-F5344CB8AC3E}">
        <p14:creationId xmlns:p14="http://schemas.microsoft.com/office/powerpoint/2010/main" val="24946421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2;p16"/>
          <p:cNvSpPr txBox="1">
            <a:spLocks noGrp="1"/>
          </p:cNvSpPr>
          <p:nvPr>
            <p:ph type="title"/>
          </p:nvPr>
        </p:nvSpPr>
        <p:spPr>
          <a:xfrm>
            <a:off x="274000" y="31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Most popular posts on FB: Top 3</a:t>
            </a:r>
            <a:endParaRPr dirty="0"/>
          </a:p>
        </p:txBody>
      </p:sp>
      <p:pic>
        <p:nvPicPr>
          <p:cNvPr id="5" name="Google Shape;84;p16"/>
          <p:cNvPicPr preferRelativeResize="0">
            <a:picLocks noChangeAspect="1"/>
          </p:cNvPicPr>
          <p:nvPr/>
        </p:nvPicPr>
        <p:blipFill>
          <a:blip r:embed="rId2" cstate="print">
            <a:alphaModFix/>
          </a:blip>
          <a:stretch>
            <a:fillRect/>
          </a:stretch>
        </p:blipFill>
        <p:spPr>
          <a:xfrm>
            <a:off x="107504" y="1412776"/>
            <a:ext cx="5730167" cy="3744416"/>
          </a:xfrm>
          <a:prstGeom prst="rect">
            <a:avLst/>
          </a:prstGeom>
          <a:noFill/>
          <a:ln>
            <a:noFill/>
          </a:ln>
        </p:spPr>
      </p:pic>
      <p:pic>
        <p:nvPicPr>
          <p:cNvPr id="6" name="Google Shape;85;p16"/>
          <p:cNvPicPr preferRelativeResize="0"/>
          <p:nvPr/>
        </p:nvPicPr>
        <p:blipFill rotWithShape="1">
          <a:blip r:embed="rId3" cstate="print">
            <a:alphaModFix/>
          </a:blip>
          <a:srcRect l="19574" t="10670" r="19102" b="-10670"/>
          <a:stretch/>
        </p:blipFill>
        <p:spPr>
          <a:xfrm>
            <a:off x="7293625" y="224350"/>
            <a:ext cx="1615000" cy="1583600"/>
          </a:xfrm>
          <a:prstGeom prst="rect">
            <a:avLst/>
          </a:prstGeom>
          <a:noFill/>
          <a:ln>
            <a:noFill/>
          </a:ln>
        </p:spPr>
      </p:pic>
      <p:pic>
        <p:nvPicPr>
          <p:cNvPr id="7" name="Google Shape;86;p16"/>
          <p:cNvPicPr preferRelativeResize="0">
            <a:picLocks noChangeAspect="1"/>
          </p:cNvPicPr>
          <p:nvPr/>
        </p:nvPicPr>
        <p:blipFill>
          <a:blip r:embed="rId4" cstate="print">
            <a:alphaModFix/>
          </a:blip>
          <a:stretch>
            <a:fillRect/>
          </a:stretch>
        </p:blipFill>
        <p:spPr>
          <a:xfrm>
            <a:off x="4887424" y="3229724"/>
            <a:ext cx="3717023" cy="3452446"/>
          </a:xfrm>
          <a:prstGeom prst="rect">
            <a:avLst/>
          </a:prstGeom>
          <a:noFill/>
          <a:ln>
            <a:noFill/>
          </a:ln>
        </p:spPr>
      </p:pic>
      <p:sp>
        <p:nvSpPr>
          <p:cNvPr id="8" name="Google Shape;83;p16"/>
          <p:cNvSpPr txBox="1"/>
          <p:nvPr/>
        </p:nvSpPr>
        <p:spPr>
          <a:xfrm>
            <a:off x="6156176" y="1700808"/>
            <a:ext cx="15159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dirty="0">
                <a:solidFill>
                  <a:schemeClr val="dk2"/>
                </a:solidFill>
              </a:rPr>
              <a:t>No. 2</a:t>
            </a:r>
            <a:endParaRPr sz="4000" b="1" dirty="0">
              <a:solidFill>
                <a:schemeClr val="dk2"/>
              </a:solidFill>
            </a:endParaRPr>
          </a:p>
        </p:txBody>
      </p:sp>
    </p:spTree>
    <p:extLst>
      <p:ext uri="{BB962C8B-B14F-4D97-AF65-F5344CB8AC3E}">
        <p14:creationId xmlns:p14="http://schemas.microsoft.com/office/powerpoint/2010/main" val="1884321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1;p17"/>
          <p:cNvSpPr txBox="1">
            <a:spLocks noGrp="1"/>
          </p:cNvSpPr>
          <p:nvPr>
            <p:ph type="title"/>
          </p:nvPr>
        </p:nvSpPr>
        <p:spPr>
          <a:xfrm>
            <a:off x="274000" y="31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Most popular posts on FB: Top 3</a:t>
            </a:r>
            <a:endParaRPr dirty="0"/>
          </a:p>
        </p:txBody>
      </p:sp>
      <p:sp>
        <p:nvSpPr>
          <p:cNvPr id="5" name="Google Shape;92;p17"/>
          <p:cNvSpPr txBox="1"/>
          <p:nvPr/>
        </p:nvSpPr>
        <p:spPr>
          <a:xfrm>
            <a:off x="5076056" y="1628800"/>
            <a:ext cx="15159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dirty="0">
                <a:solidFill>
                  <a:schemeClr val="dk2"/>
                </a:solidFill>
              </a:rPr>
              <a:t>No. 3</a:t>
            </a:r>
            <a:endParaRPr sz="4000" b="1" dirty="0">
              <a:solidFill>
                <a:schemeClr val="dk2"/>
              </a:solidFill>
            </a:endParaRPr>
          </a:p>
        </p:txBody>
      </p:sp>
      <p:pic>
        <p:nvPicPr>
          <p:cNvPr id="6" name="Google Shape;93;p17"/>
          <p:cNvPicPr preferRelativeResize="0"/>
          <p:nvPr/>
        </p:nvPicPr>
        <p:blipFill rotWithShape="1">
          <a:blip r:embed="rId2" cstate="print">
            <a:alphaModFix/>
          </a:blip>
          <a:srcRect l="19574" t="10670" r="19102" b="-10670"/>
          <a:stretch/>
        </p:blipFill>
        <p:spPr>
          <a:xfrm>
            <a:off x="7293625" y="224350"/>
            <a:ext cx="1615000" cy="1583600"/>
          </a:xfrm>
          <a:prstGeom prst="rect">
            <a:avLst/>
          </a:prstGeom>
          <a:noFill/>
          <a:ln>
            <a:noFill/>
          </a:ln>
        </p:spPr>
      </p:pic>
      <p:pic>
        <p:nvPicPr>
          <p:cNvPr id="7" name="Google Shape;94;p17"/>
          <p:cNvPicPr preferRelativeResize="0">
            <a:picLocks noChangeAspect="1"/>
          </p:cNvPicPr>
          <p:nvPr/>
        </p:nvPicPr>
        <p:blipFill>
          <a:blip r:embed="rId3" cstate="print">
            <a:alphaModFix/>
          </a:blip>
          <a:stretch>
            <a:fillRect/>
          </a:stretch>
        </p:blipFill>
        <p:spPr>
          <a:xfrm>
            <a:off x="611560" y="1043425"/>
            <a:ext cx="2979440" cy="5786990"/>
          </a:xfrm>
          <a:prstGeom prst="rect">
            <a:avLst/>
          </a:prstGeom>
          <a:noFill/>
          <a:ln>
            <a:noFill/>
          </a:ln>
        </p:spPr>
      </p:pic>
      <p:pic>
        <p:nvPicPr>
          <p:cNvPr id="8" name="Google Shape;95;p17"/>
          <p:cNvPicPr preferRelativeResize="0">
            <a:picLocks noChangeAspect="1"/>
          </p:cNvPicPr>
          <p:nvPr/>
        </p:nvPicPr>
        <p:blipFill>
          <a:blip r:embed="rId4" cstate="print">
            <a:alphaModFix/>
          </a:blip>
          <a:stretch>
            <a:fillRect/>
          </a:stretch>
        </p:blipFill>
        <p:spPr>
          <a:xfrm>
            <a:off x="4211960" y="2780928"/>
            <a:ext cx="3992333" cy="3778076"/>
          </a:xfrm>
          <a:prstGeom prst="rect">
            <a:avLst/>
          </a:prstGeom>
          <a:noFill/>
          <a:ln>
            <a:noFill/>
          </a:ln>
        </p:spPr>
      </p:pic>
    </p:spTree>
    <p:extLst>
      <p:ext uri="{BB962C8B-B14F-4D97-AF65-F5344CB8AC3E}">
        <p14:creationId xmlns:p14="http://schemas.microsoft.com/office/powerpoint/2010/main" val="1748804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p:spPr>
        <p:txBody>
          <a:bodyPr>
            <a:normAutofit fontScale="90000"/>
          </a:bodyPr>
          <a:lstStyle/>
          <a:p>
            <a:r>
              <a:rPr lang="lv-LV" sz="3300" dirty="0">
                <a:solidFill>
                  <a:schemeClr val="tx2"/>
                </a:solidFill>
              </a:rPr>
              <a:t/>
            </a:r>
            <a:br>
              <a:rPr lang="lv-LV" sz="3300" dirty="0">
                <a:solidFill>
                  <a:schemeClr val="tx2"/>
                </a:solidFill>
              </a:rPr>
            </a:br>
            <a:r>
              <a:rPr lang="lv-LV" sz="3300" b="1" dirty="0">
                <a:solidFill>
                  <a:schemeClr val="tx2"/>
                </a:solidFill>
              </a:rPr>
              <a:t>Project </a:t>
            </a:r>
            <a:r>
              <a:rPr lang="lv-LV" sz="3300" b="1" dirty="0" err="1">
                <a:solidFill>
                  <a:schemeClr val="tx2"/>
                </a:solidFill>
              </a:rPr>
              <a:t>work</a:t>
            </a:r>
            <a:r>
              <a:rPr lang="lv-LV" sz="3300" b="1" dirty="0">
                <a:solidFill>
                  <a:schemeClr val="tx2"/>
                </a:solidFill>
              </a:rPr>
              <a:t> </a:t>
            </a:r>
            <a:r>
              <a:rPr lang="lv-LV" sz="3300" b="1" dirty="0" err="1" smtClean="0">
                <a:solidFill>
                  <a:schemeClr val="tx2"/>
                </a:solidFill>
              </a:rPr>
              <a:t>plan</a:t>
            </a:r>
            <a:r>
              <a:rPr lang="lv-LV" sz="3300" dirty="0">
                <a:solidFill>
                  <a:schemeClr val="tx2"/>
                </a:solidFill>
              </a:rPr>
              <a:t/>
            </a:r>
            <a:br>
              <a:rPr lang="lv-LV" sz="3300" dirty="0">
                <a:solidFill>
                  <a:schemeClr val="tx2"/>
                </a:solidFill>
              </a:rPr>
            </a:br>
            <a:r>
              <a:rPr lang="lv-LV" dirty="0" smtClean="0"/>
              <a:t/>
            </a:r>
            <a:br>
              <a:rPr lang="lv-LV" dirty="0" smtClean="0"/>
            </a:br>
            <a:endParaRPr lang="lv-LV" dirty="0"/>
          </a:p>
        </p:txBody>
      </p:sp>
      <p:sp>
        <p:nvSpPr>
          <p:cNvPr id="3" name="Content Placeholder 2"/>
          <p:cNvSpPr>
            <a:spLocks noGrp="1"/>
          </p:cNvSpPr>
          <p:nvPr>
            <p:ph idx="1"/>
          </p:nvPr>
        </p:nvSpPr>
        <p:spPr>
          <a:xfrm>
            <a:off x="251521" y="620688"/>
            <a:ext cx="8712968" cy="6021288"/>
          </a:xfrm>
        </p:spPr>
        <p:txBody>
          <a:bodyPr>
            <a:noAutofit/>
          </a:bodyPr>
          <a:lstStyle/>
          <a:p>
            <a:pPr>
              <a:buNone/>
            </a:pPr>
            <a:r>
              <a:rPr lang="lv-LV" sz="2000" b="1" dirty="0" smtClean="0"/>
              <a:t>WP1 </a:t>
            </a:r>
            <a:r>
              <a:rPr lang="en-GB" sz="2000" b="1" dirty="0"/>
              <a:t>Joint development of accessibility solutions</a:t>
            </a:r>
            <a:endParaRPr lang="lv-LV" sz="2000" b="1" dirty="0" smtClean="0"/>
          </a:p>
          <a:p>
            <a:pPr>
              <a:buNone/>
            </a:pPr>
            <a:r>
              <a:rPr lang="lv-LV" sz="1600" dirty="0" smtClean="0"/>
              <a:t>	</a:t>
            </a:r>
            <a:r>
              <a:rPr lang="en-GB" sz="1600" dirty="0"/>
              <a:t>WP1 develops 7 accessibility solutions to be implemented on the Coastal Hiking Trail and Forest Trail for the target groups: disabled people (wheelchair, impaired vision, disabled hiking groups), seniors, families with young children, school-aged youth, and people facing language and cross-cultural barrier. Partners will jointly implement the solutions and methodology for their piloting to be carried out under WP3. The WP1 aim is also to ensure training support for tourist service providers</a:t>
            </a:r>
            <a:r>
              <a:rPr lang="en-GB" sz="1600" dirty="0" smtClean="0"/>
              <a:t>.</a:t>
            </a:r>
            <a:endParaRPr lang="lv-LV" sz="1600" dirty="0" smtClean="0"/>
          </a:p>
          <a:p>
            <a:pPr>
              <a:buNone/>
            </a:pPr>
            <a:r>
              <a:rPr lang="lv-LV" sz="2000" b="1" dirty="0" smtClean="0"/>
              <a:t>WP2 </a:t>
            </a:r>
            <a:r>
              <a:rPr lang="en-GB" sz="2000" b="1" dirty="0"/>
              <a:t>Marketing and promotion</a:t>
            </a:r>
            <a:endParaRPr lang="lv-LV" sz="2000" b="1" dirty="0" smtClean="0"/>
          </a:p>
          <a:p>
            <a:pPr>
              <a:buNone/>
            </a:pPr>
            <a:r>
              <a:rPr lang="lv-LV" sz="1600" dirty="0" smtClean="0"/>
              <a:t>	</a:t>
            </a:r>
            <a:r>
              <a:rPr lang="en-GB" sz="1600" dirty="0"/>
              <a:t>The activities are aimed at cross-border cooperation of partner organisations to promote and market improved accessibility of the Coastal Hiking Trail and the Forest Trail as two cross-border hiking products</a:t>
            </a:r>
            <a:r>
              <a:rPr lang="en-GB" sz="1600" dirty="0" smtClean="0"/>
              <a:t>.</a:t>
            </a:r>
            <a:endParaRPr lang="lv-LV" sz="1600" dirty="0" smtClean="0"/>
          </a:p>
          <a:p>
            <a:pPr>
              <a:buNone/>
            </a:pPr>
            <a:r>
              <a:rPr lang="lv-LV" sz="2000" b="1" dirty="0" smtClean="0"/>
              <a:t>WP3 </a:t>
            </a:r>
            <a:r>
              <a:rPr lang="en-GB" sz="2000" b="1" dirty="0"/>
              <a:t>Pilot actions of the accessibility solutions in the improved </a:t>
            </a:r>
            <a:r>
              <a:rPr lang="en-GB" sz="2000" b="1" dirty="0" smtClean="0"/>
              <a:t>sites</a:t>
            </a:r>
            <a:endParaRPr lang="lv-LV" sz="2000" b="1" dirty="0" smtClean="0"/>
          </a:p>
          <a:p>
            <a:pPr>
              <a:buNone/>
            </a:pPr>
            <a:r>
              <a:rPr lang="lv-LV" sz="1600" dirty="0"/>
              <a:t>	</a:t>
            </a:r>
            <a:r>
              <a:rPr lang="en-GB" sz="1600" dirty="0"/>
              <a:t>The aim is to improve 16 sites for accessibility and to pilot the 7 accessibility solutions developed under WP1. A piloting action implies a piloting hike with the target group, </a:t>
            </a:r>
            <a:r>
              <a:rPr lang="en-GB" sz="1600" dirty="0" smtClean="0"/>
              <a:t>collection</a:t>
            </a:r>
            <a:r>
              <a:rPr lang="lv-LV" sz="1600" dirty="0" smtClean="0"/>
              <a:t> </a:t>
            </a:r>
            <a:r>
              <a:rPr lang="en-GB" sz="1600" dirty="0" smtClean="0"/>
              <a:t>of </a:t>
            </a:r>
            <a:r>
              <a:rPr lang="en-GB" sz="1600" dirty="0"/>
              <a:t>feedback, conclusions for finalisation of the solution, input for training materials, and recommendations for replication.</a:t>
            </a:r>
          </a:p>
          <a:p>
            <a:pPr>
              <a:buNone/>
            </a:pPr>
            <a:r>
              <a:rPr lang="en-GB" sz="1600" dirty="0"/>
              <a:t>Sites to be improved on the map: </a:t>
            </a:r>
            <a:r>
              <a:rPr lang="en-GB" sz="1600" dirty="0" smtClean="0">
                <a:hlinkClick r:id="rId3"/>
              </a:rPr>
              <a:t>Google Maps</a:t>
            </a:r>
            <a:endParaRPr lang="lv-LV" sz="1600" dirty="0" smtClean="0"/>
          </a:p>
          <a:p>
            <a:pPr>
              <a:buNone/>
            </a:pPr>
            <a:r>
              <a:rPr lang="lv-LV" sz="1600" dirty="0" smtClean="0"/>
              <a:t>7 </a:t>
            </a:r>
            <a:r>
              <a:rPr lang="lv-LV" sz="1600" dirty="0" err="1" smtClean="0"/>
              <a:t>accessibility</a:t>
            </a:r>
            <a:r>
              <a:rPr lang="lv-LV" sz="1600" dirty="0" smtClean="0"/>
              <a:t> </a:t>
            </a:r>
            <a:r>
              <a:rPr lang="lv-LV" sz="1600" dirty="0" err="1" smtClean="0"/>
              <a:t>solutions</a:t>
            </a:r>
            <a:r>
              <a:rPr lang="lv-LV" sz="1600" dirty="0" smtClean="0"/>
              <a:t> (</a:t>
            </a:r>
            <a:r>
              <a:rPr lang="en-GB" sz="1600" dirty="0" smtClean="0"/>
              <a:t>1</a:t>
            </a:r>
            <a:r>
              <a:rPr lang="en-GB" sz="1600" dirty="0"/>
              <a:t>. Wheelchair accessibility solutions. 2. Accessibility solutions for impaired vision. 3. Web cam accessibility solutions (seniors, families). 4. Accessibility solutions adapting hiking for families with young children. 5. Self-guided hiking skills for school-aged youth. 6. Adaptation for foreign language and cross-cultural social groups. 7. Guided hikes for groups of disabled </a:t>
            </a:r>
            <a:r>
              <a:rPr lang="en-GB" sz="1600" dirty="0" smtClean="0"/>
              <a:t>people</a:t>
            </a:r>
            <a:r>
              <a:rPr lang="lv-LV" sz="1600" dirty="0" smtClean="0"/>
              <a:t>).</a:t>
            </a:r>
            <a:endParaRPr lang="lv-LV" sz="1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0;p18"/>
          <p:cNvSpPr txBox="1">
            <a:spLocks noGrp="1"/>
          </p:cNvSpPr>
          <p:nvPr>
            <p:ph type="title"/>
          </p:nvPr>
        </p:nvSpPr>
        <p:spPr>
          <a:xfrm>
            <a:off x="274000" y="31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Most popular posts on FB: Top 3</a:t>
            </a:r>
            <a:endParaRPr dirty="0"/>
          </a:p>
        </p:txBody>
      </p:sp>
      <p:sp>
        <p:nvSpPr>
          <p:cNvPr id="5" name="Google Shape;101;p18"/>
          <p:cNvSpPr txBox="1"/>
          <p:nvPr/>
        </p:nvSpPr>
        <p:spPr>
          <a:xfrm>
            <a:off x="5434230" y="1556792"/>
            <a:ext cx="15159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dirty="0">
                <a:solidFill>
                  <a:schemeClr val="dk2"/>
                </a:solidFill>
              </a:rPr>
              <a:t>No. 1</a:t>
            </a:r>
            <a:endParaRPr sz="4000" b="1" dirty="0">
              <a:solidFill>
                <a:schemeClr val="dk2"/>
              </a:solidFill>
            </a:endParaRPr>
          </a:p>
        </p:txBody>
      </p:sp>
      <p:pic>
        <p:nvPicPr>
          <p:cNvPr id="6" name="Google Shape;102;p18"/>
          <p:cNvPicPr preferRelativeResize="0">
            <a:picLocks noChangeAspect="1"/>
          </p:cNvPicPr>
          <p:nvPr/>
        </p:nvPicPr>
        <p:blipFill>
          <a:blip r:embed="rId2" cstate="print">
            <a:alphaModFix/>
          </a:blip>
          <a:stretch>
            <a:fillRect/>
          </a:stretch>
        </p:blipFill>
        <p:spPr>
          <a:xfrm>
            <a:off x="152400" y="1043425"/>
            <a:ext cx="3987552" cy="5552826"/>
          </a:xfrm>
          <a:prstGeom prst="rect">
            <a:avLst/>
          </a:prstGeom>
          <a:noFill/>
          <a:ln>
            <a:noFill/>
          </a:ln>
        </p:spPr>
      </p:pic>
      <p:pic>
        <p:nvPicPr>
          <p:cNvPr id="7" name="Google Shape;103;p18"/>
          <p:cNvPicPr preferRelativeResize="0">
            <a:picLocks noChangeAspect="1"/>
          </p:cNvPicPr>
          <p:nvPr/>
        </p:nvPicPr>
        <p:blipFill>
          <a:blip r:embed="rId3" cstate="print">
            <a:alphaModFix/>
          </a:blip>
          <a:stretch>
            <a:fillRect/>
          </a:stretch>
        </p:blipFill>
        <p:spPr>
          <a:xfrm>
            <a:off x="4355976" y="3068960"/>
            <a:ext cx="3672408" cy="3474262"/>
          </a:xfrm>
          <a:prstGeom prst="rect">
            <a:avLst/>
          </a:prstGeom>
          <a:noFill/>
          <a:ln>
            <a:noFill/>
          </a:ln>
        </p:spPr>
      </p:pic>
      <p:pic>
        <p:nvPicPr>
          <p:cNvPr id="8" name="Google Shape;104;p18"/>
          <p:cNvPicPr preferRelativeResize="0"/>
          <p:nvPr/>
        </p:nvPicPr>
        <p:blipFill>
          <a:blip r:embed="rId4" cstate="print">
            <a:alphaModFix/>
          </a:blip>
          <a:stretch>
            <a:fillRect/>
          </a:stretch>
        </p:blipFill>
        <p:spPr>
          <a:xfrm>
            <a:off x="7562425" y="191075"/>
            <a:ext cx="1341900" cy="1250975"/>
          </a:xfrm>
          <a:prstGeom prst="rect">
            <a:avLst/>
          </a:prstGeom>
          <a:noFill/>
          <a:ln>
            <a:noFill/>
          </a:ln>
        </p:spPr>
      </p:pic>
    </p:spTree>
    <p:extLst>
      <p:ext uri="{BB962C8B-B14F-4D97-AF65-F5344CB8AC3E}">
        <p14:creationId xmlns:p14="http://schemas.microsoft.com/office/powerpoint/2010/main" val="36537422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3;p19"/>
          <p:cNvPicPr preferRelativeResize="0">
            <a:picLocks noChangeAspect="1"/>
          </p:cNvPicPr>
          <p:nvPr/>
        </p:nvPicPr>
        <p:blipFill>
          <a:blip r:embed="rId2" cstate="print">
            <a:alphaModFix/>
          </a:blip>
          <a:stretch>
            <a:fillRect/>
          </a:stretch>
        </p:blipFill>
        <p:spPr>
          <a:xfrm>
            <a:off x="5368283" y="3140967"/>
            <a:ext cx="3715716" cy="3442401"/>
          </a:xfrm>
          <a:prstGeom prst="rect">
            <a:avLst/>
          </a:prstGeom>
          <a:noFill/>
          <a:ln>
            <a:noFill/>
          </a:ln>
        </p:spPr>
      </p:pic>
      <p:sp>
        <p:nvSpPr>
          <p:cNvPr id="5" name="Google Shape;109;p19"/>
          <p:cNvSpPr txBox="1">
            <a:spLocks/>
          </p:cNvSpPr>
          <p:nvPr/>
        </p:nvSpPr>
        <p:spPr>
          <a:xfrm>
            <a:off x="317249" y="318324"/>
            <a:ext cx="8520600" cy="572700"/>
          </a:xfrm>
          <a:prstGeom prst="rect">
            <a:avLst/>
          </a:prstGeom>
          <a:noFill/>
          <a:ln>
            <a:noFill/>
          </a:ln>
        </p:spPr>
        <p:txBody>
          <a:bodyPr spcFirstLastPara="1" wrap="square" lIns="91425" tIns="91425" rIns="91425" bIns="91425"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GB" smtClean="0"/>
              <a:t>Most popular posts on FB: Top 3</a:t>
            </a:r>
            <a:endParaRPr lang="en-GB"/>
          </a:p>
        </p:txBody>
      </p:sp>
      <p:sp>
        <p:nvSpPr>
          <p:cNvPr id="6" name="Google Shape;110;p19"/>
          <p:cNvSpPr txBox="1"/>
          <p:nvPr/>
        </p:nvSpPr>
        <p:spPr>
          <a:xfrm>
            <a:off x="5728125" y="1474167"/>
            <a:ext cx="15159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dirty="0">
                <a:solidFill>
                  <a:schemeClr val="dk2"/>
                </a:solidFill>
              </a:rPr>
              <a:t>No. 2</a:t>
            </a:r>
            <a:endParaRPr sz="4000" b="1" dirty="0">
              <a:solidFill>
                <a:schemeClr val="dk2"/>
              </a:solidFill>
            </a:endParaRPr>
          </a:p>
        </p:txBody>
      </p:sp>
      <p:pic>
        <p:nvPicPr>
          <p:cNvPr id="7" name="Google Shape;111;p19"/>
          <p:cNvPicPr preferRelativeResize="0"/>
          <p:nvPr/>
        </p:nvPicPr>
        <p:blipFill>
          <a:blip r:embed="rId3" cstate="print">
            <a:alphaModFix/>
          </a:blip>
          <a:stretch>
            <a:fillRect/>
          </a:stretch>
        </p:blipFill>
        <p:spPr>
          <a:xfrm>
            <a:off x="7605674" y="191074"/>
            <a:ext cx="1341900" cy="1250975"/>
          </a:xfrm>
          <a:prstGeom prst="rect">
            <a:avLst/>
          </a:prstGeom>
          <a:noFill/>
          <a:ln>
            <a:noFill/>
          </a:ln>
        </p:spPr>
      </p:pic>
      <p:pic>
        <p:nvPicPr>
          <p:cNvPr id="8" name="Google Shape;112;p19"/>
          <p:cNvPicPr preferRelativeResize="0">
            <a:picLocks noChangeAspect="1"/>
          </p:cNvPicPr>
          <p:nvPr/>
        </p:nvPicPr>
        <p:blipFill>
          <a:blip r:embed="rId4" cstate="print">
            <a:alphaModFix/>
          </a:blip>
          <a:stretch>
            <a:fillRect/>
          </a:stretch>
        </p:blipFill>
        <p:spPr>
          <a:xfrm>
            <a:off x="179512" y="1440139"/>
            <a:ext cx="5013015" cy="5140179"/>
          </a:xfrm>
          <a:prstGeom prst="rect">
            <a:avLst/>
          </a:prstGeom>
          <a:noFill/>
          <a:ln>
            <a:noFill/>
          </a:ln>
        </p:spPr>
      </p:pic>
    </p:spTree>
    <p:extLst>
      <p:ext uri="{BB962C8B-B14F-4D97-AF65-F5344CB8AC3E}">
        <p14:creationId xmlns:p14="http://schemas.microsoft.com/office/powerpoint/2010/main" val="14217166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8;p20"/>
          <p:cNvSpPr txBox="1">
            <a:spLocks noGrp="1"/>
          </p:cNvSpPr>
          <p:nvPr>
            <p:ph type="title"/>
          </p:nvPr>
        </p:nvSpPr>
        <p:spPr>
          <a:xfrm>
            <a:off x="274000" y="318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Most popular posts on FB: Top 3</a:t>
            </a:r>
            <a:endParaRPr/>
          </a:p>
        </p:txBody>
      </p:sp>
      <p:sp>
        <p:nvSpPr>
          <p:cNvPr id="5" name="Google Shape;119;p20"/>
          <p:cNvSpPr txBox="1"/>
          <p:nvPr/>
        </p:nvSpPr>
        <p:spPr>
          <a:xfrm>
            <a:off x="5019775" y="1556792"/>
            <a:ext cx="1515900" cy="16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4000" b="1" dirty="0">
                <a:solidFill>
                  <a:schemeClr val="dk2"/>
                </a:solidFill>
              </a:rPr>
              <a:t>No. 3</a:t>
            </a:r>
            <a:endParaRPr sz="4000" b="1" dirty="0">
              <a:solidFill>
                <a:schemeClr val="dk2"/>
              </a:solidFill>
            </a:endParaRPr>
          </a:p>
        </p:txBody>
      </p:sp>
      <p:pic>
        <p:nvPicPr>
          <p:cNvPr id="6" name="Google Shape;120;p20"/>
          <p:cNvPicPr preferRelativeResize="0"/>
          <p:nvPr/>
        </p:nvPicPr>
        <p:blipFill>
          <a:blip r:embed="rId2" cstate="print">
            <a:alphaModFix/>
          </a:blip>
          <a:stretch>
            <a:fillRect/>
          </a:stretch>
        </p:blipFill>
        <p:spPr>
          <a:xfrm>
            <a:off x="7562425" y="191075"/>
            <a:ext cx="1341900" cy="1250975"/>
          </a:xfrm>
          <a:prstGeom prst="rect">
            <a:avLst/>
          </a:prstGeom>
          <a:noFill/>
          <a:ln>
            <a:noFill/>
          </a:ln>
        </p:spPr>
      </p:pic>
      <p:pic>
        <p:nvPicPr>
          <p:cNvPr id="7" name="Google Shape;121;p20"/>
          <p:cNvPicPr preferRelativeResize="0">
            <a:picLocks noChangeAspect="1"/>
          </p:cNvPicPr>
          <p:nvPr/>
        </p:nvPicPr>
        <p:blipFill>
          <a:blip r:embed="rId3" cstate="print">
            <a:alphaModFix/>
          </a:blip>
          <a:stretch>
            <a:fillRect/>
          </a:stretch>
        </p:blipFill>
        <p:spPr>
          <a:xfrm>
            <a:off x="152400" y="1043425"/>
            <a:ext cx="3915544" cy="5646423"/>
          </a:xfrm>
          <a:prstGeom prst="rect">
            <a:avLst/>
          </a:prstGeom>
          <a:noFill/>
          <a:ln>
            <a:noFill/>
          </a:ln>
        </p:spPr>
      </p:pic>
      <p:pic>
        <p:nvPicPr>
          <p:cNvPr id="8" name="Google Shape;122;p20"/>
          <p:cNvPicPr preferRelativeResize="0">
            <a:picLocks noChangeAspect="1"/>
          </p:cNvPicPr>
          <p:nvPr/>
        </p:nvPicPr>
        <p:blipFill>
          <a:blip r:embed="rId4" cstate="print">
            <a:alphaModFix/>
          </a:blip>
          <a:stretch>
            <a:fillRect/>
          </a:stretch>
        </p:blipFill>
        <p:spPr>
          <a:xfrm>
            <a:off x="4557112" y="2996952"/>
            <a:ext cx="3957126" cy="3610975"/>
          </a:xfrm>
          <a:prstGeom prst="rect">
            <a:avLst/>
          </a:prstGeom>
          <a:noFill/>
          <a:ln>
            <a:noFill/>
          </a:ln>
        </p:spPr>
      </p:pic>
    </p:spTree>
    <p:extLst>
      <p:ext uri="{BB962C8B-B14F-4D97-AF65-F5344CB8AC3E}">
        <p14:creationId xmlns:p14="http://schemas.microsoft.com/office/powerpoint/2010/main" val="41413918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normAutofit/>
          </a:bodyPr>
          <a:lstStyle/>
          <a:p>
            <a:r>
              <a:rPr lang="en-GB" sz="2000" dirty="0" smtClean="0">
                <a:solidFill>
                  <a:schemeClr val="tx2"/>
                </a:solidFill>
              </a:rPr>
              <a:t>Activity </a:t>
            </a:r>
            <a:r>
              <a:rPr lang="lv-LV" sz="2000" dirty="0">
                <a:solidFill>
                  <a:schemeClr val="tx2"/>
                </a:solidFill>
              </a:rPr>
              <a:t>2</a:t>
            </a:r>
            <a:r>
              <a:rPr lang="en-GB" sz="2000" dirty="0" smtClean="0">
                <a:solidFill>
                  <a:schemeClr val="tx2"/>
                </a:solidFill>
              </a:rPr>
              <a:t>.</a:t>
            </a:r>
            <a:r>
              <a:rPr lang="lv-LV" sz="2000" dirty="0">
                <a:solidFill>
                  <a:schemeClr val="tx2"/>
                </a:solidFill>
              </a:rPr>
              <a:t>7</a:t>
            </a:r>
            <a:r>
              <a:rPr lang="en-GB" sz="2000" dirty="0">
                <a:solidFill>
                  <a:schemeClr val="tx2"/>
                </a:solidFill>
              </a:rPr>
              <a:t/>
            </a:r>
            <a:br>
              <a:rPr lang="en-GB" sz="2000" dirty="0">
                <a:solidFill>
                  <a:schemeClr val="tx2"/>
                </a:solidFill>
              </a:rPr>
            </a:br>
            <a:r>
              <a:rPr lang="en-GB" sz="2000" b="1" dirty="0">
                <a:solidFill>
                  <a:schemeClr val="tx2"/>
                </a:solidFill>
              </a:rPr>
              <a:t>Cooperation with international hiking community</a:t>
            </a:r>
            <a:r>
              <a:rPr lang="en-GB" sz="2000" b="1" dirty="0" smtClean="0">
                <a:solidFill>
                  <a:schemeClr val="tx2"/>
                </a:solidFill>
              </a:rPr>
              <a:t> </a:t>
            </a:r>
            <a:endParaRPr lang="lv-LV" sz="2000" b="1" dirty="0">
              <a:solidFill>
                <a:schemeClr val="tx2"/>
              </a:solidFill>
            </a:endParaRPr>
          </a:p>
        </p:txBody>
      </p:sp>
      <p:sp>
        <p:nvSpPr>
          <p:cNvPr id="3" name="Content Placeholder 2"/>
          <p:cNvSpPr>
            <a:spLocks noGrp="1"/>
          </p:cNvSpPr>
          <p:nvPr>
            <p:ph idx="1"/>
          </p:nvPr>
        </p:nvSpPr>
        <p:spPr>
          <a:xfrm>
            <a:off x="35497" y="764704"/>
            <a:ext cx="8975833" cy="2016224"/>
          </a:xfrm>
        </p:spPr>
        <p:txBody>
          <a:bodyPr>
            <a:normAutofit/>
          </a:bodyPr>
          <a:lstStyle/>
          <a:p>
            <a:pPr marL="0" indent="0">
              <a:buNone/>
            </a:pPr>
            <a:r>
              <a:rPr lang="en-GB" sz="1400" dirty="0" smtClean="0"/>
              <a:t>The </a:t>
            </a:r>
            <a:r>
              <a:rPr lang="en-GB" sz="1400" dirty="0"/>
              <a:t>project final international conference (ca </a:t>
            </a:r>
            <a:r>
              <a:rPr lang="lv-LV" sz="1400" dirty="0" smtClean="0"/>
              <a:t>100-</a:t>
            </a:r>
            <a:r>
              <a:rPr lang="en-GB" sz="1400" dirty="0" smtClean="0"/>
              <a:t>150 </a:t>
            </a:r>
            <a:r>
              <a:rPr lang="en-GB" sz="1400" dirty="0"/>
              <a:t>participants, incl. ca 50 LV and 20 EE) with participation of ERA will be a 2-day event with a practical discussion session. A pre-study tour will be organised for international participants and/or Estonian stakeholders to demonstrate the solutions and encourage their uptake. The event location is planned in </a:t>
            </a:r>
            <a:r>
              <a:rPr lang="en-GB" sz="1400" dirty="0" err="1"/>
              <a:t>Kurzeme</a:t>
            </a:r>
            <a:r>
              <a:rPr lang="en-GB" sz="1400" dirty="0"/>
              <a:t> region, Latvia.</a:t>
            </a:r>
          </a:p>
          <a:p>
            <a:pPr marL="0" indent="0">
              <a:buNone/>
            </a:pPr>
            <a:r>
              <a:rPr lang="en-GB" sz="1400" dirty="0"/>
              <a:t>Conference topic: practical solutions for accessible hiking, social involvement and inclusion, the role of volunteer movement. </a:t>
            </a:r>
            <a:r>
              <a:rPr lang="lv-LV" sz="1400" dirty="0" smtClean="0"/>
              <a:t> </a:t>
            </a:r>
          </a:p>
          <a:p>
            <a:pPr marL="0" indent="0">
              <a:buNone/>
            </a:pPr>
            <a:r>
              <a:rPr lang="lv-LV" sz="1400" b="1" dirty="0" smtClean="0">
                <a:solidFill>
                  <a:srgbClr val="FF0000"/>
                </a:solidFill>
              </a:rPr>
              <a:t>May 2025 – ERA board meeting in Latvia – </a:t>
            </a:r>
            <a:r>
              <a:rPr lang="lv-LV" sz="1400" b="1" dirty="0" err="1" smtClean="0">
                <a:solidFill>
                  <a:srgbClr val="FF0000"/>
                </a:solidFill>
              </a:rPr>
              <a:t>combined</a:t>
            </a:r>
            <a:r>
              <a:rPr lang="lv-LV" sz="1400" b="1" dirty="0" smtClean="0">
                <a:solidFill>
                  <a:srgbClr val="FF0000"/>
                </a:solidFill>
              </a:rPr>
              <a:t> </a:t>
            </a:r>
            <a:r>
              <a:rPr lang="lv-LV" sz="1400" b="1" dirty="0" err="1" smtClean="0">
                <a:solidFill>
                  <a:srgbClr val="FF0000"/>
                </a:solidFill>
              </a:rPr>
              <a:t>with</a:t>
            </a:r>
            <a:r>
              <a:rPr lang="lv-LV" sz="1400" b="1" dirty="0" smtClean="0">
                <a:solidFill>
                  <a:srgbClr val="FF0000"/>
                </a:solidFill>
              </a:rPr>
              <a:t> </a:t>
            </a:r>
            <a:r>
              <a:rPr lang="lv-LV" sz="1400" b="1" dirty="0" err="1" smtClean="0">
                <a:solidFill>
                  <a:srgbClr val="FF0000"/>
                </a:solidFill>
              </a:rPr>
              <a:t>project</a:t>
            </a:r>
            <a:r>
              <a:rPr lang="lv-LV" sz="1400" b="1" dirty="0" smtClean="0">
                <a:solidFill>
                  <a:srgbClr val="FF0000"/>
                </a:solidFill>
              </a:rPr>
              <a:t> </a:t>
            </a:r>
            <a:r>
              <a:rPr lang="lv-LV" sz="1400" b="1" dirty="0" err="1" smtClean="0">
                <a:solidFill>
                  <a:srgbClr val="FF0000"/>
                </a:solidFill>
              </a:rPr>
              <a:t>final</a:t>
            </a:r>
            <a:r>
              <a:rPr lang="lv-LV" sz="1400" b="1" dirty="0" smtClean="0">
                <a:solidFill>
                  <a:srgbClr val="FF0000"/>
                </a:solidFill>
              </a:rPr>
              <a:t> </a:t>
            </a:r>
            <a:r>
              <a:rPr lang="lv-LV" sz="1400" b="1" dirty="0" err="1" smtClean="0">
                <a:solidFill>
                  <a:srgbClr val="FF0000"/>
                </a:solidFill>
              </a:rPr>
              <a:t>conference</a:t>
            </a:r>
            <a:r>
              <a:rPr lang="lv-LV" sz="1400" b="1" dirty="0" smtClean="0">
                <a:solidFill>
                  <a:srgbClr val="FF0000"/>
                </a:solidFill>
              </a:rPr>
              <a:t> </a:t>
            </a:r>
            <a:r>
              <a:rPr lang="lv-LV" sz="1400" b="1" dirty="0" err="1" smtClean="0">
                <a:solidFill>
                  <a:srgbClr val="FF0000"/>
                </a:solidFill>
              </a:rPr>
              <a:t>and</a:t>
            </a:r>
            <a:r>
              <a:rPr lang="lv-LV" sz="1400" b="1" dirty="0" smtClean="0">
                <a:solidFill>
                  <a:srgbClr val="FF0000"/>
                </a:solidFill>
              </a:rPr>
              <a:t> a </a:t>
            </a:r>
            <a:r>
              <a:rPr lang="lv-LV" sz="1400" b="1" dirty="0" err="1" smtClean="0">
                <a:solidFill>
                  <a:srgbClr val="FF0000"/>
                </a:solidFill>
              </a:rPr>
              <a:t>public</a:t>
            </a:r>
            <a:r>
              <a:rPr lang="lv-LV" sz="1400" b="1" dirty="0" smtClean="0">
                <a:solidFill>
                  <a:srgbClr val="FF0000"/>
                </a:solidFill>
              </a:rPr>
              <a:t> </a:t>
            </a:r>
            <a:r>
              <a:rPr lang="lv-LV" sz="1400" b="1" dirty="0" err="1" smtClean="0">
                <a:solidFill>
                  <a:srgbClr val="FF0000"/>
                </a:solidFill>
              </a:rPr>
              <a:t>hike</a:t>
            </a:r>
            <a:endParaRPr lang="en-GB" sz="1400" b="1" dirty="0">
              <a:solidFill>
                <a:srgbClr val="FF0000"/>
              </a:solidFill>
            </a:endParaRPr>
          </a:p>
          <a:p>
            <a:pPr marL="0" indent="0">
              <a:buNone/>
            </a:pPr>
            <a:endParaRPr lang="lv-LV" sz="1400" dirty="0" smtClean="0"/>
          </a:p>
        </p:txBody>
      </p:sp>
      <p:pic>
        <p:nvPicPr>
          <p:cNvPr id="2051" name="Picture 3"/>
          <p:cNvPicPr>
            <a:picLocks noChangeAspect="1" noChangeArrowheads="1"/>
          </p:cNvPicPr>
          <p:nvPr/>
        </p:nvPicPr>
        <p:blipFill>
          <a:blip r:embed="rId2" cstate="print"/>
          <a:srcRect/>
          <a:stretch>
            <a:fillRect/>
          </a:stretch>
        </p:blipFill>
        <p:spPr bwMode="auto">
          <a:xfrm>
            <a:off x="107505" y="2605323"/>
            <a:ext cx="3035301" cy="4242359"/>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cstate="print"/>
          <a:srcRect/>
          <a:stretch>
            <a:fillRect/>
          </a:stretch>
        </p:blipFill>
        <p:spPr bwMode="auto">
          <a:xfrm>
            <a:off x="3142804" y="2642653"/>
            <a:ext cx="2991494" cy="4192427"/>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6189340" y="2637602"/>
            <a:ext cx="2952328" cy="4222284"/>
          </a:xfrm>
          <a:prstGeom prst="rect">
            <a:avLst/>
          </a:prstGeom>
          <a:noFill/>
          <a:ln w="9525">
            <a:noFill/>
            <a:miter lim="800000"/>
            <a:headEnd/>
            <a:tailEnd/>
          </a:ln>
          <a:effectLst/>
        </p:spPr>
      </p:pic>
    </p:spTree>
    <p:extLst>
      <p:ext uri="{BB962C8B-B14F-4D97-AF65-F5344CB8AC3E}">
        <p14:creationId xmlns:p14="http://schemas.microsoft.com/office/powerpoint/2010/main" val="19616603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896" y="0"/>
            <a:ext cx="5508104" cy="1124744"/>
          </a:xfrm>
        </p:spPr>
        <p:txBody>
          <a:bodyPr>
            <a:normAutofit/>
          </a:bodyPr>
          <a:lstStyle/>
          <a:p>
            <a:r>
              <a:rPr lang="en-GB" sz="2400" dirty="0" smtClean="0">
                <a:solidFill>
                  <a:schemeClr val="tx2"/>
                </a:solidFill>
              </a:rPr>
              <a:t>Activity </a:t>
            </a:r>
            <a:r>
              <a:rPr lang="lv-LV" sz="2400" dirty="0">
                <a:solidFill>
                  <a:schemeClr val="tx2"/>
                </a:solidFill>
              </a:rPr>
              <a:t>2</a:t>
            </a:r>
            <a:r>
              <a:rPr lang="en-GB" sz="2400" dirty="0" smtClean="0">
                <a:solidFill>
                  <a:schemeClr val="tx2"/>
                </a:solidFill>
              </a:rPr>
              <a:t>.</a:t>
            </a:r>
            <a:r>
              <a:rPr lang="lv-LV" sz="2400" dirty="0">
                <a:solidFill>
                  <a:schemeClr val="tx2"/>
                </a:solidFill>
              </a:rPr>
              <a:t>8</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Promotion items  </a:t>
            </a:r>
            <a:endParaRPr lang="lv-LV" sz="2400" b="1" dirty="0">
              <a:solidFill>
                <a:schemeClr val="tx2"/>
              </a:solidFill>
            </a:endParaRPr>
          </a:p>
        </p:txBody>
      </p:sp>
      <p:sp>
        <p:nvSpPr>
          <p:cNvPr id="3" name="Content Placeholder 2"/>
          <p:cNvSpPr>
            <a:spLocks noGrp="1"/>
          </p:cNvSpPr>
          <p:nvPr>
            <p:ph idx="1"/>
          </p:nvPr>
        </p:nvSpPr>
        <p:spPr>
          <a:xfrm>
            <a:off x="4283968" y="908720"/>
            <a:ext cx="4413176" cy="2520280"/>
          </a:xfrm>
        </p:spPr>
        <p:txBody>
          <a:bodyPr>
            <a:normAutofit/>
          </a:bodyPr>
          <a:lstStyle/>
          <a:p>
            <a:pPr marL="0" indent="0">
              <a:buNone/>
            </a:pPr>
            <a:endParaRPr lang="lv-LV" sz="1600" dirty="0" smtClean="0"/>
          </a:p>
          <a:p>
            <a:pPr marL="0" indent="0">
              <a:buNone/>
            </a:pPr>
            <a:r>
              <a:rPr lang="lv-LV" sz="1600" dirty="0" err="1" smtClean="0"/>
              <a:t>Any</a:t>
            </a:r>
            <a:r>
              <a:rPr lang="lv-LV" sz="1600" dirty="0" smtClean="0"/>
              <a:t> </a:t>
            </a:r>
            <a:r>
              <a:rPr lang="lv-LV" sz="1600" dirty="0" err="1" smtClean="0"/>
              <a:t>new</a:t>
            </a:r>
            <a:r>
              <a:rPr lang="lv-LV" sz="1600" dirty="0" smtClean="0"/>
              <a:t> </a:t>
            </a:r>
            <a:r>
              <a:rPr lang="lv-LV" sz="1600" dirty="0" err="1" smtClean="0"/>
              <a:t>ideas</a:t>
            </a:r>
            <a:r>
              <a:rPr lang="lv-LV" sz="1600" dirty="0" smtClean="0"/>
              <a:t>?</a:t>
            </a:r>
          </a:p>
          <a:p>
            <a:pPr marL="0" indent="0">
              <a:buNone/>
            </a:pPr>
            <a:endParaRPr lang="lv-LV" sz="1600" dirty="0"/>
          </a:p>
          <a:p>
            <a:pPr marL="0" indent="0">
              <a:buNone/>
            </a:pPr>
            <a:r>
              <a:rPr lang="en-GB" sz="1600" dirty="0" smtClean="0"/>
              <a:t>Promotional </a:t>
            </a:r>
            <a:r>
              <a:rPr lang="en-GB" sz="1600" dirty="0"/>
              <a:t>items (e.g.: T-shirts, cups, flags, banners, flyers, leaflets, etc.) will be produced to support social inclusion - for distribution in project events such as hiking piloting, the cross-border hikes and other with participation of hiking volunteers and the targeted social groups.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3" y="5877285"/>
            <a:ext cx="7905724" cy="86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Fotoattēlā varētu būt dvielis un tekstā redzams 2 Daily Socks Explorers Explorers 46 for Unis 沙"/>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4" y="260648"/>
            <a:ext cx="3744415" cy="56179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718369173487.JPEG"/>
          <p:cNvPicPr>
            <a:picLocks noChangeAspect="1"/>
          </p:cNvPicPr>
          <p:nvPr/>
        </p:nvPicPr>
        <p:blipFill>
          <a:blip r:embed="rId4" cstate="print"/>
          <a:stretch>
            <a:fillRect/>
          </a:stretch>
        </p:blipFill>
        <p:spPr>
          <a:xfrm>
            <a:off x="4644008" y="3573017"/>
            <a:ext cx="3240360" cy="2430271"/>
          </a:xfrm>
          <a:prstGeom prst="rect">
            <a:avLst/>
          </a:prstGeom>
        </p:spPr>
      </p:pic>
    </p:spTree>
    <p:extLst>
      <p:ext uri="{BB962C8B-B14F-4D97-AF65-F5344CB8AC3E}">
        <p14:creationId xmlns:p14="http://schemas.microsoft.com/office/powerpoint/2010/main" val="37559775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797152"/>
            <a:ext cx="8424936" cy="190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863" y="116632"/>
            <a:ext cx="76581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917" y="2118817"/>
            <a:ext cx="8324787" cy="2523768"/>
          </a:xfrm>
          <a:prstGeom prst="rect">
            <a:avLst/>
          </a:prstGeom>
          <a:noFill/>
        </p:spPr>
        <p:txBody>
          <a:bodyPr wrap="square" rtlCol="0">
            <a:spAutoFit/>
          </a:bodyPr>
          <a:lstStyle/>
          <a:p>
            <a:r>
              <a:rPr lang="en-GB" sz="1400" dirty="0" smtClean="0"/>
              <a:t>3-7km </a:t>
            </a:r>
            <a:r>
              <a:rPr lang="en-GB" sz="1400" dirty="0"/>
              <a:t>hiking loops will be installed improving two sites on the Forest Trail to make hiking more accessible for families with young children, seniors and other groups not fit for long distance hiking but still willing to hike the Forest Trail. To make the hike more attractive for families with children, a digital game for each loop will be developed and installed on the site using informative tablets with QR codes at the start/end points of both loops. The game can be activated only on site and the children will play the game while moving along the loop. Through the digital game children will learn some facts about the forest, hiking, flora and fauna, etc. The trail loops will be marked. The accessibility solution will be piloted with the target group (ca 10 pers. from EE, ca 20 pers. from LV) on the improved site. Investment description is provided in the Investment section of this WP</a:t>
            </a:r>
            <a:r>
              <a:rPr lang="en-GB" sz="1400" dirty="0" smtClean="0"/>
              <a:t>.</a:t>
            </a:r>
            <a:endParaRPr lang="lv-LV" sz="1400" dirty="0" smtClean="0"/>
          </a:p>
          <a:p>
            <a:endParaRPr lang="lv-LV" sz="1400" dirty="0"/>
          </a:p>
          <a:p>
            <a:r>
              <a:rPr lang="lv-LV" dirty="0" err="1"/>
              <a:t>Developed</a:t>
            </a:r>
            <a:r>
              <a:rPr lang="lv-LV" dirty="0"/>
              <a:t> </a:t>
            </a:r>
            <a:r>
              <a:rPr lang="lv-LV" dirty="0" err="1"/>
              <a:t>by</a:t>
            </a:r>
            <a:r>
              <a:rPr lang="lv-LV" dirty="0"/>
              <a:t> </a:t>
            </a:r>
            <a:r>
              <a:rPr lang="lv-LV" b="1" dirty="0"/>
              <a:t>PP3 VPR</a:t>
            </a:r>
            <a:r>
              <a:rPr lang="lv-LV" dirty="0"/>
              <a:t>.</a:t>
            </a:r>
          </a:p>
          <a:p>
            <a:endParaRPr lang="en-GB" sz="1400" dirty="0"/>
          </a:p>
        </p:txBody>
      </p:sp>
    </p:spTree>
    <p:extLst>
      <p:ext uri="{BB962C8B-B14F-4D97-AF65-F5344CB8AC3E}">
        <p14:creationId xmlns:p14="http://schemas.microsoft.com/office/powerpoint/2010/main" val="3614790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4184"/>
            <a:ext cx="6699845" cy="184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940401"/>
            <a:ext cx="9036496" cy="3600986"/>
          </a:xfrm>
          <a:prstGeom prst="rect">
            <a:avLst/>
          </a:prstGeom>
          <a:noFill/>
        </p:spPr>
        <p:txBody>
          <a:bodyPr wrap="square" rtlCol="0">
            <a:spAutoFit/>
          </a:bodyPr>
          <a:lstStyle/>
          <a:p>
            <a:r>
              <a:rPr lang="en-GB" sz="1000" dirty="0"/>
              <a:t>Web cams will be installed to stream the real time weather conditions on the trail: 1) by the guest house “</a:t>
            </a:r>
            <a:r>
              <a:rPr lang="en-GB" sz="1000" dirty="0" err="1"/>
              <a:t>Klintskalni</a:t>
            </a:r>
            <a:r>
              <a:rPr lang="en-GB" sz="1000" dirty="0"/>
              <a:t>” on the Coastal Hiking section #29 “</a:t>
            </a:r>
            <a:r>
              <a:rPr lang="en-GB" sz="1000" dirty="0" err="1"/>
              <a:t>Tūja-Svētciems</a:t>
            </a:r>
            <a:r>
              <a:rPr lang="en-GB" sz="1000" dirty="0"/>
              <a:t>”, 2) on the Forest Trail, between sections #7 and “</a:t>
            </a:r>
            <a:r>
              <a:rPr lang="en-GB" sz="1000" dirty="0" err="1"/>
              <a:t>Cēsis-Caunītes</a:t>
            </a:r>
            <a:r>
              <a:rPr lang="en-GB" sz="1000" dirty="0"/>
              <a:t>” and #8 “</a:t>
            </a:r>
            <a:r>
              <a:rPr lang="en-GB" sz="1000" dirty="0" err="1"/>
              <a:t>Caunītes-Valmiera</a:t>
            </a:r>
            <a:r>
              <a:rPr lang="en-GB" sz="1000" dirty="0"/>
              <a:t>”, near the guest house “</a:t>
            </a:r>
            <a:r>
              <a:rPr lang="en-GB" sz="1000" dirty="0" err="1"/>
              <a:t>Caunītes</a:t>
            </a:r>
            <a:r>
              <a:rPr lang="en-GB" sz="1000" dirty="0"/>
              <a:t>”, a Hikers' Friendly tourist service provider. The cameras will be streamed on baltictrails.eu web site. Seniors, families with children and other groups for whom weather might be an obstacle, will be able to check the weather and trail condition and to make sure before the planned hike if the trail is accessible to them, e.g., no ice or mud, no heavy rain or wind. Installation of web cams will improve accessibility and safety of hiking.</a:t>
            </a:r>
          </a:p>
          <a:p>
            <a:r>
              <a:rPr lang="en-GB" sz="1000" dirty="0"/>
              <a:t>Investment description is provided in the Investment section of this WP.</a:t>
            </a:r>
          </a:p>
          <a:p>
            <a:r>
              <a:rPr lang="en-GB" sz="1000" dirty="0"/>
              <a:t>Piloting the accessibility solution No. 3 with a group hike is justified as follows:</a:t>
            </a:r>
          </a:p>
          <a:p>
            <a:r>
              <a:rPr lang="en-GB" sz="1000" dirty="0"/>
              <a:t>- Quality of feedback for improvements.</a:t>
            </a:r>
          </a:p>
          <a:p>
            <a:r>
              <a:rPr lang="en-GB" sz="1000" dirty="0"/>
              <a:t>The hiking trail is very popular, therefore the piloting hike will be open to public to attract different target audience profiles:  domestic LV and Estonian participants for cross-border spectrum, families with children in different age groups, seniors in different age groups and with different hiking abilities. The participants will be asked to evaluate, by means of a questionnaire, their experience using the webcam info for planning and preparation (e.g., what to wear, what to bring along), and whether the webcam info has been reliable enough and helped to estimate the real conditions on the trail. This type of data can be obtained only by on-site hike. The feedback data will be used to improve the accessibility solution, and to disseminate the info for uptake.</a:t>
            </a:r>
          </a:p>
          <a:p>
            <a:r>
              <a:rPr lang="en-GB" sz="1000" dirty="0"/>
              <a:t>- Dissemination</a:t>
            </a:r>
          </a:p>
          <a:p>
            <a:r>
              <a:rPr lang="en-GB" sz="1000" dirty="0"/>
              <a:t>Invited participants will be those potentially interested in the uptake of the solution. They will have an opportunity to see how the solution works and ask questions to the project team about webcam technical solutions and exchange experiences. The piloting hike will be featured in our social networks as an innovative social activity.</a:t>
            </a:r>
          </a:p>
          <a:p>
            <a:r>
              <a:rPr lang="en-GB" sz="1000" dirty="0"/>
              <a:t>- Cost efficiency</a:t>
            </a:r>
          </a:p>
          <a:p>
            <a:r>
              <a:rPr lang="en-GB" sz="1000" dirty="0"/>
              <a:t>The number of participants in the group does not significantly impact the costs. The costs of announcing the hike, inviting the participants, guide services, preparation and distribution of the questionnaire and data processing, etc. does not significantly grow if there are more participants. We believe it is cost-efficient in terms of the range and quality of feedback data it will bring, as well as for the dissemination of the project and accessibility solution</a:t>
            </a:r>
            <a:r>
              <a:rPr lang="en-GB" sz="1000" dirty="0" smtClean="0"/>
              <a:t>.</a:t>
            </a:r>
            <a:endParaRPr lang="lv-LV" sz="1000" dirty="0" smtClean="0"/>
          </a:p>
          <a:p>
            <a:endParaRPr lang="lv-LV" sz="1000" dirty="0"/>
          </a:p>
          <a:p>
            <a:r>
              <a:rPr lang="lv-LV" dirty="0" err="1"/>
              <a:t>Developed</a:t>
            </a:r>
            <a:r>
              <a:rPr lang="lv-LV" dirty="0"/>
              <a:t> </a:t>
            </a:r>
            <a:r>
              <a:rPr lang="lv-LV" dirty="0" err="1"/>
              <a:t>by</a:t>
            </a:r>
            <a:r>
              <a:rPr lang="lv-LV" dirty="0"/>
              <a:t> </a:t>
            </a:r>
            <a:r>
              <a:rPr lang="lv-LV" b="1" dirty="0"/>
              <a:t>PP3 VPR</a:t>
            </a:r>
            <a:r>
              <a:rPr lang="lv-LV" dirty="0" smtClean="0"/>
              <a:t>.</a:t>
            </a:r>
            <a:endParaRPr lang="lv-LV"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5589240"/>
            <a:ext cx="8255943" cy="115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7955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455" y="116632"/>
            <a:ext cx="76676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2420888"/>
            <a:ext cx="8611641" cy="2862322"/>
          </a:xfrm>
          <a:prstGeom prst="rect">
            <a:avLst/>
          </a:prstGeom>
          <a:noFill/>
        </p:spPr>
        <p:txBody>
          <a:bodyPr wrap="square" rtlCol="0">
            <a:spAutoFit/>
          </a:bodyPr>
          <a:lstStyle/>
          <a:p>
            <a:r>
              <a:rPr lang="en-GB" sz="1600" dirty="0"/>
              <a:t>Two specially designed beach wheelchairs with two life jackets will be made available at </a:t>
            </a:r>
            <a:r>
              <a:rPr lang="en-GB" sz="1600" dirty="0" err="1"/>
              <a:t>Apšuciems</a:t>
            </a:r>
            <a:r>
              <a:rPr lang="en-GB" sz="1600" dirty="0"/>
              <a:t> village for people with mobility issues who would like to experience coastal hiking on the beach. 5km of the beach between </a:t>
            </a:r>
            <a:r>
              <a:rPr lang="en-GB" sz="1600" dirty="0" err="1"/>
              <a:t>Apšuciems</a:t>
            </a:r>
            <a:r>
              <a:rPr lang="en-GB" sz="1600" dirty="0"/>
              <a:t> and </a:t>
            </a:r>
            <a:r>
              <a:rPr lang="en-GB" sz="1600" dirty="0" err="1"/>
              <a:t>Klapkalnciems</a:t>
            </a:r>
            <a:r>
              <a:rPr lang="en-GB" sz="1600" dirty="0"/>
              <a:t> villages offer surface that is suitable for hiking experience in beach wheelchairs specially designed to make travelling across sand possible. The accessibility solution will contain the beach wheelchairs, life jackets, one wooden pathway at </a:t>
            </a:r>
            <a:r>
              <a:rPr lang="en-GB" sz="1600" dirty="0" err="1"/>
              <a:t>Apšuciems</a:t>
            </a:r>
            <a:r>
              <a:rPr lang="en-GB" sz="1600" dirty="0"/>
              <a:t> beach to adapt the trail surface, changing cabin in </a:t>
            </a:r>
            <a:r>
              <a:rPr lang="en-GB" sz="1600" dirty="0" err="1"/>
              <a:t>Apšuciems</a:t>
            </a:r>
            <a:r>
              <a:rPr lang="en-GB" sz="1600" dirty="0"/>
              <a:t>, sun decks in </a:t>
            </a:r>
            <a:r>
              <a:rPr lang="en-GB" sz="1600" dirty="0" err="1"/>
              <a:t>Apšuciems</a:t>
            </a:r>
            <a:r>
              <a:rPr lang="en-GB" sz="1600" dirty="0"/>
              <a:t> and </a:t>
            </a:r>
            <a:r>
              <a:rPr lang="en-GB" sz="1600" dirty="0" err="1"/>
              <a:t>Klapkalnciems</a:t>
            </a:r>
            <a:r>
              <a:rPr lang="en-GB" sz="1600" dirty="0"/>
              <a:t> to make sun bathing possible. The accessibility solution will be piloted with the target group (ca 15 pers. from LV, ca 3 pers. from EE). Investment description is provided in the Investment section of this WP</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PP2 KPR</a:t>
            </a:r>
            <a:r>
              <a:rPr lang="lv-LV" dirty="0" smtClean="0"/>
              <a:t>.</a:t>
            </a:r>
            <a:endParaRPr lang="en-GB"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6020866"/>
            <a:ext cx="8611641" cy="54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3290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011" y="187524"/>
            <a:ext cx="8185670" cy="214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712" y="2492896"/>
            <a:ext cx="8473702" cy="2862322"/>
          </a:xfrm>
          <a:prstGeom prst="rect">
            <a:avLst/>
          </a:prstGeom>
          <a:noFill/>
        </p:spPr>
        <p:txBody>
          <a:bodyPr wrap="square" rtlCol="0">
            <a:spAutoFit/>
          </a:bodyPr>
          <a:lstStyle/>
          <a:p>
            <a:r>
              <a:rPr lang="en-GB" sz="1600" dirty="0"/>
              <a:t>Two specially designed outdoor wheelchairs will be made available at </a:t>
            </a:r>
            <a:r>
              <a:rPr lang="en-GB" sz="1600" dirty="0" err="1"/>
              <a:t>Carnikava</a:t>
            </a:r>
            <a:r>
              <a:rPr lang="en-GB" sz="1600" dirty="0"/>
              <a:t> local history centre for people with mobility issues to enable coastal hiking experiences on varied surfaces - forest paths, gravel, snow, mud. The solution will allow adaptive hiking on different surfaces on the Coastal Hiking Trail Section #25 “</a:t>
            </a:r>
            <a:r>
              <a:rPr lang="en-GB" sz="1600" dirty="0" err="1"/>
              <a:t>Vecāķi</a:t>
            </a:r>
            <a:r>
              <a:rPr lang="en-GB" sz="1600" dirty="0"/>
              <a:t> - </a:t>
            </a:r>
            <a:r>
              <a:rPr lang="en-GB" sz="1600" dirty="0" err="1"/>
              <a:t>Carnikava</a:t>
            </a:r>
            <a:r>
              <a:rPr lang="en-GB" sz="1600" dirty="0"/>
              <a:t>” allowing to use different local alternatives included in this section - the promenade, the beach, the forest paths in the </a:t>
            </a:r>
            <a:r>
              <a:rPr lang="en-GB" sz="1600" dirty="0" err="1"/>
              <a:t>Piejūra</a:t>
            </a:r>
            <a:r>
              <a:rPr lang="en-GB" sz="1600" dirty="0"/>
              <a:t> nature park. The accessibility solution will contain the wheelchairs that are specially designed for outdoor experiences, and universal design elements for necessary adaptations. The accessibility solution will be piloted with the target group (ca 15 pers. from LV, ca 3 pers. from EE). Investment description is provided in the Investment section of this WP. </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PP5 RPR</a:t>
            </a:r>
            <a:r>
              <a:rPr lang="lv-LV" dirty="0" smtClean="0"/>
              <a:t>.</a:t>
            </a:r>
            <a:endParaRPr lang="en-GB"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626" y="5891090"/>
            <a:ext cx="8840440" cy="496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584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6632"/>
            <a:ext cx="8100963" cy="226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419" y="2780928"/>
            <a:ext cx="8928992" cy="2369880"/>
          </a:xfrm>
          <a:prstGeom prst="rect">
            <a:avLst/>
          </a:prstGeom>
          <a:noFill/>
        </p:spPr>
        <p:txBody>
          <a:bodyPr wrap="square" rtlCol="0">
            <a:spAutoFit/>
          </a:bodyPr>
          <a:lstStyle/>
          <a:p>
            <a:r>
              <a:rPr lang="en-GB" sz="1600" dirty="0"/>
              <a:t>Impaired vision accessibility solutions (examples: info in braille, guided ropes, audio-guide with spoken text and navigation instructions) will be installed on a 2km hiking trail (on beach in </a:t>
            </a:r>
            <a:r>
              <a:rPr lang="en-GB" sz="1600" dirty="0" err="1"/>
              <a:t>Jurmala</a:t>
            </a:r>
            <a:r>
              <a:rPr lang="en-GB" sz="1600" dirty="0"/>
              <a:t>), a local route alternative on the Coastal Trail section #21 "</a:t>
            </a:r>
            <a:r>
              <a:rPr lang="en-GB" sz="1600" dirty="0" err="1"/>
              <a:t>Ragaciems-Dubulti</a:t>
            </a:r>
            <a:r>
              <a:rPr lang="en-GB" sz="1600" dirty="0"/>
              <a:t>" and the Forest Trail section #100 "</a:t>
            </a:r>
            <a:r>
              <a:rPr lang="en-GB" sz="1600" dirty="0" err="1"/>
              <a:t>Bigauņciems-Dubulti</a:t>
            </a:r>
            <a:r>
              <a:rPr lang="en-GB" sz="1600" dirty="0"/>
              <a:t>". Accessibility signs pointing to the nearest WC, noting that it is accessible for disabled persons and has a baby changing table will be installed on the beach. </a:t>
            </a:r>
          </a:p>
          <a:p>
            <a:r>
              <a:rPr lang="en-GB" sz="1600" dirty="0"/>
              <a:t>The accessibility solution will be piloted with the target group (ca 15 pers. from LV, ca 3 pers. from EE). Investment description is provided in the Investment section of this WP</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PP5 RPR</a:t>
            </a:r>
            <a:r>
              <a:rPr lang="lv-LV" dirty="0" smtClean="0"/>
              <a:t>.</a:t>
            </a:r>
            <a:endParaRPr lang="en-GB"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5831553"/>
            <a:ext cx="8956823" cy="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068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1224136"/>
          </a:xfrm>
        </p:spPr>
        <p:txBody>
          <a:bodyPr>
            <a:normAutofit fontScale="90000"/>
          </a:bodyPr>
          <a:lstStyle/>
          <a:p>
            <a:r>
              <a:rPr lang="lv-LV" sz="3300" dirty="0" smtClean="0">
                <a:solidFill>
                  <a:schemeClr val="tx2"/>
                </a:solidFill>
              </a:rPr>
              <a:t/>
            </a:r>
            <a:br>
              <a:rPr lang="lv-LV" sz="3300" dirty="0" smtClean="0">
                <a:solidFill>
                  <a:schemeClr val="tx2"/>
                </a:solidFill>
              </a:rPr>
            </a:br>
            <a:r>
              <a:rPr lang="lv-LV" sz="3300" dirty="0">
                <a:solidFill>
                  <a:schemeClr val="tx2"/>
                </a:solidFill>
              </a:rPr>
              <a:t/>
            </a:r>
            <a:br>
              <a:rPr lang="lv-LV" sz="3300" dirty="0">
                <a:solidFill>
                  <a:schemeClr val="tx2"/>
                </a:solidFill>
              </a:rPr>
            </a:br>
            <a:r>
              <a:rPr lang="lv-LV" sz="2200" b="1" u="sng" dirty="0" smtClean="0">
                <a:solidFill>
                  <a:schemeClr val="tx2"/>
                </a:solidFill>
              </a:rPr>
              <a:t>Project </a:t>
            </a:r>
            <a:r>
              <a:rPr lang="lv-LV" sz="2200" b="1" u="sng" dirty="0" err="1" smtClean="0">
                <a:solidFill>
                  <a:schemeClr val="tx2"/>
                </a:solidFill>
              </a:rPr>
              <a:t>activities</a:t>
            </a:r>
            <a:r>
              <a:rPr lang="lv-LV" sz="2200" dirty="0" smtClean="0">
                <a:solidFill>
                  <a:schemeClr val="tx2"/>
                </a:solidFill>
              </a:rPr>
              <a:t/>
            </a:r>
            <a:br>
              <a:rPr lang="lv-LV" sz="2200" dirty="0" smtClean="0">
                <a:solidFill>
                  <a:schemeClr val="tx2"/>
                </a:solidFill>
              </a:rPr>
            </a:br>
            <a:r>
              <a:rPr lang="en-GB" sz="2200" dirty="0">
                <a:solidFill>
                  <a:schemeClr val="tx2"/>
                </a:solidFill>
              </a:rPr>
              <a:t>Activity 1.1</a:t>
            </a:r>
            <a:br>
              <a:rPr lang="en-GB" sz="2200" dirty="0">
                <a:solidFill>
                  <a:schemeClr val="tx2"/>
                </a:solidFill>
              </a:rPr>
            </a:br>
            <a:r>
              <a:rPr lang="en-GB" sz="2200" dirty="0">
                <a:solidFill>
                  <a:schemeClr val="tx2"/>
                </a:solidFill>
              </a:rPr>
              <a:t> </a:t>
            </a:r>
            <a:r>
              <a:rPr lang="en-GB" sz="2200" b="1" dirty="0">
                <a:solidFill>
                  <a:schemeClr val="tx2"/>
                </a:solidFill>
              </a:rPr>
              <a:t>Involvement of the targeted social groups </a:t>
            </a:r>
            <a:r>
              <a:rPr lang="lv-LV" sz="3300" dirty="0" smtClean="0">
                <a:solidFill>
                  <a:schemeClr val="tx2"/>
                </a:solidFill>
              </a:rPr>
              <a:t/>
            </a:r>
            <a:br>
              <a:rPr lang="lv-LV" sz="3300" dirty="0" smtClean="0">
                <a:solidFill>
                  <a:schemeClr val="tx2"/>
                </a:solidFill>
              </a:rPr>
            </a:br>
            <a:r>
              <a:rPr lang="lv-LV" dirty="0" smtClean="0"/>
              <a:t/>
            </a:r>
            <a:br>
              <a:rPr lang="lv-LV" dirty="0" smtClean="0"/>
            </a:br>
            <a:endParaRPr lang="lv-LV" dirty="0"/>
          </a:p>
        </p:txBody>
      </p:sp>
      <p:sp>
        <p:nvSpPr>
          <p:cNvPr id="3" name="Content Placeholder 2"/>
          <p:cNvSpPr>
            <a:spLocks noGrp="1"/>
          </p:cNvSpPr>
          <p:nvPr>
            <p:ph idx="1"/>
          </p:nvPr>
        </p:nvSpPr>
        <p:spPr>
          <a:xfrm>
            <a:off x="251520" y="1333409"/>
            <a:ext cx="8445624" cy="4718364"/>
          </a:xfrm>
        </p:spPr>
        <p:txBody>
          <a:bodyPr>
            <a:normAutofit lnSpcReduction="10000"/>
          </a:bodyPr>
          <a:lstStyle/>
          <a:p>
            <a:pPr>
              <a:buNone/>
            </a:pPr>
            <a:r>
              <a:rPr lang="lv-LV" sz="1800" dirty="0" smtClean="0"/>
              <a:t>		</a:t>
            </a:r>
            <a:r>
              <a:rPr lang="en-GB" sz="1800" dirty="0" smtClean="0"/>
              <a:t>Project </a:t>
            </a:r>
            <a:r>
              <a:rPr lang="en-GB" sz="1800" dirty="0"/>
              <a:t>partners have consulted with some organisations representing the targeted groups already during the project preparation. </a:t>
            </a:r>
            <a:r>
              <a:rPr lang="en-GB" sz="1800" dirty="0">
                <a:solidFill>
                  <a:srgbClr val="0070C0"/>
                </a:solidFill>
              </a:rPr>
              <a:t>Representatives of the targeted social groups will be involved in development, piloting and promotion of the accessibility solutions, and in development of training </a:t>
            </a:r>
            <a:r>
              <a:rPr lang="en-GB" sz="1800" dirty="0" smtClean="0">
                <a:solidFill>
                  <a:srgbClr val="0070C0"/>
                </a:solidFill>
              </a:rPr>
              <a:t>materials</a:t>
            </a:r>
            <a:r>
              <a:rPr lang="en-GB" sz="1800" dirty="0" smtClean="0"/>
              <a:t>.</a:t>
            </a:r>
            <a:endParaRPr lang="lv-LV" sz="1800" dirty="0"/>
          </a:p>
          <a:p>
            <a:pPr>
              <a:buNone/>
            </a:pPr>
            <a:r>
              <a:rPr lang="lv-LV" sz="1800" dirty="0" smtClean="0"/>
              <a:t>		</a:t>
            </a:r>
            <a:r>
              <a:rPr lang="en-GB" sz="1800" b="1" u="sng" dirty="0" smtClean="0"/>
              <a:t>Cooperation </a:t>
            </a:r>
            <a:r>
              <a:rPr lang="en-GB" sz="1800" b="1" u="sng" dirty="0"/>
              <a:t>will take place throughout the project duration.</a:t>
            </a:r>
            <a:r>
              <a:rPr lang="en-GB" sz="1800" u="sng" dirty="0">
                <a:solidFill>
                  <a:srgbClr val="0070C0"/>
                </a:solidFill>
              </a:rPr>
              <a:t> </a:t>
            </a:r>
            <a:r>
              <a:rPr lang="en-GB" sz="1800" dirty="0">
                <a:solidFill>
                  <a:srgbClr val="0070C0"/>
                </a:solidFill>
              </a:rPr>
              <a:t>The social group experts will ensure an active link between their represented organisations and the project team so that the developed solutions are relevant, usable and beneficial for the potential users. </a:t>
            </a:r>
            <a:r>
              <a:rPr lang="en-GB" sz="1800" dirty="0"/>
              <a:t>Through social group organisations the project information will be </a:t>
            </a:r>
            <a:r>
              <a:rPr lang="en-GB" sz="1800" dirty="0" smtClean="0"/>
              <a:t>channelled</a:t>
            </a:r>
            <a:r>
              <a:rPr lang="lv-LV" sz="1800" dirty="0" smtClean="0"/>
              <a:t> </a:t>
            </a:r>
            <a:r>
              <a:rPr lang="en-GB" sz="1800" dirty="0" smtClean="0"/>
              <a:t>to </a:t>
            </a:r>
            <a:r>
              <a:rPr lang="en-GB" sz="1800" dirty="0"/>
              <a:t>their members. </a:t>
            </a:r>
            <a:endParaRPr lang="lv-LV" sz="1800" dirty="0" smtClean="0"/>
          </a:p>
          <a:p>
            <a:pPr>
              <a:buNone/>
            </a:pPr>
            <a:r>
              <a:rPr lang="lv-LV" sz="1800" dirty="0"/>
              <a:t>	</a:t>
            </a:r>
            <a:r>
              <a:rPr lang="lv-LV" sz="1800" dirty="0" smtClean="0"/>
              <a:t>	</a:t>
            </a:r>
            <a:r>
              <a:rPr lang="en-GB" sz="1800" dirty="0" smtClean="0"/>
              <a:t>Project </a:t>
            </a:r>
            <a:r>
              <a:rPr lang="en-GB" sz="1800" dirty="0"/>
              <a:t>communication with the social group organisations will take place </a:t>
            </a:r>
            <a:r>
              <a:rPr lang="en-GB" sz="1800" dirty="0">
                <a:solidFill>
                  <a:srgbClr val="0070C0"/>
                </a:solidFill>
              </a:rPr>
              <a:t>via information exchange in meetings, project events, online communication</a:t>
            </a:r>
            <a:r>
              <a:rPr lang="en-GB" sz="1800" dirty="0"/>
              <a:t>, etc. The activity will include promotion of the project and </a:t>
            </a:r>
            <a:r>
              <a:rPr lang="en-GB" sz="1800" dirty="0" err="1"/>
              <a:t>Interreg</a:t>
            </a:r>
            <a:r>
              <a:rPr lang="en-GB" sz="1800" dirty="0"/>
              <a:t> programme for wider public.</a:t>
            </a:r>
            <a:r>
              <a:rPr lang="lv-LV" sz="1600" dirty="0" smtClean="0">
                <a:solidFill>
                  <a:srgbClr val="FF0000"/>
                </a:solidFill>
              </a:rPr>
              <a:t> </a:t>
            </a:r>
          </a:p>
          <a:p>
            <a:pPr>
              <a:buNone/>
            </a:pPr>
            <a:endParaRPr lang="lv-LV" sz="1600" dirty="0" smtClean="0">
              <a:solidFill>
                <a:srgbClr val="FF0000"/>
              </a:solidFill>
            </a:endParaRPr>
          </a:p>
          <a:p>
            <a:pPr>
              <a:buNone/>
            </a:pPr>
            <a:r>
              <a:rPr lang="lv-LV" sz="1600" dirty="0" smtClean="0">
                <a:solidFill>
                  <a:srgbClr val="FF0000"/>
                </a:solidFill>
              </a:rPr>
              <a:t>Partner input! Which social group organizations you work with and how do you involve them into your </a:t>
            </a:r>
            <a:r>
              <a:rPr lang="lv-LV" sz="1600" dirty="0" err="1" smtClean="0">
                <a:solidFill>
                  <a:srgbClr val="FF0000"/>
                </a:solidFill>
              </a:rPr>
              <a:t>activities</a:t>
            </a:r>
            <a:r>
              <a:rPr lang="lv-LV" sz="1600" dirty="0" smtClean="0">
                <a:solidFill>
                  <a:srgbClr val="FF0000"/>
                </a:solidFill>
              </a:rPr>
              <a:t>?</a:t>
            </a:r>
          </a:p>
          <a:p>
            <a:pPr>
              <a:buNone/>
            </a:pPr>
            <a:r>
              <a:rPr lang="lv-LV" sz="1600" dirty="0" err="1" smtClean="0">
                <a:solidFill>
                  <a:srgbClr val="FF0000"/>
                </a:solidFill>
              </a:rPr>
              <a:t>Please</a:t>
            </a:r>
            <a:r>
              <a:rPr lang="lv-LV" sz="1600" dirty="0" smtClean="0">
                <a:solidFill>
                  <a:srgbClr val="FF0000"/>
                </a:solidFill>
              </a:rPr>
              <a:t> </a:t>
            </a:r>
            <a:r>
              <a:rPr lang="lv-LV" sz="1600" dirty="0" err="1" smtClean="0">
                <a:solidFill>
                  <a:srgbClr val="FF0000"/>
                </a:solidFill>
              </a:rPr>
              <a:t>note</a:t>
            </a:r>
            <a:r>
              <a:rPr lang="lv-LV" sz="1600" dirty="0" smtClean="0">
                <a:solidFill>
                  <a:srgbClr val="FF0000"/>
                </a:solidFill>
              </a:rPr>
              <a:t> </a:t>
            </a:r>
            <a:r>
              <a:rPr lang="lv-LV" sz="1600" dirty="0" err="1" smtClean="0">
                <a:solidFill>
                  <a:srgbClr val="FF0000"/>
                </a:solidFill>
              </a:rPr>
              <a:t>all</a:t>
            </a:r>
            <a:r>
              <a:rPr lang="lv-LV" sz="1600" dirty="0" smtClean="0">
                <a:solidFill>
                  <a:srgbClr val="FF0000"/>
                </a:solidFill>
              </a:rPr>
              <a:t> </a:t>
            </a:r>
            <a:r>
              <a:rPr lang="lv-LV" sz="1600" dirty="0" err="1" smtClean="0">
                <a:solidFill>
                  <a:srgbClr val="FF0000"/>
                </a:solidFill>
              </a:rPr>
              <a:t>coopetation</a:t>
            </a:r>
            <a:r>
              <a:rPr lang="lv-LV" sz="1600" dirty="0" smtClean="0">
                <a:solidFill>
                  <a:srgbClr val="FF0000"/>
                </a:solidFill>
              </a:rPr>
              <a:t> </a:t>
            </a:r>
            <a:r>
              <a:rPr lang="lv-LV" sz="1600" dirty="0" err="1" smtClean="0">
                <a:solidFill>
                  <a:srgbClr val="FF0000"/>
                </a:solidFill>
              </a:rPr>
              <a:t>in</a:t>
            </a:r>
            <a:r>
              <a:rPr lang="lv-LV" sz="1600" dirty="0" smtClean="0">
                <a:solidFill>
                  <a:srgbClr val="FF0000"/>
                </a:solidFill>
              </a:rPr>
              <a:t> </a:t>
            </a:r>
            <a:r>
              <a:rPr lang="lv-LV" sz="1600" dirty="0" err="1" smtClean="0">
                <a:solidFill>
                  <a:srgbClr val="FF0000"/>
                </a:solidFill>
              </a:rPr>
              <a:t>your</a:t>
            </a:r>
            <a:r>
              <a:rPr lang="lv-LV" sz="1600" dirty="0" smtClean="0">
                <a:solidFill>
                  <a:srgbClr val="FF0000"/>
                </a:solidFill>
              </a:rPr>
              <a:t> </a:t>
            </a:r>
            <a:r>
              <a:rPr lang="lv-LV" sz="1600" b="1" dirty="0" err="1" smtClean="0">
                <a:solidFill>
                  <a:srgbClr val="FF0000"/>
                </a:solidFill>
              </a:rPr>
              <a:t>project</a:t>
            </a:r>
            <a:r>
              <a:rPr lang="lv-LV" sz="1600" b="1" dirty="0" smtClean="0">
                <a:solidFill>
                  <a:srgbClr val="FF0000"/>
                </a:solidFill>
              </a:rPr>
              <a:t> </a:t>
            </a:r>
            <a:r>
              <a:rPr lang="lv-LV" sz="1600" b="1" dirty="0" err="1" smtClean="0">
                <a:solidFill>
                  <a:srgbClr val="FF0000"/>
                </a:solidFill>
              </a:rPr>
              <a:t>partners</a:t>
            </a:r>
            <a:r>
              <a:rPr lang="lv-LV" sz="1600" b="1" dirty="0" smtClean="0">
                <a:solidFill>
                  <a:srgbClr val="FF0000"/>
                </a:solidFill>
              </a:rPr>
              <a:t> </a:t>
            </a:r>
            <a:r>
              <a:rPr lang="lv-LV" sz="1600" b="1" dirty="0" err="1" smtClean="0">
                <a:solidFill>
                  <a:srgbClr val="FF0000"/>
                </a:solidFill>
              </a:rPr>
              <a:t>reports</a:t>
            </a:r>
            <a:r>
              <a:rPr lang="lv-LV" sz="1600" b="1" dirty="0" smtClean="0">
                <a:solidFill>
                  <a:srgbClr val="FF0000"/>
                </a:solidFill>
              </a:rPr>
              <a:t> </a:t>
            </a:r>
            <a:r>
              <a:rPr lang="lv-LV" sz="1600" dirty="0" err="1" smtClean="0">
                <a:solidFill>
                  <a:srgbClr val="FF0000"/>
                </a:solidFill>
              </a:rPr>
              <a:t>and</a:t>
            </a:r>
            <a:r>
              <a:rPr lang="lv-LV" sz="1600" dirty="0" smtClean="0">
                <a:solidFill>
                  <a:srgbClr val="FF0000"/>
                </a:solidFill>
              </a:rPr>
              <a:t> </a:t>
            </a:r>
            <a:r>
              <a:rPr lang="lv-LV" sz="1600" b="1" dirty="0" err="1" smtClean="0">
                <a:solidFill>
                  <a:srgbClr val="FF0000"/>
                </a:solidFill>
              </a:rPr>
              <a:t>the</a:t>
            </a:r>
            <a:r>
              <a:rPr lang="lv-LV" sz="1600" b="1" dirty="0" smtClean="0">
                <a:solidFill>
                  <a:srgbClr val="FF0000"/>
                </a:solidFill>
              </a:rPr>
              <a:t> </a:t>
            </a:r>
            <a:r>
              <a:rPr lang="lv-LV" sz="1600" b="1" dirty="0" err="1" smtClean="0">
                <a:solidFill>
                  <a:srgbClr val="FF0000"/>
                </a:solidFill>
              </a:rPr>
              <a:t>project</a:t>
            </a:r>
            <a:r>
              <a:rPr lang="lv-LV" sz="1600" b="1" dirty="0">
                <a:solidFill>
                  <a:srgbClr val="FF0000"/>
                </a:solidFill>
              </a:rPr>
              <a:t> </a:t>
            </a:r>
            <a:r>
              <a:rPr lang="lv-LV" sz="1600" b="1" dirty="0" err="1" smtClean="0">
                <a:solidFill>
                  <a:srgbClr val="FF0000"/>
                </a:solidFill>
              </a:rPr>
              <a:t>cooperation</a:t>
            </a:r>
            <a:r>
              <a:rPr lang="lv-LV" sz="1600" b="1" dirty="0" smtClean="0">
                <a:solidFill>
                  <a:srgbClr val="FF0000"/>
                </a:solidFill>
              </a:rPr>
              <a:t> </a:t>
            </a:r>
            <a:r>
              <a:rPr lang="lv-LV" sz="1600" b="1" dirty="0" err="1">
                <a:solidFill>
                  <a:srgbClr val="FF0000"/>
                </a:solidFill>
              </a:rPr>
              <a:t>between</a:t>
            </a:r>
            <a:r>
              <a:rPr lang="lv-LV" sz="1600" b="1" dirty="0">
                <a:solidFill>
                  <a:srgbClr val="FF0000"/>
                </a:solidFill>
              </a:rPr>
              <a:t> </a:t>
            </a:r>
            <a:r>
              <a:rPr lang="lv-LV" sz="1600" b="1" dirty="0" err="1" smtClean="0">
                <a:solidFill>
                  <a:srgbClr val="FF0000"/>
                </a:solidFill>
              </a:rPr>
              <a:t>partners</a:t>
            </a:r>
            <a:r>
              <a:rPr lang="lv-LV" sz="1600" b="1" dirty="0" smtClean="0">
                <a:solidFill>
                  <a:srgbClr val="FF0000"/>
                </a:solidFill>
              </a:rPr>
              <a:t> </a:t>
            </a:r>
            <a:r>
              <a:rPr lang="lv-LV" sz="1600" b="1" dirty="0" err="1" smtClean="0">
                <a:solidFill>
                  <a:srgbClr val="FF0000"/>
                </a:solidFill>
              </a:rPr>
              <a:t>google</a:t>
            </a:r>
            <a:r>
              <a:rPr lang="lv-LV" sz="1600" b="1" dirty="0" smtClean="0">
                <a:solidFill>
                  <a:srgbClr val="FF0000"/>
                </a:solidFill>
              </a:rPr>
              <a:t> </a:t>
            </a:r>
            <a:r>
              <a:rPr lang="lv-LV" sz="1600" b="1" dirty="0" err="1" smtClean="0">
                <a:solidFill>
                  <a:srgbClr val="FF0000"/>
                </a:solidFill>
              </a:rPr>
              <a:t>excel</a:t>
            </a:r>
            <a:r>
              <a:rPr lang="lv-LV" sz="1600" b="1" dirty="0" smtClean="0">
                <a:solidFill>
                  <a:srgbClr val="FF0000"/>
                </a:solidFill>
              </a:rPr>
              <a:t> </a:t>
            </a:r>
            <a:r>
              <a:rPr lang="lv-LV" sz="1600" b="1" dirty="0" err="1" smtClean="0">
                <a:solidFill>
                  <a:srgbClr val="FF0000"/>
                </a:solidFill>
              </a:rPr>
              <a:t>table</a:t>
            </a:r>
            <a:r>
              <a:rPr lang="lv-LV" sz="1600" dirty="0" smtClean="0">
                <a:solidFill>
                  <a:srgbClr val="FF0000"/>
                </a:solidFill>
              </a:rPr>
              <a:t>.</a:t>
            </a:r>
            <a:endParaRPr lang="lv-LV" sz="1600" dirty="0">
              <a:solidFill>
                <a:srgbClr val="FF000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97" y="6051774"/>
            <a:ext cx="8296275"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90" y="116632"/>
            <a:ext cx="899477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2492896"/>
            <a:ext cx="8568952" cy="2616101"/>
          </a:xfrm>
          <a:prstGeom prst="rect">
            <a:avLst/>
          </a:prstGeom>
          <a:noFill/>
        </p:spPr>
        <p:txBody>
          <a:bodyPr wrap="square" rtlCol="0">
            <a:spAutoFit/>
          </a:bodyPr>
          <a:lstStyle/>
          <a:p>
            <a:r>
              <a:rPr lang="en-GB" sz="1600" dirty="0"/>
              <a:t>Accessibility solution for people with impaired vision will be implemented and piloted on the Coastal </a:t>
            </a:r>
            <a:r>
              <a:rPr lang="en-GB" sz="1600" dirty="0" err="1"/>
              <a:t>HikingTrail</a:t>
            </a:r>
            <a:r>
              <a:rPr lang="en-GB" sz="1600" dirty="0"/>
              <a:t> (#31 "</a:t>
            </a:r>
            <a:r>
              <a:rPr lang="en-GB" sz="1600" dirty="0" err="1"/>
              <a:t>Ikla-Kabli</a:t>
            </a:r>
            <a:r>
              <a:rPr lang="en-GB" sz="1600" dirty="0"/>
              <a:t>") in </a:t>
            </a:r>
            <a:r>
              <a:rPr lang="en-GB" sz="1600" dirty="0" err="1"/>
              <a:t>Häädemeeste</a:t>
            </a:r>
            <a:r>
              <a:rPr lang="en-GB" sz="1600" dirty="0"/>
              <a:t> municipality. The solution will include an audio guide for listening on site,  information signs and boards for sightseeing and service places adjusted for visually impaired persons, short wooden trails over spots of soft sand, and some resting facilities. The audio guide will highlight the Livonian (</a:t>
            </a:r>
            <a:r>
              <a:rPr lang="en-GB" sz="1600" dirty="0" err="1"/>
              <a:t>Liivi</a:t>
            </a:r>
            <a:r>
              <a:rPr lang="en-GB" sz="1600" dirty="0"/>
              <a:t>) topic as part of the local cultural heritage as this cross-border area, together with Northern Latvia, is the historical Northern-Livonia.</a:t>
            </a:r>
          </a:p>
          <a:p>
            <a:r>
              <a:rPr lang="en-GB" sz="1600" dirty="0"/>
              <a:t>The accessibility solution will be piloted with the target group (ca 20 pers. from EE, ca 5 pers. from LV). Investment description is provided in the Investment section of this WP</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PP8 HM</a:t>
            </a:r>
            <a:r>
              <a:rPr lang="lv-LV" dirty="0" smtClean="0"/>
              <a:t>.</a:t>
            </a:r>
            <a:endParaRPr lang="en-GB"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96" y="5661248"/>
            <a:ext cx="8886106" cy="465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6748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2"/>
            <a:ext cx="7992888" cy="220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19" y="2564904"/>
            <a:ext cx="8595493" cy="3108543"/>
          </a:xfrm>
          <a:prstGeom prst="rect">
            <a:avLst/>
          </a:prstGeom>
          <a:noFill/>
        </p:spPr>
        <p:txBody>
          <a:bodyPr wrap="square" rtlCol="0">
            <a:spAutoFit/>
          </a:bodyPr>
          <a:lstStyle/>
          <a:p>
            <a:r>
              <a:rPr lang="en-GB" sz="1600" dirty="0"/>
              <a:t>The former </a:t>
            </a:r>
            <a:r>
              <a:rPr lang="en-GB" sz="1600" dirty="0" err="1"/>
              <a:t>Petseri</a:t>
            </a:r>
            <a:r>
              <a:rPr lang="en-GB" sz="1600" dirty="0"/>
              <a:t> Northern Camp of the Estonian Defence Forces (established in 1926), is one of the worth seeing sites on the Forest Trail section #20 </a:t>
            </a:r>
            <a:r>
              <a:rPr lang="en-GB" sz="1600" dirty="0" err="1"/>
              <a:t>Kolodavitsa‒Värska</a:t>
            </a:r>
            <a:r>
              <a:rPr lang="en-GB" sz="1600" dirty="0"/>
              <a:t> in </a:t>
            </a:r>
            <a:r>
              <a:rPr lang="en-GB" sz="1600" dirty="0" err="1"/>
              <a:t>Setomaa</a:t>
            </a:r>
            <a:r>
              <a:rPr lang="en-GB" sz="1600" dirty="0"/>
              <a:t> region. To attract families with children on a hike, attractive objects of the former camp (e.g., a shooting range, artillery camp) will be visualised in 3D format, based on historical photos and showing the objects as they were at the time when the site was functioning as a military training camp. To split the distance and have a rest on a hike with children, a resting place for hikers on the shore of </a:t>
            </a:r>
            <a:r>
              <a:rPr lang="en-GB" sz="1600" dirty="0" err="1"/>
              <a:t>Õrsava</a:t>
            </a:r>
            <a:r>
              <a:rPr lang="en-GB" sz="1600" dirty="0"/>
              <a:t> lake, and 5 resting benches along the trail from </a:t>
            </a:r>
            <a:r>
              <a:rPr lang="en-GB" sz="1600" dirty="0" err="1"/>
              <a:t>Õrsava</a:t>
            </a:r>
            <a:r>
              <a:rPr lang="en-GB" sz="1600" dirty="0"/>
              <a:t> lake to </a:t>
            </a:r>
            <a:r>
              <a:rPr lang="en-GB" sz="1600" dirty="0" err="1"/>
              <a:t>Värska</a:t>
            </a:r>
            <a:r>
              <a:rPr lang="en-GB" sz="1600" dirty="0"/>
              <a:t> will be installed and equipped with audio guides introducing the Forest Trail section and the sites worth seeing on a hike. </a:t>
            </a:r>
          </a:p>
          <a:p>
            <a:r>
              <a:rPr lang="en-GB" sz="1600" dirty="0"/>
              <a:t>The accessibility solution will be piloted with the target group (ca 30 pers. from EE, ca 10 pers. from LV). Investment description is provided in the Investment section of this WP</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PP9 SMG</a:t>
            </a:r>
            <a:r>
              <a:rPr lang="lv-LV" dirty="0" smtClean="0"/>
              <a:t>.</a:t>
            </a:r>
            <a:endParaRPr lang="en-GB" dirty="0"/>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19" y="5822751"/>
            <a:ext cx="8784108" cy="523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229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6632"/>
            <a:ext cx="8305875" cy="211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2492896"/>
            <a:ext cx="8521899" cy="2862322"/>
          </a:xfrm>
          <a:prstGeom prst="rect">
            <a:avLst/>
          </a:prstGeom>
          <a:noFill/>
        </p:spPr>
        <p:txBody>
          <a:bodyPr wrap="square" rtlCol="0">
            <a:spAutoFit/>
          </a:bodyPr>
          <a:lstStyle/>
          <a:p>
            <a:r>
              <a:rPr lang="en-GB" sz="1600" dirty="0"/>
              <a:t>GPS supported audio guide hosted on available platforms will be produced for part of the Forest Trail section #92 "</a:t>
            </a:r>
            <a:r>
              <a:rPr lang="en-GB" sz="1600" dirty="0" err="1"/>
              <a:t>Snēpele-Kuldīga</a:t>
            </a:r>
            <a:r>
              <a:rPr lang="en-GB" sz="1600" dirty="0"/>
              <a:t>". The audio guide will introduce the trail section, and will help the users with impaired vision to navigate through part of </a:t>
            </a:r>
            <a:r>
              <a:rPr lang="en-GB" sz="1600" dirty="0" err="1"/>
              <a:t>Kuldīga</a:t>
            </a:r>
            <a:r>
              <a:rPr lang="en-GB" sz="1600" dirty="0"/>
              <a:t> on the Forest Trail. Audio guides will also be produced for the hiking trail sections in </a:t>
            </a:r>
            <a:r>
              <a:rPr lang="en-GB" sz="1600" dirty="0" err="1"/>
              <a:t>Kurzeme</a:t>
            </a:r>
            <a:r>
              <a:rPr lang="en-GB" sz="1600" dirty="0"/>
              <a:t>: 21 records on the Coastal Hiking Trail and 13 records on the Forest Trail. For these sections, the GPS feature will not be used as the signal is not always reliable in nature areas. The audio guides will provide information in English and Latvian about the respective trail section.  </a:t>
            </a:r>
          </a:p>
          <a:p>
            <a:r>
              <a:rPr lang="en-GB" sz="1600" dirty="0"/>
              <a:t>The accessibility solution will be piloted with the target group (ca 30 pers. from LV, ca 10 pers. from EE). Investment description is provided in the Investment section of this WP</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LP1 LC </a:t>
            </a:r>
            <a:r>
              <a:rPr lang="lv-LV" b="1" dirty="0" err="1" smtClean="0"/>
              <a:t>and</a:t>
            </a:r>
            <a:r>
              <a:rPr lang="lv-LV" b="1" dirty="0" smtClean="0"/>
              <a:t> PP2 KPR</a:t>
            </a:r>
            <a:r>
              <a:rPr lang="lv-LV" dirty="0" smtClean="0"/>
              <a:t>.</a:t>
            </a:r>
            <a:endParaRPr lang="en-GB"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70" y="5733256"/>
            <a:ext cx="9011072" cy="498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128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0"/>
            <a:ext cx="5472608" cy="138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386745"/>
            <a:ext cx="9150449" cy="4601260"/>
          </a:xfrm>
          <a:prstGeom prst="rect">
            <a:avLst/>
          </a:prstGeom>
          <a:noFill/>
        </p:spPr>
        <p:txBody>
          <a:bodyPr wrap="square" rtlCol="0">
            <a:spAutoFit/>
          </a:bodyPr>
          <a:lstStyle/>
          <a:p>
            <a:r>
              <a:rPr lang="en-GB" sz="1100" dirty="0"/>
              <a:t>The activity will cover Forest Trail sections in </a:t>
            </a:r>
            <a:r>
              <a:rPr lang="en-GB" sz="1100" dirty="0" err="1"/>
              <a:t>Peipsimaa</a:t>
            </a:r>
            <a:r>
              <a:rPr lang="en-GB" sz="1100" dirty="0"/>
              <a:t> region. 5 web cameras will be installed on municipal lands to stream the real time weather conditions on baltictrails.eu web site. 15-17 audio guides will be installed on the existing Forest Trail signposts in </a:t>
            </a:r>
            <a:r>
              <a:rPr lang="en-GB" sz="1100" dirty="0" err="1"/>
              <a:t>Peipsimaa</a:t>
            </a:r>
            <a:r>
              <a:rPr lang="en-GB" sz="1100" dirty="0"/>
              <a:t> region. The web cam solutions will be piloted with the target group by using all cameras to access trail conditions and choosing for a pilot hike (ca 30 pers. from EE, ca 10 pers. from LV). The audio guides installed at the same sites as webcams will undergo testing in a joint pilot action. The testing reports will be used for improvements, if necessary. </a:t>
            </a:r>
          </a:p>
          <a:p>
            <a:r>
              <a:rPr lang="en-GB" sz="1100" dirty="0"/>
              <a:t>Investment description is provided in the Investment section of this WP.</a:t>
            </a:r>
          </a:p>
          <a:p>
            <a:r>
              <a:rPr lang="en-GB" sz="1100" dirty="0"/>
              <a:t>Justification of the cameras in the improved sites is as follows:</a:t>
            </a:r>
          </a:p>
          <a:p>
            <a:r>
              <a:rPr lang="en-GB" sz="1100" dirty="0"/>
              <a:t>1. Improved site 16 - Forest Trail section #21/22 in </a:t>
            </a:r>
            <a:r>
              <a:rPr lang="en-GB" sz="1100" dirty="0" err="1"/>
              <a:t>Räpina</a:t>
            </a:r>
            <a:r>
              <a:rPr lang="en-GB" sz="1100" dirty="0"/>
              <a:t> municipality.</a:t>
            </a:r>
          </a:p>
          <a:p>
            <a:r>
              <a:rPr lang="en-GB" sz="1100" dirty="0"/>
              <a:t>The web cam will stream the real time meteorological information from the </a:t>
            </a:r>
            <a:r>
              <a:rPr lang="en-GB" sz="1100" dirty="0" err="1"/>
              <a:t>Mehikoorma</a:t>
            </a:r>
            <a:r>
              <a:rPr lang="en-GB" sz="1100" dirty="0"/>
              <a:t> village, </a:t>
            </a:r>
            <a:r>
              <a:rPr lang="en-GB" sz="1100" dirty="0" err="1"/>
              <a:t>Räpina</a:t>
            </a:r>
            <a:r>
              <a:rPr lang="en-GB" sz="1100" dirty="0"/>
              <a:t> municipality in southern </a:t>
            </a:r>
            <a:r>
              <a:rPr lang="en-GB" sz="1100" dirty="0" err="1"/>
              <a:t>Peipsimaa</a:t>
            </a:r>
            <a:r>
              <a:rPr lang="en-GB" sz="1100" dirty="0"/>
              <a:t>. The weather conditions here are in general similar to the southeast of Estonia. </a:t>
            </a:r>
          </a:p>
          <a:p>
            <a:r>
              <a:rPr lang="en-GB" sz="1100" dirty="0"/>
              <a:t>2. Improved site 15 - Forest Trail section #24 in </a:t>
            </a:r>
            <a:r>
              <a:rPr lang="en-GB" sz="1100" dirty="0" err="1"/>
              <a:t>Luunja</a:t>
            </a:r>
            <a:r>
              <a:rPr lang="en-GB" sz="1100" dirty="0"/>
              <a:t> municipality.</a:t>
            </a:r>
          </a:p>
          <a:p>
            <a:r>
              <a:rPr lang="en-GB" sz="1100" dirty="0"/>
              <a:t>The web cam will show the water levels in the River  </a:t>
            </a:r>
            <a:r>
              <a:rPr lang="en-GB" sz="1100" dirty="0" err="1"/>
              <a:t>Emajõgi</a:t>
            </a:r>
            <a:r>
              <a:rPr lang="en-GB" sz="1100" dirty="0"/>
              <a:t> and the operation of the local ferry which is the only way to cross the river on this section of the Forest Trail route. </a:t>
            </a:r>
          </a:p>
          <a:p>
            <a:r>
              <a:rPr lang="en-GB" sz="1100" dirty="0"/>
              <a:t>3. Improved site 14 - Forest Trail section #25 in </a:t>
            </a:r>
            <a:r>
              <a:rPr lang="en-GB" sz="1100" dirty="0" err="1"/>
              <a:t>Peipsiääre</a:t>
            </a:r>
            <a:r>
              <a:rPr lang="en-GB" sz="1100" dirty="0"/>
              <a:t> municipality.</a:t>
            </a:r>
          </a:p>
          <a:p>
            <a:r>
              <a:rPr lang="en-GB" sz="1100" dirty="0"/>
              <a:t>The webcam will show meteorological conditions in the central part of the </a:t>
            </a:r>
            <a:r>
              <a:rPr lang="en-GB" sz="1100" dirty="0" err="1"/>
              <a:t>Peipsi</a:t>
            </a:r>
            <a:r>
              <a:rPr lang="en-GB" sz="1100" dirty="0"/>
              <a:t> region - on the eastern coast of Lake Peipus. Strong winds are common here, and during the winter, there may be a snow cover. During the summer, the sun shines brightly. The camera will provide visibility of road conditions depending on the weather. This will help seniors and families with children make better decisions about going out in specific weather conditions, as well as choose appropriate equipment - clothing, footwear, etc.</a:t>
            </a:r>
          </a:p>
          <a:p>
            <a:r>
              <a:rPr lang="en-GB" sz="1100" dirty="0"/>
              <a:t>4. Improved site 13 - Forest Trail section #28/29 in </a:t>
            </a:r>
            <a:r>
              <a:rPr lang="en-GB" sz="1100" dirty="0" err="1"/>
              <a:t>Mustvee</a:t>
            </a:r>
            <a:r>
              <a:rPr lang="en-GB" sz="1100" dirty="0"/>
              <a:t> municipality.</a:t>
            </a:r>
          </a:p>
          <a:p>
            <a:r>
              <a:rPr lang="en-GB" sz="1100" dirty="0"/>
              <a:t>The web cam will show the trail surface on the former narrow-gauge trail line in the surroundings of </a:t>
            </a:r>
            <a:r>
              <a:rPr lang="en-GB" sz="1100" dirty="0" err="1"/>
              <a:t>Avinurme</a:t>
            </a:r>
            <a:r>
              <a:rPr lang="en-GB" sz="1100" dirty="0"/>
              <a:t> and the weather conditions in the northern part of the Forest Trail in Estonia. </a:t>
            </a:r>
          </a:p>
          <a:p>
            <a:r>
              <a:rPr lang="en-GB" sz="1100" dirty="0"/>
              <a:t>5. Improved site 12 -  Forest Trail section #28 at </a:t>
            </a:r>
            <a:r>
              <a:rPr lang="en-GB" sz="1100" dirty="0" err="1"/>
              <a:t>Tiheda</a:t>
            </a:r>
            <a:r>
              <a:rPr lang="en-GB" sz="1100" dirty="0"/>
              <a:t>, </a:t>
            </a:r>
            <a:r>
              <a:rPr lang="en-GB" sz="1100" dirty="0" err="1"/>
              <a:t>Mustvee</a:t>
            </a:r>
            <a:r>
              <a:rPr lang="en-GB" sz="1100" dirty="0"/>
              <a:t> municipality.</a:t>
            </a:r>
          </a:p>
          <a:p>
            <a:r>
              <a:rPr lang="en-GB" sz="1100" dirty="0"/>
              <a:t>The web cam will show the situation on the Lake </a:t>
            </a:r>
            <a:r>
              <a:rPr lang="en-GB" sz="1100" dirty="0" err="1"/>
              <a:t>Peipsi</a:t>
            </a:r>
            <a:r>
              <a:rPr lang="en-GB" sz="1100" dirty="0"/>
              <a:t> – the height and intensity of waves, the trail conditions on the lakeside – its width, relief, surface condition, vegetation. In winter – the presence or </a:t>
            </a:r>
            <a:r>
              <a:rPr lang="en-GB" sz="1100" dirty="0" err="1"/>
              <a:t>abscence</a:t>
            </a:r>
            <a:r>
              <a:rPr lang="en-GB" sz="1100" dirty="0"/>
              <a:t> of show or ice, the weather – </a:t>
            </a:r>
            <a:r>
              <a:rPr lang="en-GB" sz="1100" dirty="0" err="1"/>
              <a:t>clowds</a:t>
            </a:r>
            <a:r>
              <a:rPr lang="en-GB" sz="1100" dirty="0"/>
              <a:t> or sunshine, etc. The lake landscape is unique and very beautiful therefore it is important to improve its accessibility for the targeted social groups</a:t>
            </a:r>
            <a:r>
              <a:rPr lang="en-GB" sz="1100" dirty="0" smtClean="0"/>
              <a:t>.</a:t>
            </a:r>
            <a:endParaRPr lang="lv-LV" sz="1100" dirty="0" smtClean="0"/>
          </a:p>
          <a:p>
            <a:endParaRPr lang="lv-LV" sz="1100" dirty="0"/>
          </a:p>
          <a:p>
            <a:r>
              <a:rPr lang="lv-LV" dirty="0" err="1" smtClean="0"/>
              <a:t>Developed</a:t>
            </a:r>
            <a:r>
              <a:rPr lang="lv-LV" dirty="0" smtClean="0"/>
              <a:t> </a:t>
            </a:r>
            <a:r>
              <a:rPr lang="lv-LV" dirty="0" err="1" smtClean="0"/>
              <a:t>be</a:t>
            </a:r>
            <a:r>
              <a:rPr lang="lv-LV" dirty="0" smtClean="0"/>
              <a:t> </a:t>
            </a:r>
            <a:r>
              <a:rPr lang="lv-LV" b="1" dirty="0" smtClean="0"/>
              <a:t>PP10 </a:t>
            </a:r>
            <a:r>
              <a:rPr lang="lv-LV" b="1" dirty="0" err="1" smtClean="0"/>
              <a:t>Peipsimaa</a:t>
            </a:r>
            <a:r>
              <a:rPr lang="lv-LV" dirty="0" smtClean="0"/>
              <a:t>.</a:t>
            </a:r>
            <a:endParaRPr lang="en-GB"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5445223"/>
            <a:ext cx="4464496" cy="1376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0368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4" y="836712"/>
            <a:ext cx="8931138"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15355" y="3068960"/>
            <a:ext cx="8568952" cy="2616101"/>
          </a:xfrm>
          <a:prstGeom prst="rect">
            <a:avLst/>
          </a:prstGeom>
          <a:noFill/>
        </p:spPr>
        <p:txBody>
          <a:bodyPr wrap="square" rtlCol="0">
            <a:spAutoFit/>
          </a:bodyPr>
          <a:lstStyle/>
          <a:p>
            <a:r>
              <a:rPr lang="en-GB" sz="1600" dirty="0"/>
              <a:t>The implementation of a "learn by doing" approach for planning and executing hikes has the potential to increase accessibility and interest in hiking activities among school-aged youth. This methodology involves the development of a self-guided program for school groups, in which participants aged 18 and over, or accompanied by a parent or supervisor, are able to plan and execute their own hikes. This approach emphasizes on self-reliance as an important quality that can be taught through self-guided events. The methodology includes trail analysis, map reading, navigation, meal planning and catering, will be produced in LV/EE/EN languages, digital format. The piloting site will be selected by the target group (ca 25 pers.) as part of the planning process</a:t>
            </a:r>
            <a:r>
              <a:rPr lang="en-GB" sz="1600" dirty="0" smtClean="0"/>
              <a:t>.</a:t>
            </a:r>
            <a:endParaRPr lang="lv-LV" sz="1600"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PP4 MS</a:t>
            </a:r>
            <a:r>
              <a:rPr lang="lv-LV" dirty="0" smtClean="0"/>
              <a:t>.</a:t>
            </a:r>
            <a:endParaRPr lang="en-GB" dirty="0"/>
          </a:p>
        </p:txBody>
      </p:sp>
    </p:spTree>
    <p:extLst>
      <p:ext uri="{BB962C8B-B14F-4D97-AF65-F5344CB8AC3E}">
        <p14:creationId xmlns:p14="http://schemas.microsoft.com/office/powerpoint/2010/main" val="4453694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76672"/>
            <a:ext cx="867193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9512" y="2852936"/>
            <a:ext cx="8352928" cy="3416320"/>
          </a:xfrm>
          <a:prstGeom prst="rect">
            <a:avLst/>
          </a:prstGeom>
          <a:noFill/>
        </p:spPr>
        <p:txBody>
          <a:bodyPr wrap="square" rtlCol="0">
            <a:spAutoFit/>
          </a:bodyPr>
          <a:lstStyle/>
          <a:p>
            <a:r>
              <a:rPr lang="en-GB" dirty="0"/>
              <a:t>The proposed solution aims to make hiking more accessible for social groups of foreigners temporarily residing in Latvia and Estonia for reasons such as studies, work, or refugee status as well as foreign tourists general. A methodology will be developed to address the practical considerations for reaching these groups and preparing them for hiking, including information on the necessary equipment and gear, the use of public transportation to reach hiking sites, the specifics of rural and nature areas, and the availability of services such as food. The methodology will provide practical hints for hiking tourism organizers and service providers to use when working with this specific social group and will be produced in LV, EE languages in digital format. Pilot testing with a group of ca 25 persons</a:t>
            </a:r>
            <a:r>
              <a:rPr lang="en-GB" dirty="0" smtClean="0"/>
              <a:t>.</a:t>
            </a:r>
            <a:endParaRPr lang="lv-LV"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PP4 MS</a:t>
            </a:r>
            <a:r>
              <a:rPr lang="lv-LV" dirty="0" smtClean="0"/>
              <a:t>.</a:t>
            </a:r>
            <a:endParaRPr lang="en-GB" dirty="0"/>
          </a:p>
        </p:txBody>
      </p:sp>
    </p:spTree>
    <p:extLst>
      <p:ext uri="{BB962C8B-B14F-4D97-AF65-F5344CB8AC3E}">
        <p14:creationId xmlns:p14="http://schemas.microsoft.com/office/powerpoint/2010/main" val="12404097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332" y="1124744"/>
            <a:ext cx="8961437" cy="198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5452" y="3874115"/>
            <a:ext cx="7560840" cy="1754326"/>
          </a:xfrm>
          <a:prstGeom prst="rect">
            <a:avLst/>
          </a:prstGeom>
          <a:noFill/>
        </p:spPr>
        <p:txBody>
          <a:bodyPr wrap="square" rtlCol="0">
            <a:spAutoFit/>
          </a:bodyPr>
          <a:lstStyle/>
          <a:p>
            <a:r>
              <a:rPr lang="en-GB" dirty="0"/>
              <a:t>In cooperation with trained guides, the piloting hike will test the methodology and the result of training events for guides under WP1 on how to guide group hikes for people with disabilities. Pilot testing with a group of ca 20 persons (15 from EE, 5 from LV</a:t>
            </a:r>
            <a:r>
              <a:rPr lang="en-GB" dirty="0" smtClean="0"/>
              <a:t>).</a:t>
            </a:r>
            <a:endParaRPr lang="lv-LV" dirty="0" smtClean="0"/>
          </a:p>
          <a:p>
            <a:endParaRPr lang="lv-LV" dirty="0"/>
          </a:p>
          <a:p>
            <a:r>
              <a:rPr lang="lv-LV" dirty="0" err="1" smtClean="0"/>
              <a:t>Developed</a:t>
            </a:r>
            <a:r>
              <a:rPr lang="lv-LV" dirty="0" smtClean="0"/>
              <a:t> </a:t>
            </a:r>
            <a:r>
              <a:rPr lang="lv-LV" dirty="0" err="1" smtClean="0"/>
              <a:t>by</a:t>
            </a:r>
            <a:r>
              <a:rPr lang="lv-LV" dirty="0" smtClean="0"/>
              <a:t> </a:t>
            </a:r>
            <a:r>
              <a:rPr lang="lv-LV" b="1" dirty="0" smtClean="0"/>
              <a:t>PP6 ERTO</a:t>
            </a:r>
            <a:r>
              <a:rPr lang="lv-LV" dirty="0" smtClean="0"/>
              <a:t>.</a:t>
            </a:r>
            <a:endParaRPr lang="en-GB" dirty="0"/>
          </a:p>
        </p:txBody>
      </p:sp>
    </p:spTree>
    <p:extLst>
      <p:ext uri="{BB962C8B-B14F-4D97-AF65-F5344CB8AC3E}">
        <p14:creationId xmlns:p14="http://schemas.microsoft.com/office/powerpoint/2010/main" val="2767972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648072"/>
          </a:xfrm>
        </p:spPr>
        <p:txBody>
          <a:bodyPr>
            <a:normAutofit fontScale="90000"/>
          </a:bodyPr>
          <a:lstStyle/>
          <a:p>
            <a:r>
              <a:rPr lang="lv-LV" b="1" dirty="0" smtClean="0">
                <a:solidFill>
                  <a:schemeClr val="tx2"/>
                </a:solidFill>
              </a:rPr>
              <a:t>Next meeting?</a:t>
            </a:r>
            <a:endParaRPr lang="lv-LV" b="1" dirty="0">
              <a:solidFill>
                <a:schemeClr val="tx2"/>
              </a:solidFill>
            </a:endParaRPr>
          </a:p>
        </p:txBody>
      </p:sp>
      <p:sp>
        <p:nvSpPr>
          <p:cNvPr id="3" name="Content Placeholder 2"/>
          <p:cNvSpPr>
            <a:spLocks noGrp="1"/>
          </p:cNvSpPr>
          <p:nvPr>
            <p:ph idx="1"/>
          </p:nvPr>
        </p:nvSpPr>
        <p:spPr>
          <a:xfrm>
            <a:off x="457200" y="1484784"/>
            <a:ext cx="8229600" cy="5112568"/>
          </a:xfrm>
        </p:spPr>
        <p:txBody>
          <a:bodyPr>
            <a:normAutofit/>
          </a:bodyPr>
          <a:lstStyle/>
          <a:p>
            <a:pPr marL="0" indent="0">
              <a:buNone/>
            </a:pPr>
            <a:endParaRPr lang="lv-LV" sz="2400" b="1" dirty="0" smtClean="0"/>
          </a:p>
          <a:p>
            <a:pPr marL="0" indent="0">
              <a:buNone/>
            </a:pPr>
            <a:r>
              <a:rPr lang="lv-LV" sz="2400" b="1" dirty="0" smtClean="0"/>
              <a:t>Next project partner meeting - in Estonia</a:t>
            </a:r>
          </a:p>
          <a:p>
            <a:pPr marL="0" indent="0">
              <a:buNone/>
            </a:pPr>
            <a:endParaRPr lang="lv-LV" sz="1800" dirty="0"/>
          </a:p>
          <a:p>
            <a:pPr marL="0" indent="0">
              <a:buNone/>
            </a:pPr>
            <a:r>
              <a:rPr lang="en-GB" sz="1800" dirty="0" smtClean="0"/>
              <a:t>From </a:t>
            </a:r>
            <a:r>
              <a:rPr lang="en-GB" sz="1800" dirty="0"/>
              <a:t>LV's partners, KPR </a:t>
            </a:r>
            <a:r>
              <a:rPr lang="lv-LV" sz="1800" dirty="0" err="1" smtClean="0"/>
              <a:t>has</a:t>
            </a:r>
            <a:r>
              <a:rPr lang="en-GB" sz="1800" dirty="0" smtClean="0"/>
              <a:t> </a:t>
            </a:r>
            <a:r>
              <a:rPr lang="en-GB" sz="1800" dirty="0"/>
              <a:t>one partner meeting in the budget</a:t>
            </a:r>
            <a:r>
              <a:rPr lang="en-GB" sz="1800"/>
              <a:t>. </a:t>
            </a:r>
            <a:r>
              <a:rPr lang="en-GB" sz="1800" smtClean="0"/>
              <a:t>The </a:t>
            </a:r>
            <a:r>
              <a:rPr lang="en-GB" sz="1800" dirty="0"/>
              <a:t>budget is not divided into </a:t>
            </a:r>
            <a:r>
              <a:rPr lang="en-GB" sz="1800" dirty="0" smtClean="0"/>
              <a:t>periods</a:t>
            </a:r>
            <a:r>
              <a:rPr lang="lv-LV" sz="1800" dirty="0" smtClean="0"/>
              <a:t> </a:t>
            </a:r>
            <a:r>
              <a:rPr lang="lv-LV" sz="1800" dirty="0" err="1" smtClean="0"/>
              <a:t>on</a:t>
            </a:r>
            <a:r>
              <a:rPr lang="en-GB" sz="1800" dirty="0" smtClean="0"/>
              <a:t> </a:t>
            </a:r>
            <a:r>
              <a:rPr lang="en-GB" sz="1800" dirty="0"/>
              <a:t>when what is planned</a:t>
            </a:r>
            <a:r>
              <a:rPr lang="en-GB" sz="1800" dirty="0" smtClean="0"/>
              <a:t>.</a:t>
            </a:r>
            <a:endParaRPr lang="lv-LV" sz="1800" dirty="0" smtClean="0"/>
          </a:p>
          <a:p>
            <a:pPr marL="0" indent="0">
              <a:buNone/>
            </a:pPr>
            <a:endParaRPr lang="lv-LV" sz="1800" dirty="0"/>
          </a:p>
          <a:p>
            <a:pPr marL="0" indent="0">
              <a:buNone/>
            </a:pPr>
            <a:r>
              <a:rPr lang="lv-LV" sz="1800" dirty="0" err="1" smtClean="0"/>
              <a:t>From</a:t>
            </a:r>
            <a:r>
              <a:rPr lang="lv-LV" sz="1800" dirty="0" smtClean="0"/>
              <a:t> </a:t>
            </a:r>
            <a:r>
              <a:rPr lang="lv-LV" sz="1800" dirty="0" err="1" smtClean="0"/>
              <a:t>EE’s</a:t>
            </a:r>
            <a:r>
              <a:rPr lang="lv-LV" sz="1800" dirty="0" smtClean="0"/>
              <a:t> </a:t>
            </a:r>
            <a:r>
              <a:rPr lang="lv-LV" sz="1800" dirty="0" err="1" smtClean="0"/>
              <a:t>partners</a:t>
            </a:r>
            <a:r>
              <a:rPr lang="lv-LV" sz="1800" dirty="0" smtClean="0"/>
              <a:t>, </a:t>
            </a:r>
            <a:r>
              <a:rPr lang="lv-LV" sz="1800" dirty="0" err="1" smtClean="0"/>
              <a:t>both</a:t>
            </a:r>
            <a:r>
              <a:rPr lang="lv-LV" sz="1800" dirty="0"/>
              <a:t> </a:t>
            </a:r>
            <a:r>
              <a:rPr lang="lv-LV" sz="1800" dirty="0" err="1" smtClean="0"/>
              <a:t>Setomaa</a:t>
            </a:r>
            <a:r>
              <a:rPr lang="lv-LV" sz="1800" dirty="0" smtClean="0"/>
              <a:t> </a:t>
            </a:r>
            <a:r>
              <a:rPr lang="lv-LV" sz="1800" dirty="0" err="1" smtClean="0"/>
              <a:t>and</a:t>
            </a:r>
            <a:r>
              <a:rPr lang="lv-LV" sz="1800" dirty="0" smtClean="0"/>
              <a:t> </a:t>
            </a:r>
            <a:r>
              <a:rPr lang="lv-LV" sz="1800" dirty="0" err="1" smtClean="0"/>
              <a:t>Peipsimaa</a:t>
            </a:r>
            <a:r>
              <a:rPr lang="lv-LV" sz="1800" dirty="0" smtClean="0"/>
              <a:t> </a:t>
            </a:r>
            <a:r>
              <a:rPr lang="lv-LV" sz="1800" dirty="0" err="1" smtClean="0"/>
              <a:t>have</a:t>
            </a:r>
            <a:r>
              <a:rPr lang="lv-LV" sz="1800" dirty="0" smtClean="0"/>
              <a:t> a </a:t>
            </a:r>
            <a:r>
              <a:rPr lang="lv-LV" sz="1800" dirty="0" err="1" smtClean="0"/>
              <a:t>partner</a:t>
            </a:r>
            <a:r>
              <a:rPr lang="lv-LV" sz="1800" dirty="0" smtClean="0"/>
              <a:t> </a:t>
            </a:r>
            <a:r>
              <a:rPr lang="lv-LV" sz="1800" dirty="0" err="1" smtClean="0"/>
              <a:t>meeting</a:t>
            </a:r>
            <a:r>
              <a:rPr lang="lv-LV" sz="1800" dirty="0" smtClean="0"/>
              <a:t> </a:t>
            </a:r>
            <a:r>
              <a:rPr lang="lv-LV" sz="1800" dirty="0" err="1" smtClean="0"/>
              <a:t>in</a:t>
            </a:r>
            <a:r>
              <a:rPr lang="lv-LV" sz="1800" dirty="0" smtClean="0"/>
              <a:t> </a:t>
            </a:r>
            <a:r>
              <a:rPr lang="lv-LV" sz="1800" dirty="0" err="1" smtClean="0"/>
              <a:t>their</a:t>
            </a:r>
            <a:r>
              <a:rPr lang="lv-LV" sz="1800" dirty="0" smtClean="0"/>
              <a:t> </a:t>
            </a:r>
            <a:r>
              <a:rPr lang="lv-LV" sz="1800" dirty="0" err="1" smtClean="0"/>
              <a:t>budgets</a:t>
            </a:r>
            <a:r>
              <a:rPr lang="lv-LV" sz="1800" dirty="0" smtClean="0"/>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4" y="2320"/>
            <a:ext cx="11058043" cy="685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2162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normAutofit/>
          </a:bodyPr>
          <a:lstStyle/>
          <a:p>
            <a:r>
              <a:rPr lang="en-GB" sz="2400" dirty="0" smtClean="0">
                <a:solidFill>
                  <a:schemeClr val="tx2"/>
                </a:solidFill>
              </a:rPr>
              <a:t>Activity </a:t>
            </a:r>
            <a:r>
              <a:rPr lang="en-GB" sz="2400" dirty="0">
                <a:solidFill>
                  <a:schemeClr val="tx2"/>
                </a:solidFill>
              </a:rPr>
              <a:t>1.2</a:t>
            </a:r>
            <a:br>
              <a:rPr lang="en-GB" sz="2400" dirty="0">
                <a:solidFill>
                  <a:schemeClr val="tx2"/>
                </a:solidFill>
              </a:rPr>
            </a:br>
            <a:r>
              <a:rPr lang="en-GB" sz="2400" dirty="0">
                <a:solidFill>
                  <a:schemeClr val="tx2"/>
                </a:solidFill>
              </a:rPr>
              <a:t> </a:t>
            </a:r>
            <a:r>
              <a:rPr lang="en-GB" sz="2400" b="1" dirty="0">
                <a:solidFill>
                  <a:schemeClr val="tx2"/>
                </a:solidFill>
              </a:rPr>
              <a:t>Involvement of local communities </a:t>
            </a:r>
            <a:endParaRPr lang="lv-LV" sz="2400" b="1" dirty="0">
              <a:solidFill>
                <a:schemeClr val="tx2"/>
              </a:solidFill>
            </a:endParaRPr>
          </a:p>
        </p:txBody>
      </p:sp>
      <p:sp>
        <p:nvSpPr>
          <p:cNvPr id="3" name="Content Placeholder 2"/>
          <p:cNvSpPr>
            <a:spLocks noGrp="1"/>
          </p:cNvSpPr>
          <p:nvPr>
            <p:ph idx="1"/>
          </p:nvPr>
        </p:nvSpPr>
        <p:spPr>
          <a:xfrm>
            <a:off x="467544" y="1142679"/>
            <a:ext cx="8229600" cy="5040560"/>
          </a:xfrm>
        </p:spPr>
        <p:txBody>
          <a:bodyPr>
            <a:normAutofit/>
          </a:bodyPr>
          <a:lstStyle/>
          <a:p>
            <a:pPr marL="0" indent="0">
              <a:buNone/>
            </a:pPr>
            <a:r>
              <a:rPr lang="lv-LV" sz="1600" dirty="0" smtClean="0"/>
              <a:t>	</a:t>
            </a:r>
            <a:r>
              <a:rPr lang="en-GB" sz="1600" dirty="0" smtClean="0"/>
              <a:t>Local </a:t>
            </a:r>
            <a:r>
              <a:rPr lang="en-GB" sz="1600" dirty="0"/>
              <a:t>involvement is needed to ensure sustainability of the accessibility solutions developed by the project through local awareness and acceptance. </a:t>
            </a:r>
            <a:r>
              <a:rPr lang="lv-LV" sz="1600" dirty="0" smtClean="0"/>
              <a:t/>
            </a:r>
            <a:br>
              <a:rPr lang="lv-LV" sz="1600" dirty="0" smtClean="0"/>
            </a:br>
            <a:endParaRPr lang="lv-LV" sz="1600" dirty="0" smtClean="0"/>
          </a:p>
          <a:p>
            <a:pPr marL="0" indent="0">
              <a:buNone/>
            </a:pPr>
            <a:r>
              <a:rPr lang="lv-LV" sz="1600" dirty="0"/>
              <a:t>	</a:t>
            </a:r>
            <a:r>
              <a:rPr lang="en-GB" sz="1600" dirty="0" smtClean="0"/>
              <a:t>The </a:t>
            </a:r>
            <a:r>
              <a:rPr lang="en-GB" sz="1600" dirty="0"/>
              <a:t>project will address local NGOs, SMEs, local representatives of the targeted social groups, local guides, local municipalities and other members of local communities. </a:t>
            </a:r>
            <a:r>
              <a:rPr lang="lv-LV" sz="1600" dirty="0" smtClean="0"/>
              <a:t/>
            </a:r>
            <a:br>
              <a:rPr lang="lv-LV" sz="1600" dirty="0" smtClean="0"/>
            </a:br>
            <a:endParaRPr lang="lv-LV" sz="1600" dirty="0" smtClean="0"/>
          </a:p>
          <a:p>
            <a:pPr marL="0" indent="0">
              <a:buNone/>
            </a:pPr>
            <a:r>
              <a:rPr lang="lv-LV" sz="1600" dirty="0"/>
              <a:t>	</a:t>
            </a:r>
            <a:r>
              <a:rPr lang="en-GB" sz="1600" dirty="0" smtClean="0"/>
              <a:t>Local </a:t>
            </a:r>
            <a:r>
              <a:rPr lang="en-GB" sz="1600" dirty="0"/>
              <a:t>meetings will introduce the pilot solutions for different social groups. Site inspections will be done together with representatives of local communities. They will participate in piloting activities. </a:t>
            </a:r>
            <a:r>
              <a:rPr lang="en-GB" sz="1600" b="1" dirty="0">
                <a:solidFill>
                  <a:srgbClr val="0070C0"/>
                </a:solidFill>
              </a:rPr>
              <a:t>Ca 12 regional workshops, seminars and similar events in Latvia and Estonia altogether (ca 15 participants in each event) </a:t>
            </a:r>
            <a:r>
              <a:rPr lang="en-GB" sz="1600" dirty="0"/>
              <a:t>will draw public attention to accessibility issues for different social groups and will initiate social involvement - </a:t>
            </a:r>
            <a:r>
              <a:rPr lang="en-GB" sz="1600" b="1" dirty="0">
                <a:solidFill>
                  <a:srgbClr val="0070C0"/>
                </a:solidFill>
              </a:rPr>
              <a:t>setting up a hiking trail volunteer movement.</a:t>
            </a:r>
            <a:r>
              <a:rPr lang="en-GB" sz="1600" dirty="0"/>
              <a:t> This movement will be based on the already existing network of hiking trail enthusiasts. The activity will include promotion of the project and </a:t>
            </a:r>
            <a:r>
              <a:rPr lang="en-GB" sz="1600" dirty="0" err="1"/>
              <a:t>Interreg</a:t>
            </a:r>
            <a:r>
              <a:rPr lang="en-GB" sz="1600" dirty="0"/>
              <a:t> programme for wider public. </a:t>
            </a:r>
            <a:endParaRPr lang="lv-LV" sz="1600" dirty="0" smtClean="0"/>
          </a:p>
          <a:p>
            <a:r>
              <a:rPr lang="lv-LV" b="1" dirty="0" smtClean="0">
                <a:solidFill>
                  <a:srgbClr val="FF0000"/>
                </a:solidFill>
              </a:rPr>
              <a:t>Partner </a:t>
            </a:r>
            <a:r>
              <a:rPr lang="lv-LV" b="1" dirty="0" err="1" smtClean="0">
                <a:solidFill>
                  <a:srgbClr val="FF0000"/>
                </a:solidFill>
              </a:rPr>
              <a:t>input</a:t>
            </a:r>
            <a:r>
              <a:rPr lang="lv-LV" b="1" dirty="0" smtClean="0">
                <a:solidFill>
                  <a:srgbClr val="FF0000"/>
                </a:solidFill>
              </a:rPr>
              <a:t>! </a:t>
            </a:r>
            <a:r>
              <a:rPr lang="lv-LV" b="1" dirty="0" err="1" smtClean="0">
                <a:solidFill>
                  <a:srgbClr val="FF0000"/>
                </a:solidFill>
              </a:rPr>
              <a:t>How</a:t>
            </a:r>
            <a:r>
              <a:rPr lang="lv-LV" b="1" dirty="0" smtClean="0">
                <a:solidFill>
                  <a:srgbClr val="FF0000"/>
                </a:solidFill>
              </a:rPr>
              <a:t> </a:t>
            </a:r>
            <a:r>
              <a:rPr lang="lv-LV" b="1" dirty="0" err="1" smtClean="0">
                <a:solidFill>
                  <a:srgbClr val="FF0000"/>
                </a:solidFill>
              </a:rPr>
              <a:t>many</a:t>
            </a:r>
            <a:r>
              <a:rPr lang="lv-LV" b="1" dirty="0" smtClean="0">
                <a:solidFill>
                  <a:srgbClr val="FF0000"/>
                </a:solidFill>
              </a:rPr>
              <a:t> </a:t>
            </a:r>
            <a:r>
              <a:rPr lang="lv-LV" b="1" dirty="0" err="1" smtClean="0">
                <a:solidFill>
                  <a:srgbClr val="FF0000"/>
                </a:solidFill>
              </a:rPr>
              <a:t>of</a:t>
            </a:r>
            <a:r>
              <a:rPr lang="lv-LV" b="1" dirty="0" smtClean="0">
                <a:solidFill>
                  <a:srgbClr val="FF0000"/>
                </a:solidFill>
              </a:rPr>
              <a:t> </a:t>
            </a:r>
            <a:r>
              <a:rPr lang="lv-LV" b="1" dirty="0" err="1" smtClean="0">
                <a:solidFill>
                  <a:srgbClr val="FF0000"/>
                </a:solidFill>
              </a:rPr>
              <a:t>the</a:t>
            </a:r>
            <a:r>
              <a:rPr lang="lv-LV" b="1" dirty="0" smtClean="0">
                <a:solidFill>
                  <a:srgbClr val="FF0000"/>
                </a:solidFill>
              </a:rPr>
              <a:t> </a:t>
            </a:r>
            <a:r>
              <a:rPr lang="lv-LV" b="1" dirty="0" err="1" smtClean="0">
                <a:solidFill>
                  <a:srgbClr val="FF0000"/>
                </a:solidFill>
              </a:rPr>
              <a:t>workshops</a:t>
            </a:r>
            <a:r>
              <a:rPr lang="lv-LV" b="1" dirty="0" smtClean="0">
                <a:solidFill>
                  <a:srgbClr val="FF0000"/>
                </a:solidFill>
              </a:rPr>
              <a:t> / </a:t>
            </a:r>
            <a:r>
              <a:rPr lang="lv-LV" b="1" dirty="0" err="1" smtClean="0">
                <a:solidFill>
                  <a:srgbClr val="FF0000"/>
                </a:solidFill>
              </a:rPr>
              <a:t>seminars</a:t>
            </a:r>
            <a:r>
              <a:rPr lang="lv-LV" b="1" dirty="0" smtClean="0">
                <a:solidFill>
                  <a:srgbClr val="FF0000"/>
                </a:solidFill>
              </a:rPr>
              <a:t> </a:t>
            </a:r>
            <a:r>
              <a:rPr lang="lv-LV" b="1" dirty="0" err="1" smtClean="0">
                <a:solidFill>
                  <a:srgbClr val="FF0000"/>
                </a:solidFill>
              </a:rPr>
              <a:t>have</a:t>
            </a:r>
            <a:r>
              <a:rPr lang="lv-LV" b="1" dirty="0" smtClean="0">
                <a:solidFill>
                  <a:srgbClr val="FF0000"/>
                </a:solidFill>
              </a:rPr>
              <a:t> </a:t>
            </a:r>
            <a:r>
              <a:rPr lang="lv-LV" b="1" dirty="0" err="1" smtClean="0">
                <a:solidFill>
                  <a:srgbClr val="FF0000"/>
                </a:solidFill>
              </a:rPr>
              <a:t>been</a:t>
            </a:r>
            <a:r>
              <a:rPr lang="lv-LV" b="1" dirty="0" smtClean="0">
                <a:solidFill>
                  <a:srgbClr val="FF0000"/>
                </a:solidFill>
              </a:rPr>
              <a:t> </a:t>
            </a:r>
            <a:r>
              <a:rPr lang="lv-LV" b="1" dirty="0" err="1" smtClean="0">
                <a:solidFill>
                  <a:srgbClr val="FF0000"/>
                </a:solidFill>
              </a:rPr>
              <a:t>organized</a:t>
            </a:r>
            <a:r>
              <a:rPr lang="lv-LV" b="1" dirty="0" smtClean="0">
                <a:solidFill>
                  <a:srgbClr val="FF0000"/>
                </a:solidFill>
              </a:rPr>
              <a:t>?</a:t>
            </a:r>
            <a:endParaRPr lang="lv-LV" dirty="0" smtClean="0"/>
          </a:p>
          <a:p>
            <a:endParaRPr lang="lv-LV"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4" y="5949281"/>
            <a:ext cx="6521599" cy="59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928434-6D0F-4568-8A15-228719A412D2}"/>
              </a:ext>
            </a:extLst>
          </p:cNvPr>
          <p:cNvSpPr>
            <a:spLocks noGrp="1"/>
          </p:cNvSpPr>
          <p:nvPr>
            <p:ph type="title"/>
          </p:nvPr>
        </p:nvSpPr>
        <p:spPr>
          <a:xfrm>
            <a:off x="107506" y="116633"/>
            <a:ext cx="8856983" cy="1325563"/>
          </a:xfrm>
        </p:spPr>
        <p:txBody>
          <a:bodyPr>
            <a:normAutofit/>
          </a:bodyPr>
          <a:lstStyle/>
          <a:p>
            <a:r>
              <a:rPr lang="lv-LV" b="1" dirty="0" err="1" smtClean="0">
                <a:solidFill>
                  <a:schemeClr val="tx2"/>
                </a:solidFill>
              </a:rPr>
              <a:t>Hiking</a:t>
            </a:r>
            <a:r>
              <a:rPr lang="lv-LV" b="1" dirty="0" smtClean="0">
                <a:solidFill>
                  <a:schemeClr val="tx2"/>
                </a:solidFill>
              </a:rPr>
              <a:t> </a:t>
            </a:r>
            <a:r>
              <a:rPr lang="lv-LV" b="1" dirty="0" err="1">
                <a:solidFill>
                  <a:schemeClr val="tx2"/>
                </a:solidFill>
              </a:rPr>
              <a:t>trail</a:t>
            </a:r>
            <a:r>
              <a:rPr lang="lv-LV" b="1" dirty="0">
                <a:solidFill>
                  <a:schemeClr val="tx2"/>
                </a:solidFill>
              </a:rPr>
              <a:t> </a:t>
            </a:r>
            <a:r>
              <a:rPr lang="lv-LV" b="1" dirty="0" err="1">
                <a:solidFill>
                  <a:schemeClr val="tx2"/>
                </a:solidFill>
              </a:rPr>
              <a:t>volunteer</a:t>
            </a:r>
            <a:r>
              <a:rPr lang="lv-LV" b="1" dirty="0">
                <a:solidFill>
                  <a:schemeClr val="tx2"/>
                </a:solidFill>
              </a:rPr>
              <a:t> </a:t>
            </a:r>
            <a:r>
              <a:rPr lang="lv-LV" b="1" dirty="0" err="1">
                <a:solidFill>
                  <a:schemeClr val="tx2"/>
                </a:solidFill>
              </a:rPr>
              <a:t>movement</a:t>
            </a:r>
            <a:r>
              <a:rPr lang="lv-LV" b="1" dirty="0">
                <a:solidFill>
                  <a:schemeClr val="tx2"/>
                </a:solidFill>
              </a:rPr>
              <a:t/>
            </a:r>
            <a:br>
              <a:rPr lang="lv-LV" b="1" dirty="0">
                <a:solidFill>
                  <a:schemeClr val="tx2"/>
                </a:solidFill>
              </a:rPr>
            </a:br>
            <a:r>
              <a:rPr lang="lv-LV" sz="2700" b="1" dirty="0">
                <a:solidFill>
                  <a:schemeClr val="tx2"/>
                </a:solidFill>
                <a:hlinkClick r:id="rId2"/>
              </a:rPr>
              <a:t>https://</a:t>
            </a:r>
            <a:r>
              <a:rPr lang="lv-LV" sz="2700" b="1" dirty="0" smtClean="0">
                <a:solidFill>
                  <a:schemeClr val="tx2"/>
                </a:solidFill>
                <a:hlinkClick r:id="rId2"/>
              </a:rPr>
              <a:t>baltictrails.eu/en/forest/volunteer</a:t>
            </a:r>
            <a:endParaRPr lang="en-US" sz="2700" dirty="0"/>
          </a:p>
        </p:txBody>
      </p:sp>
      <p:sp>
        <p:nvSpPr>
          <p:cNvPr id="3" name="TextBox 2"/>
          <p:cNvSpPr txBox="1"/>
          <p:nvPr/>
        </p:nvSpPr>
        <p:spPr>
          <a:xfrm>
            <a:off x="97312" y="1650928"/>
            <a:ext cx="4229815" cy="2585323"/>
          </a:xfrm>
          <a:prstGeom prst="rect">
            <a:avLst/>
          </a:prstGeom>
          <a:noFill/>
        </p:spPr>
        <p:txBody>
          <a:bodyPr wrap="square" rtlCol="0">
            <a:spAutoFit/>
          </a:bodyPr>
          <a:lstStyle/>
          <a:p>
            <a:pPr marL="285750" indent="-285750">
              <a:buFont typeface="Arial" panose="020B0604020202020204" pitchFamily="34" charset="0"/>
              <a:buChar char="•"/>
            </a:pPr>
            <a:r>
              <a:rPr lang="lv-LV" dirty="0" smtClean="0"/>
              <a:t>First event was held </a:t>
            </a:r>
            <a:r>
              <a:rPr lang="lv-LV" dirty="0" err="1" smtClean="0"/>
              <a:t>on</a:t>
            </a:r>
            <a:r>
              <a:rPr lang="lv-LV" dirty="0" smtClean="0"/>
              <a:t> 11.05.2024. in Jaunķemeri/Kurzeme (40 </a:t>
            </a:r>
            <a:r>
              <a:rPr lang="lv-LV" dirty="0" err="1" smtClean="0"/>
              <a:t>participants</a:t>
            </a:r>
            <a:r>
              <a:rPr lang="lv-LV" dirty="0" smtClean="0"/>
              <a:t>). </a:t>
            </a:r>
          </a:p>
          <a:p>
            <a:pPr marL="285750" indent="-285750">
              <a:buFont typeface="Arial" panose="020B0604020202020204" pitchFamily="34" charset="0"/>
              <a:buChar char="•"/>
            </a:pPr>
            <a:endParaRPr lang="lv-LV" dirty="0" smtClean="0"/>
          </a:p>
          <a:p>
            <a:pPr marL="285750" indent="-285750">
              <a:buFont typeface="Arial" panose="020B0604020202020204" pitchFamily="34" charset="0"/>
              <a:buChar char="•"/>
            </a:pPr>
            <a:r>
              <a:rPr lang="lv-LV" dirty="0" err="1" smtClean="0"/>
              <a:t>Whatsapp</a:t>
            </a:r>
            <a:r>
              <a:rPr lang="lv-LV" dirty="0" smtClean="0"/>
              <a:t>  </a:t>
            </a:r>
            <a:r>
              <a:rPr lang="lv-LV" dirty="0" err="1" smtClean="0"/>
              <a:t>group</a:t>
            </a:r>
            <a:r>
              <a:rPr lang="lv-LV" dirty="0" smtClean="0"/>
              <a:t> </a:t>
            </a:r>
            <a:r>
              <a:rPr lang="lv-LV" dirty="0" err="1" smtClean="0"/>
              <a:t>created</a:t>
            </a:r>
            <a:r>
              <a:rPr lang="lv-LV" dirty="0" smtClean="0"/>
              <a:t>.</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lv-LV" dirty="0" err="1" smtClean="0"/>
              <a:t>Volunteer</a:t>
            </a:r>
            <a:r>
              <a:rPr lang="lv-LV" dirty="0" smtClean="0"/>
              <a:t> web </a:t>
            </a:r>
            <a:r>
              <a:rPr lang="lv-LV" dirty="0" err="1" smtClean="0"/>
              <a:t>section</a:t>
            </a:r>
            <a:r>
              <a:rPr lang="lv-LV" dirty="0" smtClean="0"/>
              <a:t> </a:t>
            </a:r>
            <a:r>
              <a:rPr lang="lv-LV" dirty="0" err="1" smtClean="0"/>
              <a:t>created</a:t>
            </a:r>
            <a:r>
              <a:rPr lang="lv-LV" dirty="0" smtClean="0"/>
              <a:t>.</a:t>
            </a:r>
          </a:p>
          <a:p>
            <a:r>
              <a:rPr lang="lv-LV" dirty="0" err="1" smtClean="0"/>
              <a:t>Includes</a:t>
            </a:r>
            <a:r>
              <a:rPr lang="lv-LV" dirty="0" smtClean="0"/>
              <a:t> </a:t>
            </a:r>
            <a:r>
              <a:rPr lang="lv-LV" dirty="0" err="1" smtClean="0"/>
              <a:t>all</a:t>
            </a:r>
            <a:r>
              <a:rPr lang="lv-LV" dirty="0" smtClean="0"/>
              <a:t> </a:t>
            </a:r>
            <a:r>
              <a:rPr lang="lv-LV" dirty="0" err="1" smtClean="0"/>
              <a:t>info</a:t>
            </a:r>
            <a:r>
              <a:rPr lang="lv-LV" dirty="0" smtClean="0"/>
              <a:t>.</a:t>
            </a:r>
          </a:p>
          <a:p>
            <a:r>
              <a:rPr lang="lv-LV" dirty="0" err="1" smtClean="0"/>
              <a:t>Includes</a:t>
            </a:r>
            <a:r>
              <a:rPr lang="lv-LV" dirty="0"/>
              <a:t> </a:t>
            </a:r>
            <a:r>
              <a:rPr lang="lv-LV" dirty="0" err="1" smtClean="0"/>
              <a:t>an</a:t>
            </a:r>
            <a:r>
              <a:rPr lang="lv-LV" dirty="0" smtClean="0"/>
              <a:t> </a:t>
            </a:r>
            <a:r>
              <a:rPr lang="lv-LV" dirty="0" err="1" smtClean="0"/>
              <a:t>application</a:t>
            </a:r>
            <a:r>
              <a:rPr lang="lv-LV" dirty="0" smtClean="0"/>
              <a:t> </a:t>
            </a:r>
            <a:r>
              <a:rPr lang="lv-LV" dirty="0" err="1" smtClean="0"/>
              <a:t>form</a:t>
            </a:r>
            <a:r>
              <a:rPr lang="lv-LV" dirty="0" smtClean="0"/>
              <a:t> to </a:t>
            </a:r>
            <a:r>
              <a:rPr lang="lv-LV" dirty="0" err="1" smtClean="0"/>
              <a:t>become</a:t>
            </a:r>
            <a:r>
              <a:rPr lang="lv-LV" dirty="0" smtClean="0"/>
              <a:t> a </a:t>
            </a:r>
            <a:r>
              <a:rPr lang="lv-LV" dirty="0" err="1" smtClean="0"/>
              <a:t>voulunteer</a:t>
            </a:r>
            <a:r>
              <a:rPr lang="lv-LV" dirty="0" smtClean="0"/>
              <a:t>.</a:t>
            </a:r>
            <a:endParaRPr lang="lv-LV"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138" y="1628800"/>
            <a:ext cx="4792863" cy="2013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28" y="4262470"/>
            <a:ext cx="2808312" cy="227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5" y="4149080"/>
            <a:ext cx="435852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9433" y="3933056"/>
            <a:ext cx="2156172" cy="293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448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0768"/>
          </a:xfrm>
        </p:spPr>
        <p:txBody>
          <a:bodyPr>
            <a:normAutofit/>
          </a:bodyPr>
          <a:lstStyle/>
          <a:p>
            <a:r>
              <a:rPr lang="en-GB" sz="2400" dirty="0" smtClean="0">
                <a:solidFill>
                  <a:schemeClr val="tx2"/>
                </a:solidFill>
              </a:rPr>
              <a:t>Activity 1.</a:t>
            </a:r>
            <a:r>
              <a:rPr lang="lv-LV" sz="2400" dirty="0" smtClean="0">
                <a:solidFill>
                  <a:schemeClr val="tx2"/>
                </a:solidFill>
              </a:rPr>
              <a:t>3</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Development of the accessibility solutions and assessment of their potential </a:t>
            </a:r>
            <a:r>
              <a:rPr lang="en-GB" sz="2400" b="1" dirty="0" smtClean="0">
                <a:solidFill>
                  <a:schemeClr val="tx2"/>
                </a:solidFill>
              </a:rPr>
              <a:t>uptake </a:t>
            </a:r>
            <a:endParaRPr lang="lv-LV" sz="2400" b="1" dirty="0">
              <a:solidFill>
                <a:schemeClr val="tx2"/>
              </a:solidFill>
            </a:endParaRPr>
          </a:p>
        </p:txBody>
      </p:sp>
      <p:sp>
        <p:nvSpPr>
          <p:cNvPr id="3" name="Content Placeholder 2"/>
          <p:cNvSpPr>
            <a:spLocks noGrp="1"/>
          </p:cNvSpPr>
          <p:nvPr>
            <p:ph idx="1"/>
          </p:nvPr>
        </p:nvSpPr>
        <p:spPr>
          <a:xfrm>
            <a:off x="395536" y="1340768"/>
            <a:ext cx="8229600" cy="4824536"/>
          </a:xfrm>
        </p:spPr>
        <p:txBody>
          <a:bodyPr>
            <a:normAutofit/>
          </a:bodyPr>
          <a:lstStyle/>
          <a:p>
            <a:pPr marL="0" indent="0">
              <a:buNone/>
            </a:pPr>
            <a:r>
              <a:rPr lang="lv-LV" sz="1600" dirty="0" smtClean="0"/>
              <a:t>	</a:t>
            </a:r>
            <a:r>
              <a:rPr lang="en-GB" sz="1600" dirty="0"/>
              <a:t>Project partners with the social group experts will specify accessibility solutions for site improvements on the Coastal Hiking Trail and the Forest Trail</a:t>
            </a:r>
            <a:r>
              <a:rPr lang="en-GB" sz="1600" dirty="0" smtClean="0"/>
              <a:t>.</a:t>
            </a:r>
            <a:endParaRPr lang="lv-LV" sz="1600" dirty="0" smtClean="0"/>
          </a:p>
          <a:p>
            <a:pPr marL="0" indent="0">
              <a:buNone/>
            </a:pPr>
            <a:r>
              <a:rPr lang="lv-LV" sz="1600" dirty="0"/>
              <a:t>	</a:t>
            </a:r>
            <a:r>
              <a:rPr lang="en-GB" sz="1600" dirty="0" smtClean="0"/>
              <a:t>The </a:t>
            </a:r>
            <a:r>
              <a:rPr lang="en-GB" sz="1600" dirty="0"/>
              <a:t>potential site improvements have been </a:t>
            </a:r>
            <a:r>
              <a:rPr lang="en-GB" sz="1600" dirty="0">
                <a:solidFill>
                  <a:srgbClr val="0070C0"/>
                </a:solidFill>
              </a:rPr>
              <a:t>conceptually formulated by partners </a:t>
            </a:r>
            <a:r>
              <a:rPr lang="en-GB" sz="1600" dirty="0"/>
              <a:t>during the project preparation phase based on the observed needs</a:t>
            </a:r>
            <a:r>
              <a:rPr lang="en-GB" sz="1600" dirty="0" smtClean="0"/>
              <a:t>.</a:t>
            </a:r>
            <a:endParaRPr lang="lv-LV" sz="1600" dirty="0" smtClean="0"/>
          </a:p>
          <a:p>
            <a:pPr marL="0" indent="0">
              <a:buNone/>
            </a:pPr>
            <a:r>
              <a:rPr lang="lv-LV" sz="1600" dirty="0"/>
              <a:t>	</a:t>
            </a:r>
            <a:r>
              <a:rPr lang="en-GB" sz="1600" dirty="0" smtClean="0">
                <a:solidFill>
                  <a:srgbClr val="0070C0"/>
                </a:solidFill>
              </a:rPr>
              <a:t>Discussions </a:t>
            </a:r>
            <a:r>
              <a:rPr lang="en-GB" sz="1600" dirty="0">
                <a:solidFill>
                  <a:srgbClr val="0070C0"/>
                </a:solidFill>
              </a:rPr>
              <a:t>and input from the targeted social groups </a:t>
            </a:r>
            <a:r>
              <a:rPr lang="en-GB" sz="1600" dirty="0"/>
              <a:t>will lead to the precise specification so that site improvements guarantee such accessibility solutions that are relevant and replicable on a </a:t>
            </a:r>
            <a:r>
              <a:rPr lang="en-GB" sz="1600" dirty="0">
                <a:solidFill>
                  <a:srgbClr val="0070C0"/>
                </a:solidFill>
              </a:rPr>
              <a:t>cross-border scale</a:t>
            </a:r>
            <a:r>
              <a:rPr lang="en-GB" sz="1600" dirty="0"/>
              <a:t>. The solutions will be piloted under WP3 and then finalised according to the piloting findings. Each solution will include indications of the actions needed for it to be taken up or </a:t>
            </a:r>
            <a:r>
              <a:rPr lang="en-GB" sz="1600" dirty="0">
                <a:solidFill>
                  <a:srgbClr val="0070C0"/>
                </a:solidFill>
              </a:rPr>
              <a:t>to be </a:t>
            </a:r>
            <a:r>
              <a:rPr lang="en-GB" sz="1600" dirty="0" err="1">
                <a:solidFill>
                  <a:srgbClr val="0070C0"/>
                </a:solidFill>
              </a:rPr>
              <a:t>upscaled</a:t>
            </a:r>
            <a:r>
              <a:rPr lang="en-GB" sz="1600" dirty="0"/>
              <a:t>. </a:t>
            </a:r>
          </a:p>
          <a:p>
            <a:pPr marL="0" indent="0">
              <a:buNone/>
            </a:pPr>
            <a:r>
              <a:rPr lang="lv-LV" sz="1600" dirty="0" smtClean="0"/>
              <a:t>	</a:t>
            </a:r>
            <a:r>
              <a:rPr lang="en-GB" sz="1600" dirty="0" smtClean="0"/>
              <a:t>Based </a:t>
            </a:r>
            <a:r>
              <a:rPr lang="en-GB" sz="1600" dirty="0"/>
              <a:t>on previous experience and local consultations, the project team will revise both trails by sections to assess the potential for up-take of the proposed solutions after they are piloted. </a:t>
            </a:r>
            <a:r>
              <a:rPr lang="en-GB" sz="1600" dirty="0">
                <a:solidFill>
                  <a:srgbClr val="0070C0"/>
                </a:solidFill>
              </a:rPr>
              <a:t>Selected trail sections will be inspected on-site for assessment of their relevance.</a:t>
            </a:r>
          </a:p>
          <a:p>
            <a:pPr marL="0" indent="0">
              <a:buNone/>
            </a:pPr>
            <a:r>
              <a:rPr lang="en-GB" sz="1600" dirty="0" smtClean="0"/>
              <a:t> </a:t>
            </a:r>
            <a:r>
              <a:rPr lang="lv-LV" b="1" dirty="0" err="1" smtClean="0">
                <a:solidFill>
                  <a:srgbClr val="FF0000"/>
                </a:solidFill>
              </a:rPr>
              <a:t>Partner</a:t>
            </a:r>
            <a:r>
              <a:rPr lang="lv-LV" b="1" dirty="0" smtClean="0">
                <a:solidFill>
                  <a:srgbClr val="FF0000"/>
                </a:solidFill>
              </a:rPr>
              <a:t> </a:t>
            </a:r>
            <a:r>
              <a:rPr lang="lv-LV" b="1" dirty="0" err="1" smtClean="0">
                <a:solidFill>
                  <a:srgbClr val="FF0000"/>
                </a:solidFill>
              </a:rPr>
              <a:t>input</a:t>
            </a:r>
            <a:r>
              <a:rPr lang="lv-LV" b="1" dirty="0" smtClean="0">
                <a:solidFill>
                  <a:srgbClr val="FF0000"/>
                </a:solidFill>
              </a:rPr>
              <a:t>! </a:t>
            </a:r>
            <a:r>
              <a:rPr lang="lv-LV" b="1" dirty="0" err="1" smtClean="0">
                <a:solidFill>
                  <a:srgbClr val="FF0000"/>
                </a:solidFill>
              </a:rPr>
              <a:t>Please</a:t>
            </a:r>
            <a:r>
              <a:rPr lang="lv-LV" b="1" dirty="0" smtClean="0">
                <a:solidFill>
                  <a:srgbClr val="FF0000"/>
                </a:solidFill>
              </a:rPr>
              <a:t> </a:t>
            </a:r>
            <a:r>
              <a:rPr lang="lv-LV" b="1" dirty="0" err="1" smtClean="0">
                <a:solidFill>
                  <a:srgbClr val="FF0000"/>
                </a:solidFill>
              </a:rPr>
              <a:t>update</a:t>
            </a:r>
            <a:r>
              <a:rPr lang="lv-LV" b="1" dirty="0" smtClean="0">
                <a:solidFill>
                  <a:srgbClr val="FF0000"/>
                </a:solidFill>
              </a:rPr>
              <a:t> </a:t>
            </a:r>
            <a:r>
              <a:rPr lang="lv-LV" b="1" dirty="0" err="1" smtClean="0">
                <a:solidFill>
                  <a:srgbClr val="FF0000"/>
                </a:solidFill>
              </a:rPr>
              <a:t>the</a:t>
            </a:r>
            <a:r>
              <a:rPr lang="lv-LV" b="1" dirty="0" smtClean="0">
                <a:solidFill>
                  <a:srgbClr val="FF0000"/>
                </a:solidFill>
              </a:rPr>
              <a:t> </a:t>
            </a:r>
            <a:r>
              <a:rPr lang="lv-LV" b="1" dirty="0" err="1" smtClean="0">
                <a:solidFill>
                  <a:srgbClr val="FF0000"/>
                </a:solidFill>
              </a:rPr>
              <a:t>table</a:t>
            </a:r>
            <a:r>
              <a:rPr lang="lv-LV" b="1" dirty="0" smtClean="0">
                <a:solidFill>
                  <a:srgbClr val="FF0000"/>
                </a:solidFill>
              </a:rPr>
              <a:t>.</a:t>
            </a:r>
          </a:p>
          <a:p>
            <a:pPr marL="0" indent="0">
              <a:buNone/>
            </a:pPr>
            <a:endParaRPr lang="lv-LV" sz="1200" b="1" dirty="0" smtClean="0">
              <a:solidFill>
                <a:srgbClr val="FF0000"/>
              </a:solidFill>
              <a:hlinkClick r:id="rId2"/>
            </a:endParaRPr>
          </a:p>
          <a:p>
            <a:pPr marL="0" indent="0">
              <a:buNone/>
            </a:pPr>
            <a:r>
              <a:rPr lang="lv-LV" sz="1200" b="1" dirty="0" smtClean="0">
                <a:solidFill>
                  <a:srgbClr val="FF0000"/>
                </a:solidFill>
                <a:hlinkClick r:id="rId2"/>
              </a:rPr>
              <a:t>https://docs.google.com/spreadsheets/d/1xpiLt2JBmPtq3xyS6yrBtJ98JXFCL1h2CqfpzGaRYQA/edit?gid=1435449887#gid=1435449887</a:t>
            </a:r>
            <a:r>
              <a:rPr lang="lv-LV" sz="1200" b="1" dirty="0" smtClean="0">
                <a:solidFill>
                  <a:srgbClr val="FF0000"/>
                </a:solidFill>
              </a:rPr>
              <a:t> </a:t>
            </a:r>
          </a:p>
          <a:p>
            <a:pPr marL="0" indent="0">
              <a:buNone/>
            </a:pPr>
            <a:endParaRPr lang="lv-LV" sz="1200" b="1" dirty="0">
              <a:solidFill>
                <a:srgbClr val="FF0000"/>
              </a:solidFill>
            </a:endParaRPr>
          </a:p>
        </p:txBody>
      </p:sp>
      <p:pic>
        <p:nvPicPr>
          <p:cNvPr id="2053" name="Picture 5"/>
          <p:cNvPicPr>
            <a:picLocks noChangeAspect="1" noChangeArrowheads="1"/>
          </p:cNvPicPr>
          <p:nvPr/>
        </p:nvPicPr>
        <p:blipFill>
          <a:blip r:embed="rId3" cstate="print"/>
          <a:srcRect/>
          <a:stretch>
            <a:fillRect/>
          </a:stretch>
        </p:blipFill>
        <p:spPr bwMode="auto">
          <a:xfrm>
            <a:off x="177602" y="5877273"/>
            <a:ext cx="8821343" cy="387697"/>
          </a:xfrm>
          <a:prstGeom prst="rect">
            <a:avLst/>
          </a:prstGeom>
          <a:noFill/>
          <a:ln w="9525">
            <a:noFill/>
            <a:miter lim="800000"/>
            <a:headEnd/>
            <a:tailEnd/>
          </a:ln>
          <a:effectLst/>
        </p:spPr>
      </p:pic>
    </p:spTree>
    <p:extLst>
      <p:ext uri="{BB962C8B-B14F-4D97-AF65-F5344CB8AC3E}">
        <p14:creationId xmlns:p14="http://schemas.microsoft.com/office/powerpoint/2010/main" val="3440185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lv-LV" sz="2000" dirty="0" smtClean="0"/>
              <a:t/>
            </a:r>
            <a:br>
              <a:rPr lang="lv-LV" sz="2000" dirty="0" smtClean="0"/>
            </a:br>
            <a:r>
              <a:rPr lang="en-GB" sz="2000" dirty="0" smtClean="0"/>
              <a:t>Activity </a:t>
            </a:r>
            <a:r>
              <a:rPr lang="en-GB" sz="2000" dirty="0"/>
              <a:t>1.3, Development of the accessibility solutions – common presentation by groups (and assessment of their potential uptake</a:t>
            </a:r>
            <a:r>
              <a:rPr lang="en-GB" sz="2000" dirty="0" smtClean="0"/>
              <a:t>)</a:t>
            </a:r>
            <a:r>
              <a:rPr lang="en-GB" dirty="0"/>
              <a:t/>
            </a:r>
            <a:br>
              <a:rPr lang="en-GB" dirty="0"/>
            </a:br>
            <a:endParaRPr lang="en-GB" dirty="0"/>
          </a:p>
        </p:txBody>
      </p:sp>
      <p:sp>
        <p:nvSpPr>
          <p:cNvPr id="3" name="Content Placeholder 2"/>
          <p:cNvSpPr>
            <a:spLocks noGrp="1"/>
          </p:cNvSpPr>
          <p:nvPr>
            <p:ph idx="1"/>
          </p:nvPr>
        </p:nvSpPr>
        <p:spPr>
          <a:xfrm>
            <a:off x="395536" y="1340768"/>
            <a:ext cx="8229600" cy="4925139"/>
          </a:xfrm>
        </p:spPr>
        <p:txBody>
          <a:bodyPr>
            <a:normAutofit fontScale="55000" lnSpcReduction="20000"/>
          </a:bodyPr>
          <a:lstStyle/>
          <a:p>
            <a:pPr marL="514350" lvl="0" indent="-514350">
              <a:buFont typeface="+mj-lt"/>
              <a:buAutoNum type="arabicParenR"/>
            </a:pPr>
            <a:r>
              <a:rPr lang="en-GB" b="1" dirty="0"/>
              <a:t>Wheelchair accessibility</a:t>
            </a:r>
            <a:r>
              <a:rPr lang="en-GB" dirty="0"/>
              <a:t> solutions to facilitate wheelchair hiking on different surfaces. </a:t>
            </a:r>
            <a:r>
              <a:rPr lang="en-GB" b="1" dirty="0"/>
              <a:t>(</a:t>
            </a:r>
            <a:r>
              <a:rPr lang="en-GB" b="1" i="1" dirty="0"/>
              <a:t>KPR, RPR, PLRK</a:t>
            </a:r>
            <a:r>
              <a:rPr lang="en-GB" b="1" dirty="0"/>
              <a:t>)</a:t>
            </a:r>
          </a:p>
          <a:p>
            <a:pPr marL="514350" lvl="0" indent="-514350">
              <a:buFont typeface="+mj-lt"/>
              <a:buAutoNum type="arabicParenR"/>
            </a:pPr>
            <a:r>
              <a:rPr lang="en-GB" b="1" dirty="0"/>
              <a:t>Impaired vision</a:t>
            </a:r>
            <a:r>
              <a:rPr lang="en-GB" dirty="0"/>
              <a:t>. Accessibility solutions for impaired vision (audio guides, special signposting, brail, etc.). </a:t>
            </a:r>
            <a:r>
              <a:rPr lang="en-GB" b="1" dirty="0"/>
              <a:t>(</a:t>
            </a:r>
            <a:r>
              <a:rPr lang="en-GB" b="1" i="1" dirty="0"/>
              <a:t>RPR, HM, SMG, </a:t>
            </a:r>
            <a:r>
              <a:rPr lang="en-GB" b="1" i="1" dirty="0" err="1"/>
              <a:t>Peipsimaa</a:t>
            </a:r>
            <a:r>
              <a:rPr lang="en-GB" b="1" i="1" dirty="0"/>
              <a:t>, </a:t>
            </a:r>
            <a:r>
              <a:rPr lang="en-GB" b="1" i="1" dirty="0" smtClean="0"/>
              <a:t>LC</a:t>
            </a:r>
            <a:r>
              <a:rPr lang="lv-LV" b="1" i="1" dirty="0" smtClean="0"/>
              <a:t>, KPR</a:t>
            </a:r>
            <a:r>
              <a:rPr lang="en-GB" b="1" dirty="0" smtClean="0"/>
              <a:t>)</a:t>
            </a:r>
            <a:endParaRPr lang="en-GB" b="1" dirty="0"/>
          </a:p>
          <a:p>
            <a:pPr marL="514350" lvl="0" indent="-514350">
              <a:buFont typeface="+mj-lt"/>
              <a:buAutoNum type="arabicParenR"/>
            </a:pPr>
            <a:r>
              <a:rPr lang="en-GB" b="1" dirty="0"/>
              <a:t>Web cam accessibility</a:t>
            </a:r>
            <a:r>
              <a:rPr lang="en-GB" dirty="0"/>
              <a:t> solutions for trail current condition visualization before the hiking trip (safe hiking planning for seniors, families with young children). </a:t>
            </a:r>
            <a:r>
              <a:rPr lang="en-GB" b="1" dirty="0"/>
              <a:t>(</a:t>
            </a:r>
            <a:r>
              <a:rPr lang="en-GB" b="1" i="1" dirty="0"/>
              <a:t>VPR, </a:t>
            </a:r>
            <a:r>
              <a:rPr lang="en-GB" b="1" i="1" dirty="0" err="1"/>
              <a:t>Peipsimaa</a:t>
            </a:r>
            <a:r>
              <a:rPr lang="en-GB" b="1" i="1" dirty="0"/>
              <a:t>, LC, MS</a:t>
            </a:r>
            <a:r>
              <a:rPr lang="en-GB" b="1" dirty="0"/>
              <a:t>)</a:t>
            </a:r>
          </a:p>
          <a:p>
            <a:pPr marL="514350" lvl="0" indent="-514350">
              <a:buFont typeface="+mj-lt"/>
              <a:buAutoNum type="arabicParenR"/>
            </a:pPr>
            <a:r>
              <a:rPr lang="en-GB" b="1" dirty="0"/>
              <a:t>Young children</a:t>
            </a:r>
            <a:r>
              <a:rPr lang="en-GB" dirty="0"/>
              <a:t>. Accessibility solutions adapting hiking for families with young children (short distance hiking loops on trails, attractive and nature educational games and 3D objects while on a hike). </a:t>
            </a:r>
            <a:r>
              <a:rPr lang="en-GB" b="1" dirty="0"/>
              <a:t>(</a:t>
            </a:r>
            <a:r>
              <a:rPr lang="en-GB" b="1" i="1" dirty="0"/>
              <a:t>VPR, SMG</a:t>
            </a:r>
            <a:r>
              <a:rPr lang="en-GB" b="1" dirty="0"/>
              <a:t>)</a:t>
            </a:r>
          </a:p>
          <a:p>
            <a:pPr marL="514350" lvl="0" indent="-514350">
              <a:buFont typeface="+mj-lt"/>
              <a:buAutoNum type="arabicParenR"/>
            </a:pPr>
            <a:r>
              <a:rPr lang="en-GB" b="1" dirty="0"/>
              <a:t>School youth</a:t>
            </a:r>
            <a:r>
              <a:rPr lang="en-GB" dirty="0"/>
              <a:t>. Self-guided hiking skills for school youth. </a:t>
            </a:r>
            <a:r>
              <a:rPr lang="en-GB" b="1" dirty="0"/>
              <a:t>(</a:t>
            </a:r>
            <a:r>
              <a:rPr lang="en-GB" b="1" i="1" dirty="0"/>
              <a:t>MS, VPR, SMG</a:t>
            </a:r>
            <a:r>
              <a:rPr lang="en-GB" b="1" dirty="0"/>
              <a:t>)</a:t>
            </a:r>
          </a:p>
          <a:p>
            <a:pPr marL="514350" lvl="0" indent="-514350">
              <a:buFont typeface="+mj-lt"/>
              <a:buAutoNum type="arabicParenR"/>
            </a:pPr>
            <a:r>
              <a:rPr lang="en-GB" b="1" dirty="0"/>
              <a:t>Cross-cultural social groups</a:t>
            </a:r>
            <a:r>
              <a:rPr lang="en-GB" dirty="0"/>
              <a:t>. Adaptation for foreign language and cross-cultural social groups. </a:t>
            </a:r>
            <a:r>
              <a:rPr lang="en-GB" b="1" dirty="0"/>
              <a:t>(</a:t>
            </a:r>
            <a:r>
              <a:rPr lang="en-GB" b="1" i="1" dirty="0"/>
              <a:t>MS, LC</a:t>
            </a:r>
            <a:r>
              <a:rPr lang="en-GB" b="1" dirty="0"/>
              <a:t>)</a:t>
            </a:r>
          </a:p>
          <a:p>
            <a:pPr marL="514350" lvl="0" indent="-514350">
              <a:buFont typeface="+mj-lt"/>
              <a:buAutoNum type="arabicParenR"/>
            </a:pPr>
            <a:r>
              <a:rPr lang="en-GB" b="1" dirty="0"/>
              <a:t>Disabled people</a:t>
            </a:r>
            <a:r>
              <a:rPr lang="en-GB" dirty="0"/>
              <a:t>. Guided hikes for people with disabilities. </a:t>
            </a:r>
            <a:r>
              <a:rPr lang="en-GB" b="1" dirty="0"/>
              <a:t>(</a:t>
            </a:r>
            <a:r>
              <a:rPr lang="en-GB" b="1" i="1" dirty="0"/>
              <a:t>ERTO, LC, MS</a:t>
            </a:r>
            <a:r>
              <a:rPr lang="en-GB" b="1" dirty="0" smtClean="0"/>
              <a:t>)</a:t>
            </a:r>
            <a:endParaRPr lang="lv-LV" b="1" dirty="0" smtClean="0"/>
          </a:p>
          <a:p>
            <a:pPr marL="514350" lvl="0" indent="-514350">
              <a:buFont typeface="+mj-lt"/>
              <a:buAutoNum type="arabicParenR"/>
            </a:pPr>
            <a:endParaRPr lang="lv-LV" dirty="0"/>
          </a:p>
          <a:p>
            <a:pPr marL="0" lvl="0" indent="0">
              <a:buNone/>
            </a:pPr>
            <a:r>
              <a:rPr lang="en-GB" dirty="0" smtClean="0"/>
              <a:t>Cooperation between partners</a:t>
            </a:r>
            <a:r>
              <a:rPr lang="lv-LV" dirty="0" smtClean="0"/>
              <a:t> google table – </a:t>
            </a:r>
          </a:p>
          <a:p>
            <a:pPr marL="0" indent="0">
              <a:buNone/>
            </a:pPr>
            <a:r>
              <a:rPr lang="en-GB" u="sng" dirty="0" smtClean="0">
                <a:hlinkClick r:id="rId2"/>
              </a:rPr>
              <a:t>https://docs.google.com/spreadsheets/d/1xpiLt2JBmPtq3xyS6yrBtJ98JXFCL1h2CqfpzGaRYQA/edit?usp=sharing</a:t>
            </a:r>
            <a:endParaRPr lang="en-GB" dirty="0" smtClean="0"/>
          </a:p>
          <a:p>
            <a:endParaRPr lang="en-GB" dirty="0"/>
          </a:p>
        </p:txBody>
      </p:sp>
    </p:spTree>
    <p:extLst>
      <p:ext uri="{BB962C8B-B14F-4D97-AF65-F5344CB8AC3E}">
        <p14:creationId xmlns:p14="http://schemas.microsoft.com/office/powerpoint/2010/main" val="438678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rmAutofit/>
          </a:bodyPr>
          <a:lstStyle/>
          <a:p>
            <a:r>
              <a:rPr lang="en-GB" sz="2400" dirty="0" smtClean="0">
                <a:solidFill>
                  <a:schemeClr val="tx2"/>
                </a:solidFill>
              </a:rPr>
              <a:t>Activity 1.</a:t>
            </a:r>
            <a:r>
              <a:rPr lang="lv-LV" sz="2400" dirty="0">
                <a:solidFill>
                  <a:schemeClr val="tx2"/>
                </a:solidFill>
              </a:rPr>
              <a:t>4</a:t>
            </a:r>
            <a:r>
              <a:rPr lang="en-GB" sz="2400" dirty="0">
                <a:solidFill>
                  <a:schemeClr val="tx2"/>
                </a:solidFill>
              </a:rPr>
              <a:t/>
            </a:r>
            <a:br>
              <a:rPr lang="en-GB" sz="2400" dirty="0">
                <a:solidFill>
                  <a:schemeClr val="tx2"/>
                </a:solidFill>
              </a:rPr>
            </a:br>
            <a:r>
              <a:rPr lang="en-GB" sz="2400" dirty="0">
                <a:solidFill>
                  <a:schemeClr val="tx2"/>
                </a:solidFill>
              </a:rPr>
              <a:t> </a:t>
            </a:r>
            <a:r>
              <a:rPr lang="en-GB" sz="2400" b="1" dirty="0">
                <a:solidFill>
                  <a:schemeClr val="tx2"/>
                </a:solidFill>
              </a:rPr>
              <a:t> Training materials and training </a:t>
            </a:r>
            <a:endParaRPr lang="lv-LV" sz="2400" b="1" dirty="0">
              <a:solidFill>
                <a:schemeClr val="tx2"/>
              </a:solidFill>
            </a:endParaRPr>
          </a:p>
        </p:txBody>
      </p:sp>
      <p:sp>
        <p:nvSpPr>
          <p:cNvPr id="3" name="Content Placeholder 2"/>
          <p:cNvSpPr>
            <a:spLocks noGrp="1"/>
          </p:cNvSpPr>
          <p:nvPr>
            <p:ph idx="1"/>
          </p:nvPr>
        </p:nvSpPr>
        <p:spPr>
          <a:xfrm>
            <a:off x="433661" y="1114513"/>
            <a:ext cx="8229600" cy="4762761"/>
          </a:xfrm>
        </p:spPr>
        <p:txBody>
          <a:bodyPr>
            <a:normAutofit lnSpcReduction="10000"/>
          </a:bodyPr>
          <a:lstStyle/>
          <a:p>
            <a:pPr>
              <a:buFont typeface="+mj-lt"/>
              <a:buAutoNum type="arabicPeriod"/>
            </a:pPr>
            <a:r>
              <a:rPr lang="en-GB" sz="1600" dirty="0"/>
              <a:t>Guidelines </a:t>
            </a:r>
            <a:r>
              <a:rPr lang="lv-LV" sz="1600" dirty="0"/>
              <a:t>(LV/EE/EN) </a:t>
            </a:r>
            <a:r>
              <a:rPr lang="en-GB" sz="1600" dirty="0"/>
              <a:t>with set of criteria (addressing the targeted social groups) for development of accessible hiking services. The final version will include best practice piloting experiences of the accessibility solutions</a:t>
            </a:r>
            <a:r>
              <a:rPr lang="lv-LV" sz="1600" dirty="0"/>
              <a:t>.</a:t>
            </a:r>
            <a:r>
              <a:rPr lang="lv-LV" sz="1600" b="1" dirty="0"/>
              <a:t/>
            </a:r>
            <a:br>
              <a:rPr lang="lv-LV" sz="1600" b="1" dirty="0"/>
            </a:br>
            <a:r>
              <a:rPr lang="lv-LV" sz="1600" b="1" dirty="0" err="1"/>
              <a:t>So</a:t>
            </a:r>
            <a:r>
              <a:rPr lang="lv-LV" sz="1600" b="1" dirty="0"/>
              <a:t> </a:t>
            </a:r>
            <a:r>
              <a:rPr lang="lv-LV" sz="1600" b="1" dirty="0" err="1"/>
              <a:t>far</a:t>
            </a:r>
            <a:r>
              <a:rPr lang="lv-LV" sz="1600" b="1" dirty="0"/>
              <a:t> 2 </a:t>
            </a:r>
            <a:r>
              <a:rPr lang="lv-LV" sz="1600" b="1" dirty="0" err="1"/>
              <a:t>have</a:t>
            </a:r>
            <a:r>
              <a:rPr lang="lv-LV" sz="1600" b="1" dirty="0"/>
              <a:t> </a:t>
            </a:r>
            <a:r>
              <a:rPr lang="lv-LV" sz="1600" b="1" dirty="0" err="1"/>
              <a:t>been</a:t>
            </a:r>
            <a:r>
              <a:rPr lang="lv-LV" sz="1600" b="1" dirty="0"/>
              <a:t> </a:t>
            </a:r>
            <a:r>
              <a:rPr lang="lv-LV" sz="1600" b="1" dirty="0" err="1"/>
              <a:t>made</a:t>
            </a:r>
            <a:r>
              <a:rPr lang="lv-LV" sz="1600" b="1" dirty="0"/>
              <a:t>. 1) Pärnu accessability solution, 2) Kuldīga </a:t>
            </a:r>
            <a:r>
              <a:rPr lang="lv-LV" sz="1600" b="1" dirty="0" smtClean="0"/>
              <a:t>audioguide</a:t>
            </a:r>
            <a:r>
              <a:rPr lang="lv-LV" sz="1600" b="1" dirty="0"/>
              <a:t>.</a:t>
            </a:r>
            <a:br>
              <a:rPr lang="lv-LV" sz="1600" b="1" dirty="0"/>
            </a:br>
            <a:endParaRPr lang="lv-LV" sz="1600" b="1" dirty="0"/>
          </a:p>
          <a:p>
            <a:pPr>
              <a:buFont typeface="+mj-lt"/>
              <a:buAutoNum type="arabicPeriod"/>
            </a:pPr>
            <a:r>
              <a:rPr lang="en-GB" sz="1600" dirty="0"/>
              <a:t>Practical hints for hikers on how to use the online solutions (weather stations, web cameras, and platforms etc.) for planning a safe hike. </a:t>
            </a:r>
            <a:r>
              <a:rPr lang="lv-LV" sz="1600" dirty="0"/>
              <a:t>(MS PP4)</a:t>
            </a:r>
            <a:br>
              <a:rPr lang="lv-LV" sz="1600" dirty="0"/>
            </a:br>
            <a:endParaRPr lang="en-GB" sz="1600" dirty="0"/>
          </a:p>
          <a:p>
            <a:pPr>
              <a:buFont typeface="+mj-lt"/>
              <a:buAutoNum type="arabicPeriod"/>
            </a:pPr>
            <a:r>
              <a:rPr lang="lv-LV" sz="1600" dirty="0"/>
              <a:t>T</a:t>
            </a:r>
            <a:r>
              <a:rPr lang="en-GB" sz="1600" dirty="0"/>
              <a:t>raining video and a methodology on how to guide groups with special needs.</a:t>
            </a:r>
            <a:r>
              <a:rPr lang="lv-LV" sz="1600" dirty="0"/>
              <a:t> (ERTO)</a:t>
            </a:r>
            <a:br>
              <a:rPr lang="lv-LV" sz="1600" dirty="0"/>
            </a:br>
            <a:endParaRPr lang="en-GB" sz="1600" dirty="0"/>
          </a:p>
          <a:p>
            <a:pPr>
              <a:buFont typeface="+mj-lt"/>
              <a:buAutoNum type="arabicPeriod"/>
            </a:pPr>
            <a:r>
              <a:rPr lang="en-GB" sz="1600" dirty="0"/>
              <a:t>Short</a:t>
            </a:r>
            <a:r>
              <a:rPr lang="lv-LV" sz="1600" dirty="0"/>
              <a:t> </a:t>
            </a:r>
            <a:r>
              <a:rPr lang="lv-LV" sz="1600" dirty="0">
                <a:solidFill>
                  <a:srgbClr val="FF0000"/>
                </a:solidFill>
              </a:rPr>
              <a:t>8 </a:t>
            </a:r>
            <a:r>
              <a:rPr lang="en-GB" sz="1600" dirty="0">
                <a:solidFill>
                  <a:srgbClr val="FF0000"/>
                </a:solidFill>
              </a:rPr>
              <a:t> </a:t>
            </a:r>
            <a:r>
              <a:rPr lang="en-GB" sz="1600" dirty="0"/>
              <a:t>training videos (to include in the guidelines) recorded with experts from the targeted social groups. </a:t>
            </a:r>
            <a:r>
              <a:rPr lang="lv-LV" sz="1600" dirty="0"/>
              <a:t>(</a:t>
            </a:r>
            <a:r>
              <a:rPr lang="en-GB" sz="1600" dirty="0"/>
              <a:t>KPR, RPR, VPR, MS + </a:t>
            </a:r>
            <a:r>
              <a:rPr lang="en-GB" sz="1600" dirty="0" err="1"/>
              <a:t>Setu</a:t>
            </a:r>
            <a:r>
              <a:rPr lang="en-GB" sz="1600" dirty="0"/>
              <a:t>, </a:t>
            </a:r>
            <a:r>
              <a:rPr lang="en-GB" sz="1600" dirty="0" err="1"/>
              <a:t>Peipsi</a:t>
            </a:r>
            <a:r>
              <a:rPr lang="en-GB" sz="1600" dirty="0"/>
              <a:t>, ERTO</a:t>
            </a:r>
            <a:r>
              <a:rPr lang="lv-LV" sz="1600" dirty="0"/>
              <a:t> = 5LV + 3EE)</a:t>
            </a:r>
            <a:br>
              <a:rPr lang="lv-LV" sz="1600" dirty="0"/>
            </a:br>
            <a:endParaRPr lang="en-GB" sz="1600" dirty="0"/>
          </a:p>
          <a:p>
            <a:pPr>
              <a:buFont typeface="+mj-lt"/>
              <a:buAutoNum type="arabicPeriod"/>
            </a:pPr>
            <a:r>
              <a:rPr lang="en-GB" sz="1600" dirty="0"/>
              <a:t>Practical training seminars for service providers and guides, with participation of social group experts (3 in EE, 3 in LV, ca 20 </a:t>
            </a:r>
            <a:r>
              <a:rPr lang="en-GB" sz="1600" dirty="0" err="1"/>
              <a:t>pers</a:t>
            </a:r>
            <a:r>
              <a:rPr lang="lv-LV" sz="1600" dirty="0" err="1"/>
              <a:t>ons</a:t>
            </a:r>
            <a:r>
              <a:rPr lang="en-GB" sz="1600" dirty="0"/>
              <a:t> in each).</a:t>
            </a:r>
            <a:r>
              <a:rPr lang="lv-LV" sz="1600" dirty="0"/>
              <a:t> KPR, RPR, VPR + ERTO, Setu, </a:t>
            </a:r>
            <a:r>
              <a:rPr lang="lv-LV" sz="1600" dirty="0" err="1"/>
              <a:t>Peipsi</a:t>
            </a:r>
            <a:r>
              <a:rPr lang="lv-LV" sz="1600" dirty="0"/>
              <a:t>, </a:t>
            </a:r>
            <a:r>
              <a:rPr lang="lv-LV" sz="1600" dirty="0" err="1"/>
              <a:t>Hademeste</a:t>
            </a:r>
            <a:r>
              <a:rPr lang="lv-LV" sz="1600" dirty="0" smtClean="0"/>
              <a:t>). </a:t>
            </a:r>
            <a:r>
              <a:rPr lang="lv-LV" sz="1600" dirty="0" err="1" smtClean="0">
                <a:solidFill>
                  <a:srgbClr val="FF0000"/>
                </a:solidFill>
              </a:rPr>
              <a:t>How</a:t>
            </a:r>
            <a:r>
              <a:rPr lang="lv-LV" sz="1600" dirty="0" smtClean="0">
                <a:solidFill>
                  <a:srgbClr val="FF0000"/>
                </a:solidFill>
              </a:rPr>
              <a:t> </a:t>
            </a:r>
            <a:r>
              <a:rPr lang="lv-LV" sz="1600" dirty="0" err="1" smtClean="0">
                <a:solidFill>
                  <a:srgbClr val="FF0000"/>
                </a:solidFill>
              </a:rPr>
              <a:t>many</a:t>
            </a:r>
            <a:r>
              <a:rPr lang="lv-LV" sz="1600" dirty="0" smtClean="0">
                <a:solidFill>
                  <a:srgbClr val="FF0000"/>
                </a:solidFill>
              </a:rPr>
              <a:t> </a:t>
            </a:r>
            <a:r>
              <a:rPr lang="lv-LV" sz="1600" dirty="0" err="1" smtClean="0">
                <a:solidFill>
                  <a:srgbClr val="FF0000"/>
                </a:solidFill>
              </a:rPr>
              <a:t>have</a:t>
            </a:r>
            <a:r>
              <a:rPr lang="lv-LV" sz="1600" dirty="0" smtClean="0">
                <a:solidFill>
                  <a:srgbClr val="FF0000"/>
                </a:solidFill>
              </a:rPr>
              <a:t> </a:t>
            </a:r>
            <a:r>
              <a:rPr lang="lv-LV" sz="1600" dirty="0" err="1" smtClean="0">
                <a:solidFill>
                  <a:srgbClr val="FF0000"/>
                </a:solidFill>
              </a:rPr>
              <a:t>been</a:t>
            </a:r>
            <a:r>
              <a:rPr lang="lv-LV" sz="1600" dirty="0" smtClean="0">
                <a:solidFill>
                  <a:srgbClr val="FF0000"/>
                </a:solidFill>
              </a:rPr>
              <a:t> </a:t>
            </a:r>
            <a:r>
              <a:rPr lang="lv-LV" sz="1600" dirty="0" err="1" smtClean="0">
                <a:solidFill>
                  <a:srgbClr val="FF0000"/>
                </a:solidFill>
              </a:rPr>
              <a:t>organized</a:t>
            </a:r>
            <a:r>
              <a:rPr lang="lv-LV" sz="1600" dirty="0" smtClean="0">
                <a:solidFill>
                  <a:srgbClr val="FF0000"/>
                </a:solidFill>
              </a:rPr>
              <a:t>?</a:t>
            </a:r>
            <a:r>
              <a:rPr lang="lv-LV" sz="1600" dirty="0"/>
              <a:t/>
            </a:r>
            <a:br>
              <a:rPr lang="lv-LV" sz="1600" dirty="0"/>
            </a:br>
            <a:endParaRPr lang="en-GB" sz="1600" dirty="0"/>
          </a:p>
          <a:p>
            <a:pPr>
              <a:buFont typeface="+mj-lt"/>
              <a:buAutoNum type="arabicPeriod"/>
            </a:pPr>
            <a:r>
              <a:rPr lang="en-GB" sz="1600" dirty="0"/>
              <a:t>Accessibility service icons will be designed for the targeted social groups and added on the web to the Coastal Hiking Trail and the Forest Trail.</a:t>
            </a:r>
            <a:r>
              <a:rPr lang="lv-LV" sz="1600" dirty="0"/>
              <a:t> (LC</a:t>
            </a:r>
            <a:r>
              <a:rPr lang="lv-LV" sz="1600" dirty="0" smtClean="0"/>
              <a:t>) </a:t>
            </a:r>
            <a:r>
              <a:rPr lang="lv-LV" sz="1600" b="1" dirty="0" smtClean="0"/>
              <a:t>COMPLETED</a:t>
            </a:r>
            <a:endParaRPr lang="en-GB" sz="1600" b="1"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999397"/>
            <a:ext cx="8305800"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268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58668</TotalTime>
  <Words>3880</Words>
  <Application>Microsoft Office PowerPoint</Application>
  <PresentationFormat>On-screen Show (4:3)</PresentationFormat>
  <Paragraphs>294</Paragraphs>
  <Slides>48</Slides>
  <Notes>2</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Forest and Coastal Hiking Trails' accessibility improvement for different social groups (EE-LV00013 – Accessible Hiking Trails)  </vt:lpstr>
      <vt:lpstr>  Project reporting </vt:lpstr>
      <vt:lpstr> Project work plan  </vt:lpstr>
      <vt:lpstr>  Project activities Activity 1.1  Involvement of the targeted social groups   </vt:lpstr>
      <vt:lpstr>Activity 1.2  Involvement of local communities </vt:lpstr>
      <vt:lpstr>Hiking trail volunteer movement https://baltictrails.eu/en/forest/volunteer</vt:lpstr>
      <vt:lpstr>Activity 1.3  Development of the accessibility solutions and assessment of their potential uptake </vt:lpstr>
      <vt:lpstr> Activity 1.3, Development of the accessibility solutions – common presentation by groups (and assessment of their potential uptake) </vt:lpstr>
      <vt:lpstr>Activity 1.4   Training materials and training </vt:lpstr>
      <vt:lpstr>Activity 3.9 Audioguide for the Forest Trail section Snēpele - Kuldīga</vt:lpstr>
      <vt:lpstr>Activity 3.9 Audioguide for the Forest Trail section Snēpele - Kuldīga</vt:lpstr>
      <vt:lpstr>Activity 3.9 Audioguide for the Forest Trail section Snēpele - Kuldīga</vt:lpstr>
      <vt:lpstr>Activity 2.1  Special interest hikes for social inclusion of the targeted social groups </vt:lpstr>
      <vt:lpstr>https://baltictrails.eu/en/forest/specialization</vt:lpstr>
      <vt:lpstr>https://baltictrails.eu/lv/forest/specialization/wheelchair-accessible/sections</vt:lpstr>
      <vt:lpstr>Accessible short trails / Pieejamās īstakas</vt:lpstr>
      <vt:lpstr>https://baltictrails.eu/en/coastal/shorttrail/95</vt:lpstr>
      <vt:lpstr>Activity 2.2  Hikers friendly sign for accessibility</vt:lpstr>
      <vt:lpstr>Hikers friendly sign for accessibility</vt:lpstr>
      <vt:lpstr>Activity 2.3  Web site and digital improvements </vt:lpstr>
      <vt:lpstr> Web site improvements since last meeting</vt:lpstr>
      <vt:lpstr>Activity 2.4,  Printed map</vt:lpstr>
      <vt:lpstr>Activity 2.5,  Video reels    </vt:lpstr>
      <vt:lpstr>Activity 2.6  Communication   </vt:lpstr>
      <vt:lpstr>PowerPoint Presentation</vt:lpstr>
      <vt:lpstr>Overview of Facebook Pages https://www.facebook.com/meztaka https://www.facebook.com/jurtaka    </vt:lpstr>
      <vt:lpstr>Most popular posts on FB: Top 3</vt:lpstr>
      <vt:lpstr>Most popular posts on FB: Top 3</vt:lpstr>
      <vt:lpstr>Most popular posts on FB: Top 3</vt:lpstr>
      <vt:lpstr>Most popular posts on FB: Top 3</vt:lpstr>
      <vt:lpstr>PowerPoint Presentation</vt:lpstr>
      <vt:lpstr>Most popular posts on FB: Top 3</vt:lpstr>
      <vt:lpstr>Activity 2.7 Cooperation with international hiking community </vt:lpstr>
      <vt:lpstr>Activity 2.8  Promotion items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meeting?</vt:lpstr>
      <vt:lpstr>PowerPoint Presentation</vt:lpstr>
    </vt:vector>
  </TitlesOfParts>
  <Company>Unknown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Antra Damberga</dc:creator>
  <cp:lastModifiedBy>Toms Ziemelis</cp:lastModifiedBy>
  <cp:revision>280</cp:revision>
  <dcterms:created xsi:type="dcterms:W3CDTF">2020-06-18T07:41:26Z</dcterms:created>
  <dcterms:modified xsi:type="dcterms:W3CDTF">2024-09-24T14:17:03Z</dcterms:modified>
</cp:coreProperties>
</file>