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</p:sldIdLst>
  <p:sldSz cy="6858000" cx="12192000"/>
  <p:notesSz cx="6858000" cy="9144000"/>
  <p:embeddedFontLst>
    <p:embeddedFont>
      <p:font typeface="Play"/>
      <p:regular r:id="rId81"/>
      <p:bold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3" roundtripDataSignature="AMtx7mhk04eiLxlhVwwwT4cIz404bUW7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3" Type="http://customschemas.google.com/relationships/presentationmetadata" Target="metadata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slide" Target="slides/slide76.xml"/><Relationship Id="rId82" Type="http://schemas.openxmlformats.org/officeDocument/2006/relationships/font" Target="fonts/Play-bold.fntdata"/><Relationship Id="rId81" Type="http://schemas.openxmlformats.org/officeDocument/2006/relationships/font" Target="fonts/Play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LV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b3913e4c9_1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2fb3913e4c9_1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2fb3913e4c9_1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b3913e4c9_1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2fb3913e4c9_1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2fb3913e4c9_1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fb3913e4c9_1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2fb3913e4c9_1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2fb3913e4c9_1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What have we done? </a:t>
            </a:r>
            <a:b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Where have we been? </a:t>
            </a:r>
            <a:endParaRPr/>
          </a:p>
        </p:txBody>
      </p:sp>
      <p:sp>
        <p:nvSpPr>
          <p:cNvPr id="200" name="Google Shape;20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b3913e4c9_1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2fb3913e4c9_1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g2fb3913e4c9_1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b3913e4c9_1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2fb3913e4c9_1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g2fb3913e4c9_1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20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2400" u="none" strike="noStrike">
              <a:solidFill>
                <a:srgbClr val="000000"/>
              </a:solidFill>
            </a:endParaRPr>
          </a:p>
        </p:txBody>
      </p:sp>
      <p:sp>
        <p:nvSpPr>
          <p:cNvPr id="230" name="Google Shape;23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What have we done? </a:t>
            </a:r>
            <a:b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Where have we been? </a:t>
            </a:r>
            <a:endParaRPr/>
          </a:p>
        </p:txBody>
      </p:sp>
      <p:sp>
        <p:nvSpPr>
          <p:cNvPr id="238" name="Google Shape;23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What have we done? </a:t>
            </a:r>
            <a:b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Where have we been? </a:t>
            </a:r>
            <a:endParaRPr/>
          </a:p>
        </p:txBody>
      </p:sp>
      <p:sp>
        <p:nvSpPr>
          <p:cNvPr id="246" name="Google Shape;24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fb3913e4c9_2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2fb3913e4c9_2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2fb3913e4c9_2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What have we done? </a:t>
            </a:r>
            <a:b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Where have we been? </a:t>
            </a:r>
            <a:endParaRPr/>
          </a:p>
        </p:txBody>
      </p:sp>
      <p:sp>
        <p:nvSpPr>
          <p:cNvPr id="265" name="Google Shape;26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b3913e4c9_2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2fb3913e4c9_2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2fb3913e4c9_2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LV"/>
              <a:t>Suggestion to take out the water activites, because for people it is hard to find.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LV"/>
              <a:t>Nature capture has only 2 and it’s a separate group, and join with another larger group. </a:t>
            </a:r>
            <a:endParaRPr/>
          </a:p>
        </p:txBody>
      </p:sp>
      <p:sp>
        <p:nvSpPr>
          <p:cNvPr id="312" name="Google Shape;312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What have we done? </a:t>
            </a:r>
            <a:b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 sz="12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Where have we been? </a:t>
            </a:r>
            <a:endParaRPr/>
          </a:p>
        </p:txBody>
      </p:sp>
      <p:sp>
        <p:nvSpPr>
          <p:cNvPr id="103" name="Google Shape;10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fb3913e4c9_2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2fb3913e4c9_2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2fb3913e4c9_2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0" name="Google Shape;36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LV"/>
              <a:t>Who is responsibe</a:t>
            </a:r>
            <a:endParaRPr/>
          </a:p>
        </p:txBody>
      </p:sp>
      <p:sp>
        <p:nvSpPr>
          <p:cNvPr id="385" name="Google Shape;385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9" name="Google Shape;429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fb3913e4c9_2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2fb3913e4c9_2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fb3913e4c9_2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g2fb3913e4c9_2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g2fb3913e4c9_2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fb3913e4c9_2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2fb3913e4c9_2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g2fb3913e4c9_2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fb3913e4c9_2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2fb3913e4c9_2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8" name="Google Shape;458;g2fb3913e4c9_2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fb3913e4c9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2fb3913e4c9_2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4" name="Google Shape;464;g2fb3913e4c9_2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fb3913e4c9_2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2fb3913e4c9_2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g2fb3913e4c9_2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b3913e4c9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2fb3913e4c9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g2fb3913e4c9_1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fb3913e4c9_2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g2fb3913e4c9_2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g2fb3913e4c9_2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6" name="Google Shape;48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LV"/>
              <a:t>paid ad</a:t>
            </a:r>
            <a:endParaRPr/>
          </a:p>
        </p:txBody>
      </p:sp>
      <p:sp>
        <p:nvSpPr>
          <p:cNvPr id="506" name="Google Shape;506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LV"/>
              <a:t>paid ad</a:t>
            </a:r>
            <a:endParaRPr/>
          </a:p>
        </p:txBody>
      </p:sp>
      <p:sp>
        <p:nvSpPr>
          <p:cNvPr id="511" name="Google Shape;511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6" name="Google Shape;51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fb3913e4c9_2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g2fb3913e4c9_2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fb3913e4c9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g2fb3913e4c9_2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7" name="Google Shape;527;g2fb3913e4c9_2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fb3913e4c9_2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g2fb3913e4c9_2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3" name="Google Shape;533;g2fb3913e4c9_2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fb3913e4c9_2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2fb3913e4c9_2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2" name="Google Shape;542;g2fb3913e4c9_2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5" name="Google Shape;565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0" name="Google Shape;57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3" name="Google Shape;58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0" name="Google Shape;590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5" name="Google Shape;59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0" name="Google Shape;60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5" name="Google Shape;60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b3913e4c9_1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fb3913e4c9_1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g2fb3913e4c9_1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0" name="Google Shape;610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5" name="Google Shape;615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0" name="Google Shape;62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5" name="Google Shape;625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0" name="Google Shape;630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fb3913e4c9_1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2fb3913e4c9_1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7" name="Google Shape;637;g2fb3913e4c9_1_1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3" name="Google Shape;643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fb3913e4c9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2fb3913e4c9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2fb3913e4c9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L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5" Type="http://schemas.openxmlformats.org/officeDocument/2006/relationships/image" Target="../media/image14.jpg"/><Relationship Id="rId6" Type="http://schemas.openxmlformats.org/officeDocument/2006/relationships/image" Target="../media/image13.png"/><Relationship Id="rId7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facebook.com/Loodustaju?__cft__%5B0%5D=AZXI1R5askhgQ6gxWHccAkspHNksCKxeYKJW8xMiMKX18H-1NswvA2UXSjsPQeECjkRc2OMQv2xXWVX3BJA6SjMUHaVTG12LJyczA_aTTHp-0a6hsRkCTwDk-xKVOSWqiC_vTFJyeLmrLY-_CXxek0f53oh2ZgWZ6Jw9supNfoOqxZ_yZV3rGJVv0NoK29SvwNiNoUrZy5f0EzdL4_1Lg5V5&amp;__tn__=-%5DK-R" TargetMode="External"/><Relationship Id="rId4" Type="http://schemas.openxmlformats.org/officeDocument/2006/relationships/hyperlink" Target="https://www.facebook.com/natourest?__cft__%5B0%5D=AZXI1R5askhgQ6gxWHccAkspHNksCKxeYKJW8xMiMKX18H-1NswvA2UXSjsPQeECjkRc2OMQv2xXWVX3BJA6SjMUHaVTG12LJyczA_aTTHp-0a6hsRkCTwDk-xKVOSWqiC_vTFJyeLmrLY-_CXxek0f53oh2ZgWZ6Jw9supNfoOqxZ_yZV3rGJVv0NoK29SvwNiNoUrZy5f0EzdL4_1Lg5V5&amp;__tn__=-%5DK-R" TargetMode="External"/><Relationship Id="rId9" Type="http://schemas.openxmlformats.org/officeDocument/2006/relationships/image" Target="../media/image22.jpg"/><Relationship Id="rId5" Type="http://schemas.openxmlformats.org/officeDocument/2006/relationships/hyperlink" Target="https://www.facebook.com/profile.php?id=100054647400701&amp;__cft__%5B0%5D=AZXI1R5askhgQ6gxWHccAkspHNksCKxeYKJW8xMiMKX18H-1NswvA2UXSjsPQeECjkRc2OMQv2xXWVX3BJA6SjMUHaVTG12LJyczA_aTTHp-0a6hsRkCTwDk-xKVOSWqiC_vTFJyeLmrLY-_CXxek0f53oh2ZgWZ6Jw9supNfoOqxZ_yZV3rGJVv0NoK29SvwNiNoUrZy5f0EzdL4_1Lg5V5&amp;__tn__=-%5DK-R" TargetMode="External"/><Relationship Id="rId6" Type="http://schemas.openxmlformats.org/officeDocument/2006/relationships/hyperlink" Target="https://www.facebook.com/WildNaturEstonia?__cft__%5B0%5D=AZXI1R5askhgQ6gxWHccAkspHNksCKxeYKJW8xMiMKX18H-1NswvA2UXSjsPQeECjkRc2OMQv2xXWVX3BJA6SjMUHaVTG12LJyczA_aTTHp-0a6hsRkCTwDk-xKVOSWqiC_vTFJyeLmrLY-_CXxek0f53oh2ZgWZ6Jw9supNfoOqxZ_yZV3rGJVv0NoK29SvwNiNoUrZy5f0EzdL4_1Lg5V5&amp;__tn__=-%5DK-R" TargetMode="External"/><Relationship Id="rId7" Type="http://schemas.openxmlformats.org/officeDocument/2006/relationships/hyperlink" Target="https://www.facebook.com/metsarestoran?__cft__%5B0%5D=AZXI1R5askhgQ6gxWHccAkspHNksCKxeYKJW8xMiMKX18H-1NswvA2UXSjsPQeECjkRc2OMQv2xXWVX3BJA6SjMUHaVTG12LJyczA_aTTHp-0a6hsRkCTwDk-xKVOSWqiC_vTFJyeLmrLY-_CXxek0f53oh2ZgWZ6Jw9supNfoOqxZ_yZV3rGJVv0NoK29SvwNiNoUrZy5f0EzdL4_1Lg5V5&amp;__tn__=-%5DK-R" TargetMode="External"/><Relationship Id="rId8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fb.watch/una1_5fRgu/" TargetMode="External"/><Relationship Id="rId4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7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Relationship Id="rId4" Type="http://schemas.openxmlformats.org/officeDocument/2006/relationships/image" Target="../media/image6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3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5.png"/><Relationship Id="rId4" Type="http://schemas.openxmlformats.org/officeDocument/2006/relationships/image" Target="../media/image7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www.express.co.uk/travel/europe/1925128/europe-travel-baltics-new-mediterranean?fbclid=IwY2xjawFETJpleHRuA2FlbQIxMQABHZYm3fik3DkZEC8mPDIwGYmy0n59HDoSY3uCUF_jLYIIcut-Lgf50-NbPg_aem_amc2UHtkzlGqj1pqgMfpvA" TargetMode="External"/><Relationship Id="rId4" Type="http://schemas.openxmlformats.org/officeDocument/2006/relationships/hyperlink" Target="https://www.lonelyplanet.com/articles/top-things-to-do-in-estonia?fbclid=IwY2xjawFETQ1leHRuA2FlbQIxMQABHRs9i5buXKmRHY2RqYRPFr8NnoSPG4D1OX3TMDuKGRu-3nUVYEZKljzywg_aem_Gy57RlPh9JbzCqateZMHng" TargetMode="External"/><Relationship Id="rId10" Type="http://schemas.openxmlformats.org/officeDocument/2006/relationships/hyperlink" Target="https://www.bbc.com/travel/article/20240516-estonias-naked-smoke-sauna-tradition-to-cleanse-body-and-soul?fbclid=IwY2xjawFEVMlleHRuA2FlbQIxMQABHZpUDGP3M1pDiEErLLrmIk5jYfbuvwFtKLwNIILezlsDOa6H9RLEU7OR7A_aem_4K6I_EkJiaXWCzFJcz36KA" TargetMode="External"/><Relationship Id="rId9" Type="http://schemas.openxmlformats.org/officeDocument/2006/relationships/hyperlink" Target="https://www.wanderlustmagazine.com/inspiration/travel-green-list-2024-europe/?fbclid=IwY2xjawFEVKFleHRuA2FlbQIxMQABHSBVnzD2ms_s572wX-StTMXVTBX4j9ZoDEheRCDu2Mbf9Z_kAHwVDgZq0w_aem_qrESowNv9tcgAKzZmdCdAQ" TargetMode="External"/><Relationship Id="rId5" Type="http://schemas.openxmlformats.org/officeDocument/2006/relationships/hyperlink" Target="https://www.theguardian.com/travel/article/2024/jul/18/baltic-beauty-exploring-estonias-northern-coast?CMP=Share_iOSApp_Other&amp;fbclid=IwY2xjawFETT1leHRuA2FlbQIxMQABHdKhxZp82qvPf3nIeXtAO4u5w9jJc9UT6f5DRbcGirE9twjg496sohJCOg_aem_J9ZabwRQsmTAT0TbQoPAtA" TargetMode="External"/><Relationship Id="rId6" Type="http://schemas.openxmlformats.org/officeDocument/2006/relationships/hyperlink" Target="https://www.theguardian.com/travel/article/2024/jul/13/estonia-cycle-trip-coastline-forests?CMP=share_btn_url&amp;fbclid=IwY2xjawFEUhNleHRuA2FlbQIxMQABHc_RdxIOy04LyrXkqdbs4aZE8NGvACAP2Q1vp-XKS-88A4fv6-e7JXuu9Q_aem_AWxjH9orXl5oyU6yjeEcrQ" TargetMode="External"/><Relationship Id="rId7" Type="http://schemas.openxmlformats.org/officeDocument/2006/relationships/hyperlink" Target="https://www.forbes.com/sites/laurabegleybloom/2024/06/30/ranked-the-30-most-walkable-cities-in-the-world-according-to-a-new-report/?fbclid=IwY2xjawFEUlFleHRuA2FlbQIxMQABHbYgTavNfXclVLelooEwiN3oP-jFCTN8z2IwgxXPC_jJYUG1PULzBY1tOQ_aem_MY2L_TiQ1HpdmKK1hTuRGw" TargetMode="External"/><Relationship Id="rId8" Type="http://schemas.openxmlformats.org/officeDocument/2006/relationships/hyperlink" Target="https://www.facebook.com/photo/?fbid=802363462093875&amp;set=a.558861406444083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hyperlink" Target="mailto:projekti@dabasturisms.lv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9.jpg"/><Relationship Id="rId5" Type="http://schemas.openxmlformats.org/officeDocument/2006/relationships/image" Target="../media/image19.jpg"/><Relationship Id="rId6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99350" y="2053950"/>
            <a:ext cx="66162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4800"/>
              <a:buFont typeface="Arial"/>
              <a:buNone/>
            </a:pPr>
            <a:r>
              <a:rPr b="1" lang="en-LV" sz="48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Partners’ Meeting</a:t>
            </a:r>
            <a:br>
              <a:rPr b="1" lang="en-LV" sz="48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 sz="480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Autumn 2024 </a:t>
            </a:r>
            <a:br>
              <a:rPr lang="en-LV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blue text and a flag&#10;&#10;Description automatically generated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700" y="4415650"/>
            <a:ext cx="4256674" cy="21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350700" y="3785025"/>
            <a:ext cx="412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04.09.2024. Riga, Latvia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lying on a log in the woods&#10;&#10;Description automatically generated" id="91" name="Google Shape;91;p1"/>
          <p:cNvPicPr preferRelativeResize="0"/>
          <p:nvPr/>
        </p:nvPicPr>
        <p:blipFill rotWithShape="1">
          <a:blip r:embed="rId4">
            <a:alphaModFix/>
          </a:blip>
          <a:srcRect b="0" l="19988" r="20563" t="10692"/>
          <a:stretch/>
        </p:blipFill>
        <p:spPr>
          <a:xfrm>
            <a:off x="6815601" y="-442130"/>
            <a:ext cx="3913211" cy="3920438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n island in the water&#10;&#10;Description automatically generated" id="92" name="Google Shape;92;p1"/>
          <p:cNvPicPr preferRelativeResize="0"/>
          <p:nvPr/>
        </p:nvPicPr>
        <p:blipFill rotWithShape="1">
          <a:blip r:embed="rId5">
            <a:alphaModFix/>
          </a:blip>
          <a:srcRect b="0" l="17291" r="14494" t="0"/>
          <a:stretch/>
        </p:blipFill>
        <p:spPr>
          <a:xfrm>
            <a:off x="9151892" y="3092567"/>
            <a:ext cx="3459003" cy="3376484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oup of people painting outside&#10;&#10;Description automatically generated" id="93" name="Google Shape;93;p1"/>
          <p:cNvPicPr preferRelativeResize="0"/>
          <p:nvPr/>
        </p:nvPicPr>
        <p:blipFill rotWithShape="1">
          <a:blip r:embed="rId6">
            <a:alphaModFix/>
          </a:blip>
          <a:srcRect b="0" l="23827" r="23054" t="0"/>
          <a:stretch/>
        </p:blipFill>
        <p:spPr>
          <a:xfrm>
            <a:off x="5023248" y="3092567"/>
            <a:ext cx="4128600" cy="412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675" y="0"/>
            <a:ext cx="2114850" cy="21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 b="28222" l="0" r="1" t="7471"/>
          <a:stretch/>
        </p:blipFill>
        <p:spPr>
          <a:xfrm>
            <a:off x="25" y="0"/>
            <a:ext cx="769347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/>
          <p:nvPr/>
        </p:nvSpPr>
        <p:spPr>
          <a:xfrm>
            <a:off x="-484909" y="618618"/>
            <a:ext cx="5694218" cy="1052945"/>
          </a:xfrm>
          <a:prstGeom prst="roundRect">
            <a:avLst>
              <a:gd fmla="val 16667" name="adj"/>
            </a:avLst>
          </a:prstGeom>
          <a:solidFill>
            <a:schemeClr val="lt1">
              <a:alpha val="80000"/>
            </a:scheme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9"/>
          <p:cNvSpPr txBox="1"/>
          <p:nvPr/>
        </p:nvSpPr>
        <p:spPr>
          <a:xfrm>
            <a:off x="249382" y="821924"/>
            <a:ext cx="475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Birdfair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3500" y="-1990050"/>
            <a:ext cx="4368050" cy="884804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fb3913e4c9_1_32"/>
          <p:cNvSpPr txBox="1"/>
          <p:nvPr>
            <p:ph type="title"/>
          </p:nvPr>
        </p:nvSpPr>
        <p:spPr>
          <a:xfrm>
            <a:off x="838200" y="269525"/>
            <a:ext cx="64374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LV" sz="2600">
                <a:solidFill>
                  <a:schemeClr val="accent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Birdfair “Conserving Nature Worldwide”</a:t>
            </a:r>
            <a:endParaRPr b="1" sz="2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fb3913e4c9_1_32"/>
          <p:cNvSpPr txBox="1"/>
          <p:nvPr>
            <p:ph idx="1" type="body"/>
          </p:nvPr>
        </p:nvSpPr>
        <p:spPr>
          <a:xfrm>
            <a:off x="838200" y="1340275"/>
            <a:ext cx="6524700" cy="48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1800">
                <a:highlight>
                  <a:srgbClr val="FFFFFF"/>
                </a:highlight>
              </a:rPr>
              <a:t>~3 days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1800">
                <a:highlight>
                  <a:srgbClr val="FFFFFF"/>
                </a:highlight>
              </a:rPr>
              <a:t>~15000 visitors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LV" sz="1800">
                <a:highlight>
                  <a:srgbClr val="FFFFFF"/>
                </a:highlight>
              </a:rPr>
              <a:t>Estonian entrepreneurs/stand for ~15 years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LV" sz="18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Loodustaju</a:t>
            </a:r>
            <a:r>
              <a:rPr lang="en-LV" sz="1800">
                <a:highlight>
                  <a:srgbClr val="FFFFFF"/>
                </a:highlight>
              </a:rPr>
              <a:t>  for bird and nature watching trips in South-Estonia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LV" sz="18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NaTourEst</a:t>
            </a:r>
            <a:r>
              <a:rPr lang="en-LV" sz="1800">
                <a:highlight>
                  <a:srgbClr val="FFFFFF"/>
                </a:highlight>
              </a:rPr>
              <a:t> with bird and mammal watching, bear and photography hides, self-guided apps and nature guides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LV" sz="18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Birding Haapsalu</a:t>
            </a:r>
            <a:r>
              <a:rPr lang="en-LV" sz="1800">
                <a:highlight>
                  <a:srgbClr val="FFFFFF"/>
                </a:highlight>
              </a:rPr>
              <a:t> with exceptional bird and mammal watching trips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LV" sz="18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6"/>
              </a:rPr>
              <a:t>Wild Nature Estonia</a:t>
            </a:r>
            <a:r>
              <a:rPr lang="en-LV" sz="1800">
                <a:highlight>
                  <a:srgbClr val="FFFFFF"/>
                </a:highlight>
              </a:rPr>
              <a:t> with photography hides, wildlife tours, trailer hide rental, animal watching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18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7"/>
              </a:rPr>
              <a:t>Metsarestoran</a:t>
            </a:r>
            <a:r>
              <a:rPr lang="en-LV" sz="1800">
                <a:highlight>
                  <a:srgbClr val="FFFFFF"/>
                </a:highlight>
              </a:rPr>
              <a:t> with local Estonian nature food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LV" sz="1800"/>
              <a:t>Main questions: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LV" sz="1800"/>
              <a:t>Is it possible to come by train?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LV" sz="1800"/>
              <a:t>all about Steller Eider’s 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LV" sz="1800"/>
              <a:t>What is the best time to visit for max possibilities in nature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LV" sz="1800"/>
              <a:t>lynx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LV" sz="1800"/>
              <a:t>many have visited, very satisfied</a:t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80" name="Google Shape;180;g2fb3913e4c9_1_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41800" y="365125"/>
            <a:ext cx="4307124" cy="271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fb3913e4c9_1_32"/>
          <p:cNvPicPr preferRelativeResize="0"/>
          <p:nvPr/>
        </p:nvPicPr>
        <p:blipFill rotWithShape="1">
          <a:blip r:embed="rId9">
            <a:alphaModFix/>
          </a:blip>
          <a:srcRect b="0" l="0" r="0" t="15553"/>
          <a:stretch/>
        </p:blipFill>
        <p:spPr>
          <a:xfrm>
            <a:off x="8342500" y="2933125"/>
            <a:ext cx="3598074" cy="405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2fb3913e4c9_1_1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165582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b3913e4c9_1_45"/>
          <p:cNvSpPr txBox="1"/>
          <p:nvPr>
            <p:ph type="title"/>
          </p:nvPr>
        </p:nvSpPr>
        <p:spPr>
          <a:xfrm>
            <a:off x="838200" y="365125"/>
            <a:ext cx="5671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LV" sz="3200">
                <a:latin typeface="Arial"/>
                <a:ea typeface="Arial"/>
                <a:cs typeface="Arial"/>
                <a:sym typeface="Arial"/>
              </a:rPr>
              <a:t>Reception and presentation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fb3913e4c9_1_45"/>
          <p:cNvSpPr txBox="1"/>
          <p:nvPr>
            <p:ph idx="1" type="body"/>
          </p:nvPr>
        </p:nvSpPr>
        <p:spPr>
          <a:xfrm>
            <a:off x="838200" y="1825625"/>
            <a:ext cx="5288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12.07 Estonian reception with presentations and introduction of Estonian nature entrepreneurs. Estonian forest food catering.</a:t>
            </a:r>
            <a:endParaRPr sz="20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2000"/>
              <a:t>~15 participants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13.07 presentation in big hall </a:t>
            </a:r>
            <a:endParaRPr sz="20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2000"/>
              <a:t>~60 participants</a:t>
            </a:r>
            <a:endParaRPr sz="2000"/>
          </a:p>
        </p:txBody>
      </p:sp>
      <p:pic>
        <p:nvPicPr>
          <p:cNvPr id="195" name="Google Shape;195;g2fb3913e4c9_1_45"/>
          <p:cNvPicPr preferRelativeResize="0"/>
          <p:nvPr/>
        </p:nvPicPr>
        <p:blipFill rotWithShape="1">
          <a:blip r:embed="rId3">
            <a:alphaModFix/>
          </a:blip>
          <a:srcRect b="0" l="0" r="0" t="11847"/>
          <a:stretch/>
        </p:blipFill>
        <p:spPr>
          <a:xfrm rot="-5400000">
            <a:off x="8218500" y="-1058950"/>
            <a:ext cx="2587875" cy="50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fb3913e4c9_1_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9850" y="2854600"/>
            <a:ext cx="5065176" cy="3798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wo women holding a certificate&#10;&#10;Description automatically generated"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801091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>
            <p:ph type="ctrTitle"/>
          </p:nvPr>
        </p:nvSpPr>
        <p:spPr>
          <a:xfrm>
            <a:off x="775855" y="937214"/>
            <a:ext cx="6428509" cy="20566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6000"/>
              <a:buFont typeface="Arial"/>
              <a:buNone/>
            </a:pPr>
            <a:br>
              <a:rPr lang="en-LV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-484899" y="628450"/>
            <a:ext cx="6428400" cy="1053000"/>
          </a:xfrm>
          <a:prstGeom prst="roundRect">
            <a:avLst>
              <a:gd fmla="val 16667" name="adj"/>
            </a:avLst>
          </a:prstGeom>
          <a:solidFill>
            <a:schemeClr val="lt1">
              <a:alpha val="80000"/>
            </a:scheme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304800" y="652100"/>
            <a:ext cx="5187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LV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Nordic Captain’s Cruise </a:t>
            </a:r>
            <a:endParaRPr b="1" i="0" sz="2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(28 to 29th of Aug)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fb3913e4c9_1_26"/>
          <p:cNvSpPr txBox="1"/>
          <p:nvPr>
            <p:ph idx="1" type="body"/>
          </p:nvPr>
        </p:nvSpPr>
        <p:spPr>
          <a:xfrm>
            <a:off x="733750" y="1253400"/>
            <a:ext cx="5602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99 participants</a:t>
            </a:r>
            <a:endParaRPr sz="2000"/>
          </a:p>
          <a:p>
            <a:pPr indent="-3556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B2B meetings</a:t>
            </a:r>
            <a:endParaRPr sz="2000"/>
          </a:p>
          <a:p>
            <a:pPr indent="-3556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market prognosis and updates</a:t>
            </a:r>
            <a:endParaRPr sz="2000"/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2000"/>
              <a:t>(USA, Asia, UK, Spain, Italy, China, India, Japan)</a:t>
            </a:r>
            <a:endParaRPr sz="2000"/>
          </a:p>
          <a:p>
            <a:pPr indent="-3556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Search and market trends based on Expedia</a:t>
            </a:r>
            <a:endParaRPr sz="2000"/>
          </a:p>
          <a:p>
            <a:pPr indent="-3556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Discussions on AI, travel sustainability, long-haul markets</a:t>
            </a:r>
            <a:endParaRPr sz="2000"/>
          </a:p>
          <a:p>
            <a:pPr indent="-3556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Baltics on rise</a:t>
            </a:r>
            <a:endParaRPr sz="2000"/>
          </a:p>
          <a:p>
            <a:pPr indent="-3556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Nature and culture interest on rise</a:t>
            </a:r>
            <a:endParaRPr sz="2000"/>
          </a:p>
        </p:txBody>
      </p:sp>
      <p:pic>
        <p:nvPicPr>
          <p:cNvPr id="212" name="Google Shape;212;g2fb3913e4c9_1_26"/>
          <p:cNvPicPr preferRelativeResize="0"/>
          <p:nvPr/>
        </p:nvPicPr>
        <p:blipFill rotWithShape="1">
          <a:blip r:embed="rId3">
            <a:alphaModFix/>
          </a:blip>
          <a:srcRect b="18195" l="0" r="0" t="14910"/>
          <a:stretch/>
        </p:blipFill>
        <p:spPr>
          <a:xfrm>
            <a:off x="6745200" y="87050"/>
            <a:ext cx="5446799" cy="273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fb3913e4c9_1_26"/>
          <p:cNvPicPr preferRelativeResize="0"/>
          <p:nvPr/>
        </p:nvPicPr>
        <p:blipFill rotWithShape="1">
          <a:blip r:embed="rId4">
            <a:alphaModFix/>
          </a:blip>
          <a:srcRect b="26843" l="0" r="0" t="14353"/>
          <a:stretch/>
        </p:blipFill>
        <p:spPr>
          <a:xfrm>
            <a:off x="6814825" y="2976425"/>
            <a:ext cx="5446799" cy="240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Updates on balticnaturetourism.com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fb3913e4c9_1_63"/>
          <p:cNvSpPr txBox="1"/>
          <p:nvPr>
            <p:ph type="title"/>
          </p:nvPr>
        </p:nvSpPr>
        <p:spPr>
          <a:xfrm>
            <a:off x="818550" y="826650"/>
            <a:ext cx="607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LV" sz="3200">
                <a:latin typeface="Arial"/>
                <a:ea typeface="Arial"/>
                <a:cs typeface="Arial"/>
                <a:sym typeface="Arial"/>
              </a:rPr>
              <a:t>New category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fb3913e4c9_1_63"/>
          <p:cNvSpPr txBox="1"/>
          <p:nvPr>
            <p:ph idx="1" type="body"/>
          </p:nvPr>
        </p:nvSpPr>
        <p:spPr>
          <a:xfrm>
            <a:off x="818550" y="2152350"/>
            <a:ext cx="5358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2000"/>
              <a:t>Package tours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2000"/>
              <a:t>Created for Latvian embassy event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2000"/>
              <a:t>Easier for travel trade and professionals 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LV" sz="2000"/>
              <a:t>Inspiration for creating packages, combinations</a:t>
            </a:r>
            <a:endParaRPr sz="2000"/>
          </a:p>
        </p:txBody>
      </p:sp>
      <p:pic>
        <p:nvPicPr>
          <p:cNvPr id="226" name="Google Shape;226;g2fb3913e4c9_1_63"/>
          <p:cNvPicPr preferRelativeResize="0"/>
          <p:nvPr/>
        </p:nvPicPr>
        <p:blipFill rotWithShape="1">
          <a:blip r:embed="rId3">
            <a:alphaModFix/>
          </a:blip>
          <a:srcRect b="5646" l="0" r="0" t="4876"/>
          <a:stretch/>
        </p:blipFill>
        <p:spPr>
          <a:xfrm>
            <a:off x="5901900" y="1932800"/>
            <a:ext cx="5773399" cy="289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 txBox="1"/>
          <p:nvPr/>
        </p:nvSpPr>
        <p:spPr>
          <a:xfrm>
            <a:off x="839931" y="803385"/>
            <a:ext cx="818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Services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website&#10;&#10;Description automatically generated" id="233" name="Google Shape;23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7497" y="1449716"/>
            <a:ext cx="6084745" cy="4207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/>
          <p:nvPr/>
        </p:nvSpPr>
        <p:spPr>
          <a:xfrm>
            <a:off x="688830" y="1914435"/>
            <a:ext cx="4379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LV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Fixed services section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LV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SMEs joining after summer due to busy summer season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9586" y="627221"/>
            <a:ext cx="679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 filming Summer - done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ollage of people on water&#10;&#10;Description automatically generated" id="241" name="Google Shape;24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273552"/>
            <a:ext cx="4802868" cy="505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688830" y="1914435"/>
            <a:ext cx="4379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LV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Seal watching + sea kayaking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-"/>
            </a:pPr>
            <a:r>
              <a:rPr b="0" i="0" lang="en-LV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Bogshoe hiking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846859" y="974400"/>
            <a:ext cx="10498281" cy="49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200"/>
              <a:buFont typeface="Arial"/>
              <a:buNone/>
            </a:pPr>
            <a:r>
              <a:rPr b="1" lang="en-LV" sz="32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Content for today</a:t>
            </a:r>
            <a:br>
              <a:rPr b="1" lang="en-LV" sz="32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LV" sz="32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1. In Person activities </a:t>
            </a:r>
            <a:b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2. Updates on Baltic Nature tourism </a:t>
            </a:r>
            <a:b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3. SME &amp; Product statistics </a:t>
            </a:r>
            <a:b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4. Client requests </a:t>
            </a:r>
            <a:b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5. Feedback from SMEs</a:t>
            </a:r>
            <a:b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6. Social media statistics </a:t>
            </a:r>
            <a:b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- Facebook </a:t>
            </a:r>
            <a:b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- Instagram</a:t>
            </a:r>
            <a:endParaRPr sz="20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-"/>
            </a:pP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 sz="20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LV" sz="2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7. Planned activities</a:t>
            </a:r>
            <a:endParaRPr sz="20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edroom with a tv and a window&#10;&#10;Description automatically generated" id="248" name="Google Shape;24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375" y="2998125"/>
            <a:ext cx="6109550" cy="4069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646987" y="209471"/>
            <a:ext cx="532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 filming Autumn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 txBox="1"/>
          <p:nvPr/>
        </p:nvSpPr>
        <p:spPr>
          <a:xfrm>
            <a:off x="841323" y="930447"/>
            <a:ext cx="8510400" cy="19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b="0" i="0" lang="en-LV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Accomodation and mushroom picking at Karlamuiza + accomodation at Ööd Hotels (18.07. + 04.09.) Ööd hotels have houses also in England and Latvia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b="0" i="0" lang="en-LV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Bearwatching from a hide (05/06.09.)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holding a large mushroom&#10;&#10;Description automatically generated" id="251" name="Google Shape;25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98024"/>
            <a:ext cx="2576946" cy="386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17923" y="3003854"/>
            <a:ext cx="5789950" cy="385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6">
            <a:alphaModFix/>
          </a:blip>
          <a:srcRect b="0" l="22122" r="17366" t="0"/>
          <a:stretch/>
        </p:blipFill>
        <p:spPr>
          <a:xfrm>
            <a:off x="5378475" y="2998125"/>
            <a:ext cx="3220123" cy="385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fb3913e4c9_2_161"/>
          <p:cNvPicPr preferRelativeResize="0"/>
          <p:nvPr/>
        </p:nvPicPr>
        <p:blipFill rotWithShape="1">
          <a:blip r:embed="rId3">
            <a:alphaModFix/>
          </a:blip>
          <a:srcRect b="2061" l="30551" r="30438" t="642"/>
          <a:stretch/>
        </p:blipFill>
        <p:spPr>
          <a:xfrm>
            <a:off x="6317375" y="786525"/>
            <a:ext cx="3714974" cy="520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fb3913e4c9_2_161"/>
          <p:cNvSpPr txBox="1"/>
          <p:nvPr/>
        </p:nvSpPr>
        <p:spPr>
          <a:xfrm>
            <a:off x="739075" y="786525"/>
            <a:ext cx="31332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LV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 and service manual (EST) 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fb3913e4c9_2_161"/>
          <p:cNvSpPr txBox="1"/>
          <p:nvPr/>
        </p:nvSpPr>
        <p:spPr>
          <a:xfrm>
            <a:off x="881650" y="2559175"/>
            <a:ext cx="31332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to download 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/>
          <p:nvPr/>
        </p:nvSpPr>
        <p:spPr>
          <a:xfrm>
            <a:off x="841323" y="593686"/>
            <a:ext cx="532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Seasonal newsletters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841323" y="1239635"/>
            <a:ext cx="8510495" cy="199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magazine with a person smiling&#10;&#10;Description automatically generated" id="269" name="Google Shape;2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508052"/>
            <a:ext cx="3592947" cy="475626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5"/>
          <p:cNvSpPr/>
          <p:nvPr/>
        </p:nvSpPr>
        <p:spPr>
          <a:xfrm>
            <a:off x="5350050" y="1500575"/>
            <a:ext cx="3593100" cy="4756200"/>
          </a:xfrm>
          <a:prstGeom prst="rect">
            <a:avLst/>
          </a:prstGeom>
          <a:solidFill>
            <a:srgbClr val="F6C5A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Autumn 2024 in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b3913e4c9_2_142"/>
          <p:cNvSpPr txBox="1"/>
          <p:nvPr/>
        </p:nvSpPr>
        <p:spPr>
          <a:xfrm>
            <a:off x="1011400" y="657925"/>
            <a:ext cx="3767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 Online Sales Platforms for Advertising</a:t>
            </a:r>
            <a:endParaRPr b="1" i="0" sz="2000" u="none" cap="none" strike="noStrike">
              <a:solidFill>
                <a:schemeClr val="dk1"/>
              </a:solidFill>
              <a:highlight>
                <a:srgbClr val="FF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fb3913e4c9_2_142"/>
          <p:cNvSpPr txBox="1"/>
          <p:nvPr/>
        </p:nvSpPr>
        <p:spPr>
          <a:xfrm>
            <a:off x="1095025" y="1772650"/>
            <a:ext cx="49263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Airbnb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Dāvanu serviss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Trip Advisor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Google ads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Facebook ads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Instagram ads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Kingitus.ee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Google my business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Latvia travel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Visit Estonia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g2fb3913e4c9_2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0775" y="445950"/>
            <a:ext cx="5826574" cy="612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4400"/>
              <a:buFont typeface="Arial"/>
              <a:buNone/>
            </a:pPr>
            <a:r>
              <a:rPr b="1" lang="en-LV">
                <a:latin typeface="Arial"/>
                <a:ea typeface="Arial"/>
                <a:cs typeface="Arial"/>
                <a:sym typeface="Arial"/>
              </a:rPr>
              <a:t>New SMEs &amp; Products</a:t>
            </a:r>
            <a:endParaRPr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Statistics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9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</a:pPr>
            <a:r>
              <a:rPr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- 53 SMEs from Latvia (+7)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-"/>
            </a:pPr>
            <a:r>
              <a:rPr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29 SMEs from Estonia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-"/>
            </a:pPr>
            <a:r>
              <a:rPr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194 products in total online</a:t>
            </a:r>
            <a:r>
              <a:rPr lang="en-LV">
                <a:solidFill>
                  <a:srgbClr val="262626"/>
                </a:solidFill>
              </a:rPr>
              <a:t>, </a:t>
            </a:r>
            <a:r>
              <a:rPr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91 in Estonia (+7), 103 in Latvian (+19)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en-LV"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*only products and SMEs that are published online</a:t>
            </a:r>
            <a:endParaRPr/>
          </a:p>
        </p:txBody>
      </p:sp>
      <p:pic>
        <p:nvPicPr>
          <p:cNvPr descr="A screenshot of a computer&#10;&#10;Description automatically generated" id="291" name="Google Shape;291;p19"/>
          <p:cNvPicPr preferRelativeResize="0"/>
          <p:nvPr/>
        </p:nvPicPr>
        <p:blipFill rotWithShape="1">
          <a:blip r:embed="rId3">
            <a:alphaModFix/>
          </a:blip>
          <a:srcRect b="0" l="35205" r="0" t="0"/>
          <a:stretch/>
        </p:blipFill>
        <p:spPr>
          <a:xfrm>
            <a:off x="6317673" y="1369578"/>
            <a:ext cx="5036127" cy="411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circle with white circle and white circle with text&#10;&#10;Description automatically generated" id="296" name="Google Shape;29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7030" y="662782"/>
            <a:ext cx="5677940" cy="56361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/>
          <p:nvPr>
            <p:ph type="title"/>
          </p:nvPr>
        </p:nvSpPr>
        <p:spPr>
          <a:xfrm>
            <a:off x="838200" y="559028"/>
            <a:ext cx="50979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Products per category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3"/>
          <p:cNvSpPr txBox="1"/>
          <p:nvPr/>
        </p:nvSpPr>
        <p:spPr>
          <a:xfrm>
            <a:off x="7200277" y="3967631"/>
            <a:ext cx="1374097" cy="8710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Active toursim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116 (+8)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3"/>
          <p:cNvSpPr txBox="1"/>
          <p:nvPr/>
        </p:nvSpPr>
        <p:spPr>
          <a:xfrm>
            <a:off x="4384624" y="1672757"/>
            <a:ext cx="1374097" cy="8710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Soul tours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41 (+9)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3"/>
          <p:cNvSpPr txBox="1"/>
          <p:nvPr/>
        </p:nvSpPr>
        <p:spPr>
          <a:xfrm>
            <a:off x="3135441" y="2911021"/>
            <a:ext cx="1721372" cy="858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Wildlife watching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18 (+3)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3"/>
          <p:cNvSpPr txBox="1"/>
          <p:nvPr/>
        </p:nvSpPr>
        <p:spPr>
          <a:xfrm>
            <a:off x="3409443" y="3714613"/>
            <a:ext cx="1662229" cy="743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Food and foraging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10 (+2_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2238575" y="4617018"/>
            <a:ext cx="1374097" cy="761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Nature extreme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8 (+1)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2721547" y="5348913"/>
            <a:ext cx="1374097" cy="761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Nature capture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4 (+1)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3"/>
          <p:cNvSpPr txBox="1"/>
          <p:nvPr/>
        </p:nvSpPr>
        <p:spPr>
          <a:xfrm>
            <a:off x="3408596" y="5846435"/>
            <a:ext cx="1374097" cy="761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Nature educational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3"/>
          <p:cNvSpPr/>
          <p:nvPr/>
        </p:nvSpPr>
        <p:spPr>
          <a:xfrm>
            <a:off x="5552318" y="3373961"/>
            <a:ext cx="1072600" cy="2987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3"/>
          <p:cNvSpPr/>
          <p:nvPr/>
        </p:nvSpPr>
        <p:spPr>
          <a:xfrm rot="-2460401">
            <a:off x="4060051" y="4893481"/>
            <a:ext cx="838856" cy="126850"/>
          </a:xfrm>
          <a:prstGeom prst="rect">
            <a:avLst/>
          </a:prstGeom>
          <a:solidFill>
            <a:srgbClr val="FF824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3"/>
          <p:cNvSpPr/>
          <p:nvPr/>
        </p:nvSpPr>
        <p:spPr>
          <a:xfrm rot="-2916181">
            <a:off x="4111404" y="5102136"/>
            <a:ext cx="924510" cy="106441"/>
          </a:xfrm>
          <a:prstGeom prst="rect">
            <a:avLst/>
          </a:prstGeom>
          <a:solidFill>
            <a:srgbClr val="4AD3B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3"/>
          <p:cNvSpPr/>
          <p:nvPr/>
        </p:nvSpPr>
        <p:spPr>
          <a:xfrm rot="-1707381">
            <a:off x="4051758" y="4402910"/>
            <a:ext cx="767573" cy="179352"/>
          </a:xfrm>
          <a:prstGeom prst="rect">
            <a:avLst/>
          </a:prstGeom>
          <a:solidFill>
            <a:srgbClr val="FF60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ircular chart with different colored sections&#10;&#10;Description automatically generated" id="314" name="Google Shape;3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6539" y="286902"/>
            <a:ext cx="6330746" cy="628419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4"/>
          <p:cNvSpPr txBox="1"/>
          <p:nvPr>
            <p:ph type="title"/>
          </p:nvPr>
        </p:nvSpPr>
        <p:spPr>
          <a:xfrm>
            <a:off x="838200" y="559028"/>
            <a:ext cx="50979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Active tourism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4"/>
          <p:cNvSpPr txBox="1"/>
          <p:nvPr>
            <p:ph idx="1" type="body"/>
          </p:nvPr>
        </p:nvSpPr>
        <p:spPr>
          <a:xfrm>
            <a:off x="9834798" y="2199584"/>
            <a:ext cx="1197962" cy="105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en-LV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Water activities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en-LV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39 (+3)</a:t>
            </a:r>
            <a:endParaRPr/>
          </a:p>
        </p:txBody>
      </p:sp>
      <p:sp>
        <p:nvSpPr>
          <p:cNvPr id="317" name="Google Shape;317;p24"/>
          <p:cNvSpPr txBox="1"/>
          <p:nvPr/>
        </p:nvSpPr>
        <p:spPr>
          <a:xfrm>
            <a:off x="6255897" y="1764077"/>
            <a:ext cx="1197963" cy="8710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Hiking/</a:t>
            </a:r>
            <a:endParaRPr b="0" i="0" sz="2800" u="none" cap="none" strike="noStrike">
              <a:solidFill>
                <a:srgbClr val="262626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walking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30 (+3)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4"/>
          <p:cNvSpPr txBox="1"/>
          <p:nvPr/>
        </p:nvSpPr>
        <p:spPr>
          <a:xfrm>
            <a:off x="5936105" y="4330685"/>
            <a:ext cx="1197962" cy="105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80"/>
              <a:buFont typeface="Arial"/>
              <a:buNone/>
            </a:pPr>
            <a:r>
              <a:rPr b="0" i="0" lang="en-LV" sz="208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Cycling</a:t>
            </a:r>
            <a:endParaRPr b="0" i="0" sz="88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380"/>
              <a:buFont typeface="Arial"/>
              <a:buNone/>
            </a:pPr>
            <a:r>
              <a:rPr b="0" i="0" lang="en-LV" sz="208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17 (+2)</a:t>
            </a:r>
            <a:endParaRPr b="0" i="0" sz="88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4"/>
          <p:cNvSpPr txBox="1"/>
          <p:nvPr/>
        </p:nvSpPr>
        <p:spPr>
          <a:xfrm>
            <a:off x="7621151" y="5383966"/>
            <a:ext cx="1197962" cy="105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Winter activities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4"/>
          <p:cNvSpPr txBox="1"/>
          <p:nvPr/>
        </p:nvSpPr>
        <p:spPr>
          <a:xfrm>
            <a:off x="9306197" y="5383965"/>
            <a:ext cx="1306840" cy="657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Bogshoe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9 (+1)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9948080" y="4812679"/>
            <a:ext cx="1681841" cy="899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Horseback tours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4"/>
          <p:cNvSpPr/>
          <p:nvPr/>
        </p:nvSpPr>
        <p:spPr>
          <a:xfrm>
            <a:off x="7905611" y="3371849"/>
            <a:ext cx="1072600" cy="2987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838200" y="1920588"/>
            <a:ext cx="4125000" cy="32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Suggestion </a:t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1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has the most offers compared to other categories.</a:t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1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dedicated "Water" category will improve customer navigation and make it easier for customers to find these products.</a:t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circle with different colored circles&#10;&#10;Description automatically generated with medium confidence" id="328" name="Google Shape;3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0308" y="250937"/>
            <a:ext cx="6403205" cy="635612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5"/>
          <p:cNvSpPr txBox="1"/>
          <p:nvPr>
            <p:ph type="title"/>
          </p:nvPr>
        </p:nvSpPr>
        <p:spPr>
          <a:xfrm>
            <a:off x="782000" y="559028"/>
            <a:ext cx="5097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Soul tours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5"/>
          <p:cNvSpPr txBox="1"/>
          <p:nvPr/>
        </p:nvSpPr>
        <p:spPr>
          <a:xfrm>
            <a:off x="9906000" y="3197689"/>
            <a:ext cx="1481981" cy="1126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Nature therapy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18 (+3)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5"/>
          <p:cNvSpPr txBox="1"/>
          <p:nvPr/>
        </p:nvSpPr>
        <p:spPr>
          <a:xfrm>
            <a:off x="6374309" y="4831516"/>
            <a:ext cx="1197962" cy="105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Nature escape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11 (+4)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5"/>
          <p:cNvSpPr txBox="1"/>
          <p:nvPr/>
        </p:nvSpPr>
        <p:spPr>
          <a:xfrm>
            <a:off x="5879905" y="1884591"/>
            <a:ext cx="1920070" cy="899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Nature retreats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b="0" i="0" lang="en-LV" sz="2800" u="none" cap="none" strike="noStrike">
                <a:solidFill>
                  <a:srgbClr val="262626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11 (+3)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5"/>
          <p:cNvSpPr/>
          <p:nvPr/>
        </p:nvSpPr>
        <p:spPr>
          <a:xfrm>
            <a:off x="7905611" y="3279616"/>
            <a:ext cx="1072600" cy="2987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7920"/>
              <a:buFont typeface="Arial"/>
              <a:buNone/>
            </a:pPr>
            <a:r>
              <a:rPr b="1" lang="en-LV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What do we know from the </a:t>
            </a:r>
            <a:br>
              <a:rPr b="1" lang="en-LV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email requests?</a:t>
            </a:r>
            <a:br>
              <a:rPr b="1" lang="en-LV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2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/>
          <p:nvPr/>
        </p:nvSpPr>
        <p:spPr>
          <a:xfrm>
            <a:off x="3411299" y="2828700"/>
            <a:ext cx="5369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Person Activities and Meetings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orange bars with white text&#10;&#10;Description automatically generated" id="344" name="Google Shape;34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301510"/>
            <a:ext cx="7772400" cy="622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2fb3913e4c9_2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2388" y="424025"/>
            <a:ext cx="8047224" cy="60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2fb3913e4c9_2_20"/>
          <p:cNvSpPr txBox="1"/>
          <p:nvPr/>
        </p:nvSpPr>
        <p:spPr>
          <a:xfrm>
            <a:off x="2803675" y="6099325"/>
            <a:ext cx="876000" cy="44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LV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mentioned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2fb3913e4c9_2_20"/>
          <p:cNvSpPr txBox="1"/>
          <p:nvPr/>
        </p:nvSpPr>
        <p:spPr>
          <a:xfrm>
            <a:off x="2871675" y="5941775"/>
            <a:ext cx="280500" cy="2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LV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e chart with different colored circles with Crust in the background&#10;&#10;Description automatically generated" id="357" name="Google Shape;3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000" y="1085850"/>
            <a:ext cx="5842000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463" y="339688"/>
            <a:ext cx="8273074" cy="61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a number of bars&#10;&#10;Description automatically generated with medium confidence" id="367" name="Google Shape;36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200" y="406400"/>
            <a:ext cx="7721600" cy="60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LV">
                <a:latin typeface="Arial"/>
                <a:ea typeface="Arial"/>
                <a:cs typeface="Arial"/>
                <a:sym typeface="Arial"/>
              </a:rPr>
              <a:t>Feedback from SME</a:t>
            </a:r>
            <a:endParaRPr/>
          </a:p>
        </p:txBody>
      </p:sp>
      <p:sp>
        <p:nvSpPr>
          <p:cNvPr id="373" name="Google Shape;373;p31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Hi, Anna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received it, but it’s </a:t>
            </a:r>
            <a:r>
              <a:rPr b="0" i="1" lang="en-LV" sz="2000" u="none" strike="noStrike">
                <a:solidFill>
                  <a:srgbClr val="FF5400"/>
                </a:solidFill>
                <a:latin typeface="Arial"/>
                <a:ea typeface="Arial"/>
                <a:cs typeface="Arial"/>
                <a:sym typeface="Arial"/>
              </a:rPr>
              <a:t>quite unrealistic among other tasks.</a:t>
            </a: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You could try asking X again by email, but the </a:t>
            </a:r>
            <a:r>
              <a:rPr b="0" i="1" lang="en-LV" sz="2000" u="none" strike="noStrike">
                <a:solidFill>
                  <a:srgbClr val="FF5400"/>
                </a:solidFill>
                <a:latin typeface="Arial"/>
                <a:ea typeface="Arial"/>
                <a:cs typeface="Arial"/>
                <a:sym typeface="Arial"/>
              </a:rPr>
              <a:t>time for consideration is too short.</a:t>
            </a:r>
            <a:br>
              <a:rPr b="0" i="1" lang="en-LV" sz="2000" u="none" strike="noStrike">
                <a:solidFill>
                  <a:srgbClr val="FF54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there a way to set a restriction in the application </a:t>
            </a:r>
            <a:r>
              <a:rPr b="0" i="1" lang="en-LV" sz="2000" u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system that requires applying 1 week in advance</a:t>
            </a: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That would make it a bit more manageable, although I have to say that from now until mid-October, there are practically no free days...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P.S. </a:t>
            </a:r>
            <a:r>
              <a:rPr b="0" i="1" lang="en-LV" sz="2000" u="none" strike="noStrike">
                <a:solidFill>
                  <a:srgbClr val="FF5400"/>
                </a:solidFill>
                <a:latin typeface="Arial"/>
                <a:ea typeface="Arial"/>
                <a:cs typeface="Arial"/>
                <a:sym typeface="Arial"/>
              </a:rPr>
              <a:t>I checked with X, and they also can’t.</a:t>
            </a:r>
            <a:b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lang="en-LV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descr="A group of people walking&#10;&#10;Description automatically generated" id="374" name="Google Shape;374;p31"/>
          <p:cNvPicPr preferRelativeResize="0"/>
          <p:nvPr/>
        </p:nvPicPr>
        <p:blipFill rotWithShape="1">
          <a:blip r:embed="rId3">
            <a:alphaModFix/>
          </a:blip>
          <a:srcRect b="0" l="18113" r="14240" t="0"/>
          <a:stretch/>
        </p:blipFill>
        <p:spPr>
          <a:xfrm>
            <a:off x="6690167" y="1133223"/>
            <a:ext cx="4663633" cy="459155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LV">
                <a:latin typeface="Arial"/>
                <a:ea typeface="Arial"/>
                <a:cs typeface="Arial"/>
                <a:sym typeface="Arial"/>
              </a:rPr>
              <a:t>Feedback from SME</a:t>
            </a:r>
            <a:endParaRPr/>
          </a:p>
        </p:txBody>
      </p:sp>
      <p:sp>
        <p:nvSpPr>
          <p:cNvPr id="380" name="Google Shape;380;p32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 Anna,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observed that last-minute bookings are becoming increasingly common. However, these bookings are also the most likely to be cancelled at the very last moment.</a:t>
            </a:r>
            <a:endParaRPr/>
          </a:p>
        </p:txBody>
      </p:sp>
      <p:pic>
        <p:nvPicPr>
          <p:cNvPr descr="30 Customer Service Memes That Will Leave You in Splits | SurveySparrow" id="381" name="Google Shape;38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1178" y="1893043"/>
            <a:ext cx="4750382" cy="3071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LV">
                <a:latin typeface="Arial"/>
                <a:ea typeface="Arial"/>
                <a:cs typeface="Arial"/>
                <a:sym typeface="Arial"/>
              </a:rPr>
              <a:t>Feedback from SME</a:t>
            </a:r>
            <a:endParaRPr/>
          </a:p>
        </p:txBody>
      </p:sp>
      <p:sp>
        <p:nvSpPr>
          <p:cNvPr id="388" name="Google Shape;388;p33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1" lang="en-LV" sz="2000" u="none" strike="noStrike">
                <a:solidFill>
                  <a:srgbClr val="000000"/>
                </a:solidFill>
              </a:rPr>
              <a:t>Hi,</a:t>
            </a:r>
            <a:endParaRPr b="0" i="1" sz="2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1" lang="en-LV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received a request from a group of Dutch ladies who want to go paddle boarding in Riga tomorrow. Unfortunately, I have a large group scheduled for the same day, so I can only refer them to another rental place. I will call the other company to check if they have availability.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LV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should be responsible to reschedule or refer to another company? </a:t>
            </a:r>
            <a:endParaRPr/>
          </a:p>
        </p:txBody>
      </p:sp>
      <p:pic>
        <p:nvPicPr>
          <p:cNvPr descr="A group of people in a kayak&#10;&#10;Description automatically generated" id="389" name="Google Shape;389;p33"/>
          <p:cNvPicPr preferRelativeResize="0"/>
          <p:nvPr/>
        </p:nvPicPr>
        <p:blipFill rotWithShape="1">
          <a:blip r:embed="rId3">
            <a:alphaModFix/>
          </a:blip>
          <a:srcRect b="0" l="14690" r="19654" t="0"/>
          <a:stretch/>
        </p:blipFill>
        <p:spPr>
          <a:xfrm>
            <a:off x="6587341" y="1042833"/>
            <a:ext cx="4766459" cy="477233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LV">
                <a:latin typeface="Arial"/>
                <a:ea typeface="Arial"/>
                <a:cs typeface="Arial"/>
                <a:sym typeface="Arial"/>
              </a:rPr>
              <a:t>Feedback from SME</a:t>
            </a:r>
            <a:endParaRPr/>
          </a:p>
        </p:txBody>
      </p:sp>
      <p:sp>
        <p:nvSpPr>
          <p:cNvPr id="395" name="Google Shape;395;p34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1" lang="en-LV" sz="2000">
                <a:solidFill>
                  <a:srgbClr val="000000"/>
                </a:solidFill>
              </a:rPr>
              <a:t>We have noticed that some inquiries are being sent multiple times (such as the original, through a forwarder, and a reminder from you). </a:t>
            </a:r>
            <a:endParaRPr i="1"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i="1" lang="en-LV" sz="2000">
                <a:solidFill>
                  <a:srgbClr val="000000"/>
                </a:solidFill>
              </a:rPr>
              <a:t>We usually receive and respond to the initial inquiry, so multiple emails can be a bit overwhelming and may cause some confusion. We appreciate your understanding in this matter.</a:t>
            </a:r>
            <a:endParaRPr/>
          </a:p>
        </p:txBody>
      </p:sp>
      <p:pic>
        <p:nvPicPr>
          <p:cNvPr descr="Envelope with solid fill" id="396" name="Google Shape;39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7992" y="1436557"/>
            <a:ext cx="3984885" cy="3984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 txBox="1"/>
          <p:nvPr/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n-LV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Feedback from SME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5"/>
          <p:cNvSpPr txBox="1"/>
          <p:nvPr/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LV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Latvian and Estonian SMEs have indicated that they have made a close collaboration between countries. The collaboration have been in forest restaurant packages and bicycle tours. </a:t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LV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SMEs were in touch with ERTO/ENTA.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3">
            <a:alphaModFix/>
          </a:blip>
          <a:srcRect b="0" l="17221" r="17396" t="0"/>
          <a:stretch/>
        </p:blipFill>
        <p:spPr>
          <a:xfrm>
            <a:off x="7051075" y="1406550"/>
            <a:ext cx="4045500" cy="4044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" id="110" name="Google Shape;1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10309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/>
          <p:nvPr/>
        </p:nvSpPr>
        <p:spPr>
          <a:xfrm>
            <a:off x="-484909" y="618618"/>
            <a:ext cx="5694218" cy="1052945"/>
          </a:xfrm>
          <a:prstGeom prst="roundRect">
            <a:avLst>
              <a:gd fmla="val 16667" name="adj"/>
            </a:avLst>
          </a:prstGeom>
          <a:solidFill>
            <a:schemeClr val="lt1">
              <a:alpha val="80000"/>
            </a:scheme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249382" y="821924"/>
            <a:ext cx="475903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Visit at the Embassy of Republic Latvia to the United Kingdom 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6" title="Flag of Latvia-1592399862 | Free SV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7300" y="-313275"/>
            <a:ext cx="2648625" cy="26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Social media statistics</a:t>
            </a:r>
            <a:b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LV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(March – August)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5998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7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 txBox="1"/>
          <p:nvPr>
            <p:ph type="title"/>
          </p:nvPr>
        </p:nvSpPr>
        <p:spPr>
          <a:xfrm>
            <a:off x="838200" y="3154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Daily &amp; Cumulative Reach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219" y="2339719"/>
            <a:ext cx="5105400" cy="256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5383" y="2205171"/>
            <a:ext cx="5640041" cy="28387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p38"/>
          <p:cNvCxnSpPr/>
          <p:nvPr/>
        </p:nvCxnSpPr>
        <p:spPr>
          <a:xfrm>
            <a:off x="3213919" y="2087217"/>
            <a:ext cx="0" cy="1537333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2" name="Google Shape;422;p38"/>
          <p:cNvSpPr txBox="1"/>
          <p:nvPr/>
        </p:nvSpPr>
        <p:spPr>
          <a:xfrm>
            <a:off x="3164755" y="2040383"/>
            <a:ext cx="14773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trip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p38"/>
          <p:cNvCxnSpPr/>
          <p:nvPr/>
        </p:nvCxnSpPr>
        <p:spPr>
          <a:xfrm>
            <a:off x="2213380" y="1451113"/>
            <a:ext cx="0" cy="2746553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4" name="Google Shape;424;p38"/>
          <p:cNvSpPr txBox="1"/>
          <p:nvPr/>
        </p:nvSpPr>
        <p:spPr>
          <a:xfrm>
            <a:off x="2203441" y="1374174"/>
            <a:ext cx="14773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trip to Finland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38"/>
          <p:cNvCxnSpPr/>
          <p:nvPr/>
        </p:nvCxnSpPr>
        <p:spPr>
          <a:xfrm rot="10800000">
            <a:off x="4156028" y="4608223"/>
            <a:ext cx="0" cy="1598614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6" name="Google Shape;426;p38"/>
          <p:cNvSpPr txBox="1"/>
          <p:nvPr/>
        </p:nvSpPr>
        <p:spPr>
          <a:xfrm>
            <a:off x="4156028" y="5608112"/>
            <a:ext cx="17321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Started posting galleries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229" y="1908403"/>
            <a:ext cx="5598771" cy="304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908403"/>
            <a:ext cx="6228626" cy="321777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9"/>
          <p:cNvSpPr txBox="1"/>
          <p:nvPr>
            <p:ph type="title"/>
          </p:nvPr>
        </p:nvSpPr>
        <p:spPr>
          <a:xfrm>
            <a:off x="838200" y="3154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Daily &amp; Cumulative Followers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Google Shape;434;p39"/>
          <p:cNvCxnSpPr/>
          <p:nvPr/>
        </p:nvCxnSpPr>
        <p:spPr>
          <a:xfrm rot="10800000">
            <a:off x="4613230" y="4469678"/>
            <a:ext cx="0" cy="1598614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5" name="Google Shape;435;p39"/>
          <p:cNvSpPr txBox="1"/>
          <p:nvPr/>
        </p:nvSpPr>
        <p:spPr>
          <a:xfrm>
            <a:off x="4613230" y="5726670"/>
            <a:ext cx="17321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Captains Cruise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p39"/>
          <p:cNvCxnSpPr/>
          <p:nvPr/>
        </p:nvCxnSpPr>
        <p:spPr>
          <a:xfrm rot="10800000">
            <a:off x="3158502" y="4469678"/>
            <a:ext cx="0" cy="1598614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7" name="Google Shape;437;p39"/>
          <p:cNvSpPr txBox="1"/>
          <p:nvPr/>
        </p:nvSpPr>
        <p:spPr>
          <a:xfrm>
            <a:off x="3130632" y="5740525"/>
            <a:ext cx="17321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trip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9DDC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fb3913e4c9_2_37"/>
          <p:cNvSpPr txBox="1"/>
          <p:nvPr>
            <p:ph type="title"/>
          </p:nvPr>
        </p:nvSpPr>
        <p:spPr>
          <a:xfrm>
            <a:off x="838200" y="276621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Paid Ads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2fb3913e4c9_2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1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2fb3913e4c9_2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4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2fb3913e4c9_2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575"/>
            <a:ext cx="12192000" cy="6720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g2fb3913e4c9_2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3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2fb3913e4c9_2_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72063"/>
            <a:ext cx="11887199" cy="411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fb3913e4c9_1_4"/>
          <p:cNvSpPr txBox="1"/>
          <p:nvPr>
            <p:ph idx="1" type="body"/>
          </p:nvPr>
        </p:nvSpPr>
        <p:spPr>
          <a:xfrm>
            <a:off x="465200" y="1619325"/>
            <a:ext cx="6843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LV" sz="2000"/>
              <a:t>5 SMEs</a:t>
            </a:r>
            <a:r>
              <a:rPr lang="en-LV" sz="2000"/>
              <a:t> presented their products and connected with numerous UK travel companies.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LV" sz="2000"/>
              <a:t>Participating SMEs: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Baltic Nature Travel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SPALVA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Movement Spontaneous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Gatavo Dabā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Baltic Travel Group</a:t>
            </a:r>
            <a:endParaRPr sz="2000"/>
          </a:p>
        </p:txBody>
      </p:sp>
      <p:pic>
        <p:nvPicPr>
          <p:cNvPr id="120" name="Google Shape;120;g2fb3913e4c9_1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2500" y="0"/>
            <a:ext cx="3683151" cy="245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fb3913e4c9_1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2500" y="2162525"/>
            <a:ext cx="3683151" cy="245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fb3913e4c9_1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2488" y="4402550"/>
            <a:ext cx="3683163" cy="24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fb3913e4c9_1_4"/>
          <p:cNvSpPr txBox="1"/>
          <p:nvPr>
            <p:ph type="title"/>
          </p:nvPr>
        </p:nvSpPr>
        <p:spPr>
          <a:xfrm>
            <a:off x="577100" y="813225"/>
            <a:ext cx="66201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LV" sz="3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Visit at the Embassy</a:t>
            </a:r>
            <a:endParaRPr b="1" sz="3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2fb3913e4c9_2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19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9DDC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0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Top 3 posts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00318"/>
            <a:ext cx="12192000" cy="745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2850"/>
            <a:ext cx="12192000" cy="74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91564"/>
            <a:ext cx="12192000" cy="744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9DDC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4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Top 3 reels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40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53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7039"/>
            <a:ext cx="12192000" cy="753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fb3913e4c9_2_83"/>
          <p:cNvSpPr txBox="1"/>
          <p:nvPr>
            <p:ph type="title"/>
          </p:nvPr>
        </p:nvSpPr>
        <p:spPr>
          <a:xfrm>
            <a:off x="838200" y="276621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around a fire pit&#10;&#10;Description automatically generated" id="129" name="Google Shape;129;p7"/>
          <p:cNvPicPr preferRelativeResize="0"/>
          <p:nvPr/>
        </p:nvPicPr>
        <p:blipFill rotWithShape="1">
          <a:blip r:embed="rId3">
            <a:alphaModFix/>
          </a:blip>
          <a:srcRect b="11568" l="0" r="0" t="134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/>
          <p:nvPr/>
        </p:nvSpPr>
        <p:spPr>
          <a:xfrm>
            <a:off x="-484909" y="618618"/>
            <a:ext cx="5694218" cy="1052945"/>
          </a:xfrm>
          <a:prstGeom prst="roundRect">
            <a:avLst>
              <a:gd fmla="val 16667" name="adj"/>
            </a:avLst>
          </a:prstGeom>
          <a:solidFill>
            <a:schemeClr val="lt1">
              <a:alpha val="80000"/>
            </a:scheme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249382" y="641074"/>
            <a:ext cx="4758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trip to Finland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LV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(25 to 28th of April)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7" title="Flag of Latvia-1592399862 | Free SV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4875" y="-400325"/>
            <a:ext cx="2141250" cy="21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 title="File:Flag of Estonia.svg - Wikimedia Commons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6075" y="143825"/>
            <a:ext cx="1918915" cy="105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g2fb3913e4c9_2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382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g2fb3913e4c9_2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3188" y="1438275"/>
            <a:ext cx="6905625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2fb3913e4c9_2_71"/>
          <p:cNvSpPr txBox="1"/>
          <p:nvPr>
            <p:ph idx="4294967295" type="title"/>
          </p:nvPr>
        </p:nvSpPr>
        <p:spPr>
          <a:xfrm>
            <a:off x="6403875" y="338953"/>
            <a:ext cx="24327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60"/>
              <a:buFont typeface="Arial"/>
              <a:buNone/>
            </a:pPr>
            <a:r>
              <a:rPr b="1" lang="en-LV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Paid adverts start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7" name="Google Shape;537;g2fb3913e4c9_2_71"/>
          <p:cNvCxnSpPr/>
          <p:nvPr/>
        </p:nvCxnSpPr>
        <p:spPr>
          <a:xfrm>
            <a:off x="8121625" y="1246375"/>
            <a:ext cx="0" cy="223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38" name="Google Shape;538;g2fb3913e4c9_2_71"/>
          <p:cNvSpPr txBox="1"/>
          <p:nvPr>
            <p:ph idx="4294967295" type="title"/>
          </p:nvPr>
        </p:nvSpPr>
        <p:spPr>
          <a:xfrm>
            <a:off x="714900" y="338953"/>
            <a:ext cx="24327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60"/>
              <a:buFont typeface="Arial"/>
              <a:buNone/>
            </a:pPr>
            <a:r>
              <a:rPr b="1" lang="en-LV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August, 2024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g2fb3913e4c9_2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4150"/>
            <a:ext cx="7968401" cy="633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5" name="Google Shape;545;g2fb3913e4c9_2_110"/>
          <p:cNvCxnSpPr/>
          <p:nvPr/>
        </p:nvCxnSpPr>
        <p:spPr>
          <a:xfrm>
            <a:off x="8303250" y="1955388"/>
            <a:ext cx="765900" cy="2100"/>
          </a:xfrm>
          <a:prstGeom prst="straightConnector1">
            <a:avLst/>
          </a:prstGeom>
          <a:noFill/>
          <a:ln cap="flat" cmpd="sng" w="28575">
            <a:solidFill>
              <a:srgbClr val="FF608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6" name="Google Shape;546;g2fb3913e4c9_2_110"/>
          <p:cNvSpPr txBox="1"/>
          <p:nvPr>
            <p:ph idx="4294967295" type="title"/>
          </p:nvPr>
        </p:nvSpPr>
        <p:spPr>
          <a:xfrm>
            <a:off x="9247225" y="1523091"/>
            <a:ext cx="24327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60"/>
              <a:buFont typeface="Arial"/>
              <a:buNone/>
            </a:pPr>
            <a:r>
              <a:rPr lang="en-LV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Paid ads</a:t>
            </a:r>
            <a:endParaRPr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g2fb3913e4c9_2_110"/>
          <p:cNvCxnSpPr/>
          <p:nvPr/>
        </p:nvCxnSpPr>
        <p:spPr>
          <a:xfrm>
            <a:off x="8303250" y="2553988"/>
            <a:ext cx="765900" cy="2100"/>
          </a:xfrm>
          <a:prstGeom prst="straightConnector1">
            <a:avLst/>
          </a:prstGeom>
          <a:noFill/>
          <a:ln cap="flat" cmpd="sng" w="28575">
            <a:solidFill>
              <a:srgbClr val="3A599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8" name="Google Shape;548;g2fb3913e4c9_2_110"/>
          <p:cNvSpPr txBox="1"/>
          <p:nvPr>
            <p:ph idx="4294967295" type="title"/>
          </p:nvPr>
        </p:nvSpPr>
        <p:spPr>
          <a:xfrm>
            <a:off x="9247225" y="2121691"/>
            <a:ext cx="24327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60"/>
              <a:buFont typeface="Arial"/>
              <a:buNone/>
            </a:pPr>
            <a:r>
              <a:rPr lang="en-LV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Posts in interest groups</a:t>
            </a:r>
            <a:endParaRPr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2fb3913e4c9_2_110"/>
          <p:cNvSpPr txBox="1"/>
          <p:nvPr>
            <p:ph idx="4294967295" type="title"/>
          </p:nvPr>
        </p:nvSpPr>
        <p:spPr>
          <a:xfrm>
            <a:off x="8223525" y="871513"/>
            <a:ext cx="31446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60"/>
              <a:buFont typeface="Arial"/>
              <a:buNone/>
            </a:pPr>
            <a:r>
              <a:rPr b="1" lang="en-LV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2nd of June - 2nd of Sep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0" name="Google Shape;550;g2fb3913e4c9_2_110"/>
          <p:cNvCxnSpPr/>
          <p:nvPr/>
        </p:nvCxnSpPr>
        <p:spPr>
          <a:xfrm flipH="1" rot="10800000">
            <a:off x="312375" y="1330300"/>
            <a:ext cx="1478400" cy="8700"/>
          </a:xfrm>
          <a:prstGeom prst="straightConnector1">
            <a:avLst/>
          </a:prstGeom>
          <a:noFill/>
          <a:ln cap="flat" cmpd="sng" w="28575">
            <a:solidFill>
              <a:srgbClr val="FF608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1" name="Google Shape;551;g2fb3913e4c9_2_110"/>
          <p:cNvCxnSpPr/>
          <p:nvPr/>
        </p:nvCxnSpPr>
        <p:spPr>
          <a:xfrm>
            <a:off x="312375" y="1554275"/>
            <a:ext cx="1098300" cy="0"/>
          </a:xfrm>
          <a:prstGeom prst="straightConnector1">
            <a:avLst/>
          </a:prstGeom>
          <a:noFill/>
          <a:ln cap="flat" cmpd="sng" w="28575">
            <a:solidFill>
              <a:srgbClr val="FF608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2" name="Google Shape;552;g2fb3913e4c9_2_110"/>
          <p:cNvCxnSpPr/>
          <p:nvPr/>
        </p:nvCxnSpPr>
        <p:spPr>
          <a:xfrm>
            <a:off x="312375" y="2298150"/>
            <a:ext cx="1330200" cy="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3" name="Google Shape;553;g2fb3913e4c9_2_110"/>
          <p:cNvCxnSpPr/>
          <p:nvPr/>
        </p:nvCxnSpPr>
        <p:spPr>
          <a:xfrm>
            <a:off x="369875" y="2736400"/>
            <a:ext cx="17283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4" name="Google Shape;554;g2fb3913e4c9_2_110"/>
          <p:cNvCxnSpPr/>
          <p:nvPr/>
        </p:nvCxnSpPr>
        <p:spPr>
          <a:xfrm>
            <a:off x="389500" y="2991700"/>
            <a:ext cx="15909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5" name="Google Shape;555;g2fb3913e4c9_2_110"/>
          <p:cNvCxnSpPr/>
          <p:nvPr/>
        </p:nvCxnSpPr>
        <p:spPr>
          <a:xfrm>
            <a:off x="389500" y="4170050"/>
            <a:ext cx="23664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6" name="Google Shape;556;g2fb3913e4c9_2_110"/>
          <p:cNvCxnSpPr/>
          <p:nvPr/>
        </p:nvCxnSpPr>
        <p:spPr>
          <a:xfrm>
            <a:off x="399325" y="3914750"/>
            <a:ext cx="19344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7" name="Google Shape;557;g2fb3913e4c9_2_110"/>
          <p:cNvCxnSpPr/>
          <p:nvPr/>
        </p:nvCxnSpPr>
        <p:spPr>
          <a:xfrm>
            <a:off x="399325" y="5122550"/>
            <a:ext cx="31029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8" name="Google Shape;558;g2fb3913e4c9_2_110"/>
          <p:cNvCxnSpPr/>
          <p:nvPr/>
        </p:nvCxnSpPr>
        <p:spPr>
          <a:xfrm flipH="1" rot="10800000">
            <a:off x="399325" y="5358150"/>
            <a:ext cx="2229000" cy="99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9" name="Google Shape;559;g2fb3913e4c9_2_110"/>
          <p:cNvCxnSpPr/>
          <p:nvPr/>
        </p:nvCxnSpPr>
        <p:spPr>
          <a:xfrm>
            <a:off x="389500" y="5829550"/>
            <a:ext cx="19836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0" name="Google Shape;560;g2fb3913e4c9_2_110"/>
          <p:cNvCxnSpPr/>
          <p:nvPr/>
        </p:nvCxnSpPr>
        <p:spPr>
          <a:xfrm>
            <a:off x="389500" y="6330350"/>
            <a:ext cx="15516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1" name="Google Shape;561;g2fb3913e4c9_2_110"/>
          <p:cNvCxnSpPr/>
          <p:nvPr/>
        </p:nvCxnSpPr>
        <p:spPr>
          <a:xfrm flipH="1" rot="10800000">
            <a:off x="8303250" y="3286275"/>
            <a:ext cx="825600" cy="51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2" name="Google Shape;562;g2fb3913e4c9_2_110"/>
          <p:cNvSpPr txBox="1"/>
          <p:nvPr>
            <p:ph idx="4294967295" type="title"/>
          </p:nvPr>
        </p:nvSpPr>
        <p:spPr>
          <a:xfrm>
            <a:off x="9379975" y="2855466"/>
            <a:ext cx="24327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60"/>
              <a:buFont typeface="Arial"/>
              <a:buNone/>
            </a:pPr>
            <a:r>
              <a:rPr lang="en-LV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Inquiries received</a:t>
            </a:r>
            <a:endParaRPr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8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728" y="2478805"/>
            <a:ext cx="5762672" cy="276646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9"/>
          <p:cNvSpPr txBox="1"/>
          <p:nvPr>
            <p:ph type="title"/>
          </p:nvPr>
        </p:nvSpPr>
        <p:spPr>
          <a:xfrm>
            <a:off x="838200" y="3154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Daily &amp; Cumulative Reach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p49"/>
          <p:cNvCxnSpPr/>
          <p:nvPr/>
        </p:nvCxnSpPr>
        <p:spPr>
          <a:xfrm>
            <a:off x="3213919" y="2087217"/>
            <a:ext cx="0" cy="1537333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75" name="Google Shape;575;p49"/>
          <p:cNvSpPr txBox="1"/>
          <p:nvPr/>
        </p:nvSpPr>
        <p:spPr>
          <a:xfrm>
            <a:off x="3164755" y="2040383"/>
            <a:ext cx="14773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trip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6" name="Google Shape;576;p49"/>
          <p:cNvCxnSpPr/>
          <p:nvPr/>
        </p:nvCxnSpPr>
        <p:spPr>
          <a:xfrm flipH="1">
            <a:off x="2203441" y="1451113"/>
            <a:ext cx="9939" cy="2173437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77" name="Google Shape;577;p49"/>
          <p:cNvSpPr txBox="1"/>
          <p:nvPr/>
        </p:nvSpPr>
        <p:spPr>
          <a:xfrm>
            <a:off x="2203441" y="1374174"/>
            <a:ext cx="14773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trip to Finland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5689" y="2489932"/>
            <a:ext cx="5716311" cy="27442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p49"/>
          <p:cNvCxnSpPr/>
          <p:nvPr/>
        </p:nvCxnSpPr>
        <p:spPr>
          <a:xfrm>
            <a:off x="8202459" y="1374174"/>
            <a:ext cx="0" cy="2819768"/>
          </a:xfrm>
          <a:prstGeom prst="straightConnector1">
            <a:avLst/>
          </a:prstGeom>
          <a:noFill/>
          <a:ln cap="flat" cmpd="sng" w="19050">
            <a:solidFill>
              <a:srgbClr val="D86C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0" name="Google Shape;580;p49"/>
          <p:cNvSpPr txBox="1"/>
          <p:nvPr/>
        </p:nvSpPr>
        <p:spPr>
          <a:xfrm>
            <a:off x="8235120" y="1317822"/>
            <a:ext cx="14773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LV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trip to Finland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0"/>
          <p:cNvSpPr txBox="1"/>
          <p:nvPr>
            <p:ph type="title"/>
          </p:nvPr>
        </p:nvSpPr>
        <p:spPr>
          <a:xfrm>
            <a:off x="838200" y="3154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Daily &amp; Cumulative Followers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761" y="1997624"/>
            <a:ext cx="5963239" cy="286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1170" y="1997624"/>
            <a:ext cx="6150830" cy="295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9DDC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1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Top 3 posts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5018"/>
            <a:ext cx="12191135" cy="5527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161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7764"/>
            <a:ext cx="12192000" cy="709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b3913e4c9_1_14"/>
          <p:cNvSpPr txBox="1"/>
          <p:nvPr>
            <p:ph type="title"/>
          </p:nvPr>
        </p:nvSpPr>
        <p:spPr>
          <a:xfrm>
            <a:off x="747375" y="640825"/>
            <a:ext cx="5462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LV" sz="4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Study trip to Finland</a:t>
            </a:r>
            <a:endParaRPr sz="4000">
              <a:solidFill>
                <a:schemeClr val="accent6"/>
              </a:solidFill>
            </a:endParaRPr>
          </a:p>
        </p:txBody>
      </p:sp>
      <p:sp>
        <p:nvSpPr>
          <p:cNvPr id="140" name="Google Shape;140;g2fb3913e4c9_1_14"/>
          <p:cNvSpPr txBox="1"/>
          <p:nvPr>
            <p:ph idx="1" type="body"/>
          </p:nvPr>
        </p:nvSpPr>
        <p:spPr>
          <a:xfrm>
            <a:off x="502175" y="1765325"/>
            <a:ext cx="6246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A 4-day trip with Latvian and Estonian SMEs and project partners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Visits to local Finnish SMEs to explore diverse nature tourism activities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LV" sz="2000"/>
              <a:t>Participation: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-LV" sz="2000"/>
              <a:t>10 SMEs from Latvia</a:t>
            </a:r>
            <a:endParaRPr b="1" sz="20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-LV" sz="2000"/>
              <a:t>10 SMEs from Estonia</a:t>
            </a:r>
            <a:endParaRPr b="1" sz="2000"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1" name="Google Shape;141;g2fb3913e4c9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4150" y="0"/>
            <a:ext cx="5257851" cy="350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fb3913e4c9_1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4138" y="3353625"/>
            <a:ext cx="5257861" cy="350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9DDC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5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Top 3 reels </a:t>
            </a:r>
            <a:endParaRPr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197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20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7179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LV">
                <a:latin typeface="Arial"/>
                <a:ea typeface="Arial"/>
                <a:cs typeface="Arial"/>
                <a:sym typeface="Arial"/>
              </a:rPr>
              <a:t>Planned activities in 2024 </a:t>
            </a:r>
            <a:endParaRPr/>
          </a:p>
        </p:txBody>
      </p:sp>
      <p:sp>
        <p:nvSpPr>
          <p:cNvPr id="633" name="Google Shape;633;p59"/>
          <p:cNvSpPr txBox="1"/>
          <p:nvPr>
            <p:ph idx="1" type="body"/>
          </p:nvPr>
        </p:nvSpPr>
        <p:spPr>
          <a:xfrm>
            <a:off x="838200" y="16732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Travel Bulletin Activity and Adventure Showcase, Manchester, 17th Sep 2024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Adventure Europe, Online, 25th Sep 2024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WTM London, Latvia and Estonia stands, 5-7th Nov 2024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Arrival Activate, Edinburgh, 23-25th Nov 2024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Fam trip to Estonia in November for Christmas (to be confirmed)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Estonian Embassy event with VisitEstonia (to be confirmed)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cooperation with university of life sciences-nature conference and studies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19.11 ELTÜ nature tourism seminar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Content article in National Geographic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LV"/>
              <a:t>Adding SMEs and services on airtable/website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fb3913e4c9_1_116"/>
          <p:cNvSpPr txBox="1"/>
          <p:nvPr>
            <p:ph type="title"/>
          </p:nvPr>
        </p:nvSpPr>
        <p:spPr>
          <a:xfrm>
            <a:off x="838200" y="365125"/>
            <a:ext cx="5427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LV">
                <a:latin typeface="Arial"/>
                <a:ea typeface="Arial"/>
                <a:cs typeface="Arial"/>
                <a:sym typeface="Arial"/>
              </a:rPr>
              <a:t>Baltic’s nature coverage in media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2fb3913e4c9_1_116"/>
          <p:cNvSpPr txBox="1"/>
          <p:nvPr>
            <p:ph idx="1" type="body"/>
          </p:nvPr>
        </p:nvSpPr>
        <p:spPr>
          <a:xfrm>
            <a:off x="838200" y="1825625"/>
            <a:ext cx="10371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Baltic coast </a:t>
            </a:r>
            <a:r>
              <a:rPr lang="en-LV" u="sng">
                <a:solidFill>
                  <a:schemeClr val="hlink"/>
                </a:solidFill>
                <a:hlinkClick r:id="rId3"/>
              </a:rPr>
              <a:t>Express.co.uk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Lonely planet </a:t>
            </a:r>
            <a:r>
              <a:rPr lang="en-LV" u="sng">
                <a:solidFill>
                  <a:schemeClr val="hlink"/>
                </a:solidFill>
                <a:hlinkClick r:id="rId4"/>
              </a:rPr>
              <a:t>TOP 15 for Estonia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The Guardian </a:t>
            </a:r>
            <a:r>
              <a:rPr lang="en-LV" u="sng">
                <a:solidFill>
                  <a:schemeClr val="hlink"/>
                </a:solidFill>
                <a:hlinkClick r:id="rId5"/>
              </a:rPr>
              <a:t>Estonian northern coast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The guardian </a:t>
            </a:r>
            <a:r>
              <a:rPr lang="en-LV" u="sng">
                <a:solidFill>
                  <a:schemeClr val="hlink"/>
                </a:solidFill>
                <a:hlinkClick r:id="rId6"/>
              </a:rPr>
              <a:t>about cycling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Forbes </a:t>
            </a:r>
            <a:r>
              <a:rPr lang="en-LV" u="sng">
                <a:solidFill>
                  <a:schemeClr val="hlink"/>
                </a:solidFill>
                <a:hlinkClick r:id="rId7"/>
              </a:rPr>
              <a:t>The most walkable cities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Outdoor swimwear </a:t>
            </a:r>
            <a:r>
              <a:rPr lang="en-LV" u="sng">
                <a:solidFill>
                  <a:schemeClr val="hlink"/>
                </a:solidFill>
                <a:hlinkClick r:id="rId8"/>
              </a:rPr>
              <a:t>Glorious swims in cola-color bogs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Wanderlust </a:t>
            </a:r>
            <a:r>
              <a:rPr lang="en-LV" u="sng">
                <a:solidFill>
                  <a:schemeClr val="hlink"/>
                </a:solidFill>
                <a:hlinkClick r:id="rId9"/>
              </a:rPr>
              <a:t>Travel Green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LV"/>
              <a:t>BBC </a:t>
            </a:r>
            <a:r>
              <a:rPr lang="en-LV" u="sng">
                <a:solidFill>
                  <a:schemeClr val="hlink"/>
                </a:solidFill>
                <a:hlinkClick r:id="rId10"/>
              </a:rPr>
              <a:t>Estonian naked wellness tradition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9DDC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0"/>
          <p:cNvSpPr txBox="1"/>
          <p:nvPr>
            <p:ph type="title"/>
          </p:nvPr>
        </p:nvSpPr>
        <p:spPr>
          <a:xfrm>
            <a:off x="1094510" y="356978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br>
              <a:rPr lang="en-LV" u="sng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br>
              <a:rPr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LV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0"/>
          <p:cNvSpPr txBox="1"/>
          <p:nvPr/>
        </p:nvSpPr>
        <p:spPr>
          <a:xfrm>
            <a:off x="1094510" y="18461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i="0" lang="en-LV" sz="4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Thank you!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b="1" i="0" lang="en-LV" sz="23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Elin Priks, Anna Palelione, Anna Salnikova</a:t>
            </a:r>
            <a:endParaRPr b="1" i="0" sz="23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paddling kayaks on a river&#10;&#10;Description automatically generated" id="148" name="Google Shape;148;p8"/>
          <p:cNvPicPr preferRelativeResize="0"/>
          <p:nvPr/>
        </p:nvPicPr>
        <p:blipFill rotWithShape="1">
          <a:blip r:embed="rId3">
            <a:alphaModFix/>
          </a:blip>
          <a:srcRect b="0" l="2818" r="18177" t="0"/>
          <a:stretch/>
        </p:blipFill>
        <p:spPr>
          <a:xfrm>
            <a:off x="0" y="10"/>
            <a:ext cx="4063593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425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150" name="Google Shape;150;p8"/>
          <p:cNvPicPr preferRelativeResize="0"/>
          <p:nvPr/>
        </p:nvPicPr>
        <p:blipFill rotWithShape="1">
          <a:blip r:embed="rId5">
            <a:alphaModFix/>
          </a:blip>
          <a:srcRect b="0" l="6007" r="14989" t="0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/>
          <p:nvPr/>
        </p:nvSpPr>
        <p:spPr>
          <a:xfrm>
            <a:off x="-484909" y="618618"/>
            <a:ext cx="5694218" cy="1052945"/>
          </a:xfrm>
          <a:prstGeom prst="roundRect">
            <a:avLst>
              <a:gd fmla="val 16667" name="adj"/>
            </a:avLst>
          </a:prstGeom>
          <a:solidFill>
            <a:schemeClr val="lt1">
              <a:alpha val="80000"/>
            </a:scheme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"/>
          <p:cNvSpPr txBox="1"/>
          <p:nvPr/>
        </p:nvSpPr>
        <p:spPr>
          <a:xfrm>
            <a:off x="249382" y="821924"/>
            <a:ext cx="475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LV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trip </a:t>
            </a:r>
            <a:r>
              <a:rPr b="1" i="0" lang="en-LV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(10-13th June) 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8" title="Flag of Latvia-1592399862 | Free SV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7675" y="-98200"/>
            <a:ext cx="2648625" cy="26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fb3913e4c9_1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LV" sz="4000">
                <a:solidFill>
                  <a:schemeClr val="accent6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FAM Trip in Latvia</a:t>
            </a:r>
            <a:endParaRPr sz="4000">
              <a:solidFill>
                <a:schemeClr val="accent6"/>
              </a:solidFill>
              <a:highlight>
                <a:schemeClr val="lt1"/>
              </a:highlight>
            </a:endParaRPr>
          </a:p>
        </p:txBody>
      </p:sp>
      <p:sp>
        <p:nvSpPr>
          <p:cNvPr id="160" name="Google Shape;160;g2fb3913e4c9_1_20"/>
          <p:cNvSpPr txBox="1"/>
          <p:nvPr>
            <p:ph idx="1" type="body"/>
          </p:nvPr>
        </p:nvSpPr>
        <p:spPr>
          <a:xfrm>
            <a:off x="838200" y="1558550"/>
            <a:ext cx="6345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5882"/>
              <a:buNone/>
            </a:pPr>
            <a:r>
              <a:rPr b="1" lang="en-LV" sz="2000"/>
              <a:t>7 tour operators</a:t>
            </a:r>
            <a:r>
              <a:rPr lang="en-LV" sz="2000"/>
              <a:t> invited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5882"/>
              <a:buNone/>
            </a:pPr>
            <a:r>
              <a:rPr b="1" lang="en-LV" sz="2000"/>
              <a:t>3-day package tour</a:t>
            </a:r>
            <a:r>
              <a:rPr lang="en-LV" sz="2000"/>
              <a:t> showcasing local attractions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5882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5882"/>
              <a:buNone/>
            </a:pPr>
            <a:r>
              <a:rPr lang="en-LV" sz="2000"/>
              <a:t>Some of the feedback: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5882"/>
              <a:buNone/>
            </a:pPr>
            <a:r>
              <a:rPr i="1" lang="en-LV" sz="2000"/>
              <a:t>Yes, the trip met my expectations in full. The tour helped my understand why a person should visit Latvia, not just a city break to Riga, but to stay additional days and experience the countryside.  The tour showed me how easy it is to travel around the country.  It is a pleasant, easy accessible county, which I am happy to promote to my clients.</a:t>
            </a:r>
            <a:endParaRPr i="1" sz="2000"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5882"/>
              <a:buNone/>
            </a:pPr>
            <a:r>
              <a:t/>
            </a:r>
            <a:endParaRPr sz="2000"/>
          </a:p>
        </p:txBody>
      </p:sp>
      <p:pic>
        <p:nvPicPr>
          <p:cNvPr id="161" name="Google Shape;161;g2fb3913e4c9_1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3475" y="-508330"/>
            <a:ext cx="3893275" cy="29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fb3913e4c9_1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3475" y="2417725"/>
            <a:ext cx="3893275" cy="218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fb3913e4c9_1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3475" y="4260451"/>
            <a:ext cx="3893275" cy="2597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2024-08-29T06:28:47Z</dcterms:created>
  <dc:creator>Anna Saļņikova</dc:creator>
</cp:coreProperties>
</file>