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1" r:id="rId2"/>
    <p:sldId id="312" r:id="rId3"/>
    <p:sldId id="320" r:id="rId4"/>
    <p:sldId id="313" r:id="rId5"/>
    <p:sldId id="324" r:id="rId6"/>
    <p:sldId id="314" r:id="rId7"/>
    <p:sldId id="297" r:id="rId8"/>
    <p:sldId id="321" r:id="rId9"/>
    <p:sldId id="322" r:id="rId10"/>
    <p:sldId id="323" r:id="rId11"/>
    <p:sldId id="316" r:id="rId12"/>
    <p:sldId id="325" r:id="rId13"/>
    <p:sldId id="296" r:id="rId14"/>
    <p:sldId id="317" r:id="rId15"/>
    <p:sldId id="292" r:id="rId16"/>
    <p:sldId id="295" r:id="rId17"/>
    <p:sldId id="327" r:id="rId18"/>
    <p:sldId id="326" r:id="rId19"/>
    <p:sldId id="291" r:id="rId20"/>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66" autoAdjust="0"/>
  </p:normalViewPr>
  <p:slideViewPr>
    <p:cSldViewPr>
      <p:cViewPr varScale="1">
        <p:scale>
          <a:sx n="120" d="100"/>
          <a:sy n="120" d="100"/>
        </p:scale>
        <p:origin x="-1752" y="-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F63C64-150F-4649-AB81-51AE2B3C09AA}" type="datetimeFigureOut">
              <a:rPr lang="en-GB" smtClean="0"/>
              <a:pPr/>
              <a:t>03/09/2024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511EF1-DB8A-416A-91C7-0D576F7D19BA}" type="slidenum">
              <a:rPr lang="en-GB" smtClean="0"/>
              <a:pPr/>
              <a:t>‹#›</a:t>
            </a:fld>
            <a:endParaRPr lang="en-GB"/>
          </a:p>
        </p:txBody>
      </p:sp>
    </p:spTree>
    <p:extLst>
      <p:ext uri="{BB962C8B-B14F-4D97-AF65-F5344CB8AC3E}">
        <p14:creationId xmlns:p14="http://schemas.microsoft.com/office/powerpoint/2010/main" xmlns="" val="82551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11</a:t>
            </a:fld>
            <a:endParaRPr lang="en-GB"/>
          </a:p>
        </p:txBody>
      </p:sp>
    </p:spTree>
    <p:extLst>
      <p:ext uri="{BB962C8B-B14F-4D97-AF65-F5344CB8AC3E}">
        <p14:creationId xmlns:p14="http://schemas.microsoft.com/office/powerpoint/2010/main" xmlns="" val="370797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12</a:t>
            </a:fld>
            <a:endParaRPr lang="en-GB"/>
          </a:p>
        </p:txBody>
      </p:sp>
    </p:spTree>
    <p:extLst>
      <p:ext uri="{BB962C8B-B14F-4D97-AF65-F5344CB8AC3E}">
        <p14:creationId xmlns:p14="http://schemas.microsoft.com/office/powerpoint/2010/main" xmlns="" val="370797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B6D99-C7AF-427C-B8FA-35E6C40424C5}" type="datetimeFigureOut">
              <a:rPr lang="lv-LV" smtClean="0"/>
              <a:pPr/>
              <a:t>03.09.2024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B6D99-C7AF-427C-B8FA-35E6C40424C5}" type="datetimeFigureOut">
              <a:rPr lang="lv-LV" smtClean="0"/>
              <a:pPr/>
              <a:t>03.09.2024</a:t>
            </a:fld>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E537-5213-48B8-92E0-97DDE28D4161}" type="slidenum">
              <a:rPr lang="lv-LV" smtClean="0"/>
              <a:pPr/>
              <a:t>‹#›</a:t>
            </a:fld>
            <a:endParaRPr 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entralbaltic.eu/programme-logos/" TargetMode="External"/><Relationship Id="rId1" Type="http://schemas.openxmlformats.org/officeDocument/2006/relationships/slideLayout" Target="../slideLayouts/slideLayout2.xml"/><Relationship Id="rId5" Type="http://schemas.openxmlformats.org/officeDocument/2006/relationships/hyperlink" Target="https://centralbaltic.eu/wp-content/uploads/2023/05/List-of-participants.xlsx"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BalticNatureTourism" TargetMode="External"/><Relationship Id="rId7" Type="http://schemas.openxmlformats.org/officeDocument/2006/relationships/image" Target="../media/image11.png"/><Relationship Id="rId2" Type="http://schemas.openxmlformats.org/officeDocument/2006/relationships/hyperlink" Target="https://balticnaturetourism.com/"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docs.google.com/spreadsheets/d/18wXqaS_EPHK7w6n5Lk4XIFbb-kpdJxQ8CO4YCF_2pcA/edit?usp=sharing" TargetMode="External"/><Relationship Id="rId4" Type="http://schemas.openxmlformats.org/officeDocument/2006/relationships/hyperlink" Target="https://files.fm/u/3s9u5awen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alticnaturetourism.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1246626"/>
            <a:ext cx="7772400" cy="1470025"/>
          </a:xfrm>
        </p:spPr>
        <p:txBody>
          <a:bodyPr>
            <a:normAutofit fontScale="90000"/>
          </a:bodyPr>
          <a:lstStyle/>
          <a:p>
            <a:r>
              <a:rPr lang="en-GB" b="1" dirty="0">
                <a:solidFill>
                  <a:schemeClr val="tx2"/>
                </a:solidFill>
              </a:rPr>
              <a:t>Exporting Baltic Nature Tourism to </a:t>
            </a:r>
            <a:r>
              <a:rPr lang="en-GB" b="1" dirty="0" smtClean="0">
                <a:solidFill>
                  <a:schemeClr val="tx2"/>
                </a:solidFill>
              </a:rPr>
              <a:t>UK</a:t>
            </a:r>
            <a:r>
              <a:rPr lang="lv-LV" b="1" dirty="0">
                <a:solidFill>
                  <a:schemeClr val="tx2"/>
                </a:solidFill>
              </a:rPr>
              <a:t/>
            </a:r>
            <a:br>
              <a:rPr lang="lv-LV" b="1" dirty="0">
                <a:solidFill>
                  <a:schemeClr val="tx2"/>
                </a:solidFill>
              </a:rPr>
            </a:br>
            <a:r>
              <a:rPr lang="lv-LV" b="1" dirty="0">
                <a:solidFill>
                  <a:schemeClr val="tx2"/>
                </a:solidFill>
              </a:rPr>
              <a:t>(</a:t>
            </a:r>
            <a:r>
              <a:rPr lang="lv-LV" b="1" dirty="0" smtClean="0">
                <a:solidFill>
                  <a:schemeClr val="tx2"/>
                </a:solidFill>
              </a:rPr>
              <a:t>NAT-TOUR-EXPO)</a:t>
            </a:r>
            <a:r>
              <a:rPr lang="et-EE" b="1" dirty="0" smtClean="0"/>
              <a:t/>
            </a:r>
            <a:br>
              <a:rPr lang="et-EE" b="1" dirty="0" smtClean="0"/>
            </a:br>
            <a:r>
              <a:rPr lang="lv-LV" dirty="0"/>
              <a:t/>
            </a:r>
            <a:br>
              <a:rPr lang="lv-LV" dirty="0"/>
            </a:br>
            <a:endParaRPr lang="lv-LV" dirty="0"/>
          </a:p>
        </p:txBody>
      </p:sp>
      <p:sp>
        <p:nvSpPr>
          <p:cNvPr id="6" name="TextBox 5"/>
          <p:cNvSpPr txBox="1"/>
          <p:nvPr/>
        </p:nvSpPr>
        <p:spPr>
          <a:xfrm>
            <a:off x="1403648" y="2348880"/>
            <a:ext cx="6192688" cy="369332"/>
          </a:xfrm>
          <a:prstGeom prst="rect">
            <a:avLst/>
          </a:prstGeom>
          <a:noFill/>
        </p:spPr>
        <p:txBody>
          <a:bodyPr wrap="square" rtlCol="0">
            <a:spAutoFit/>
          </a:bodyPr>
          <a:lstStyle/>
          <a:p>
            <a:pPr algn="ctr"/>
            <a:r>
              <a:rPr lang="et-EE" b="1" dirty="0" smtClean="0">
                <a:solidFill>
                  <a:schemeClr val="tx1">
                    <a:lumMod val="50000"/>
                    <a:lumOff val="50000"/>
                  </a:schemeClr>
                </a:solidFill>
              </a:rPr>
              <a:t>Project partner meeting, 4th September 2024, Riga, Latvia</a:t>
            </a:r>
            <a:endParaRPr lang="lv-LV" dirty="0">
              <a:solidFill>
                <a:schemeClr val="tx1">
                  <a:lumMod val="50000"/>
                  <a:lumOff val="5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611560" y="2996952"/>
            <a:ext cx="7751831" cy="32887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18" y="44624"/>
            <a:ext cx="8229600" cy="1143000"/>
          </a:xfrm>
        </p:spPr>
        <p:txBody>
          <a:bodyPr>
            <a:normAutofit/>
          </a:bodyPr>
          <a:lstStyle/>
          <a:p>
            <a:r>
              <a:rPr lang="en-GB" sz="1800" dirty="0" smtClean="0">
                <a:solidFill>
                  <a:srgbClr val="1F497D"/>
                </a:solidFill>
              </a:rPr>
              <a:t> </a:t>
            </a:r>
            <a:r>
              <a:rPr lang="en-GB" sz="1800" dirty="0">
                <a:solidFill>
                  <a:srgbClr val="1F497D"/>
                </a:solidFill>
              </a:rPr>
              <a:t>Nature tourism web </a:t>
            </a:r>
            <a:r>
              <a:rPr lang="en-GB" sz="1800" dirty="0" smtClean="0">
                <a:solidFill>
                  <a:srgbClr val="1F497D"/>
                </a:solidFill>
              </a:rPr>
              <a:t>platform</a:t>
            </a:r>
            <a:r>
              <a:rPr lang="lv-LV" sz="1800" dirty="0">
                <a:solidFill>
                  <a:srgbClr val="1F497D"/>
                </a:solidFill>
              </a:rPr>
              <a:t/>
            </a:r>
            <a:br>
              <a:rPr lang="lv-LV" sz="1800" dirty="0">
                <a:solidFill>
                  <a:srgbClr val="1F497D"/>
                </a:solidFill>
              </a:rPr>
            </a:br>
            <a:r>
              <a:rPr lang="lv-LV" sz="1800" dirty="0" err="1" smtClean="0">
                <a:solidFill>
                  <a:srgbClr val="1F497D"/>
                </a:solidFill>
              </a:rPr>
              <a:t>Statistics</a:t>
            </a:r>
            <a:r>
              <a:rPr lang="lv-LV" sz="1800" b="1" dirty="0">
                <a:solidFill>
                  <a:srgbClr val="1F497D"/>
                </a:solidFill>
              </a:rPr>
              <a:t/>
            </a:r>
            <a:br>
              <a:rPr lang="lv-LV" sz="1800" b="1" dirty="0">
                <a:solidFill>
                  <a:srgbClr val="1F497D"/>
                </a:solidFill>
              </a:rPr>
            </a:br>
            <a:r>
              <a:rPr lang="lv-LV" sz="1800" b="1" dirty="0" smtClean="0">
                <a:solidFill>
                  <a:srgbClr val="1F497D"/>
                </a:solidFill>
              </a:rPr>
              <a:t>12.03.2024. </a:t>
            </a:r>
            <a:r>
              <a:rPr lang="lv-LV" sz="1800" b="1" dirty="0">
                <a:solidFill>
                  <a:srgbClr val="1F497D"/>
                </a:solidFill>
              </a:rPr>
              <a:t>- </a:t>
            </a:r>
            <a:r>
              <a:rPr lang="lv-LV" sz="1800" b="1" dirty="0" smtClean="0">
                <a:solidFill>
                  <a:srgbClr val="1F497D"/>
                </a:solidFill>
              </a:rPr>
              <a:t>28.08.2024. (</a:t>
            </a:r>
            <a:r>
              <a:rPr lang="lv-LV" sz="1800" b="1" dirty="0" err="1" smtClean="0">
                <a:solidFill>
                  <a:srgbClr val="1F497D"/>
                </a:solidFill>
              </a:rPr>
              <a:t>From</a:t>
            </a:r>
            <a:r>
              <a:rPr lang="lv-LV" sz="1800" b="1" dirty="0" smtClean="0">
                <a:solidFill>
                  <a:srgbClr val="1F497D"/>
                </a:solidFill>
              </a:rPr>
              <a:t> </a:t>
            </a:r>
            <a:r>
              <a:rPr lang="lv-LV" sz="1800" b="1" dirty="0" err="1" smtClean="0">
                <a:solidFill>
                  <a:srgbClr val="1F497D"/>
                </a:solidFill>
              </a:rPr>
              <a:t>last</a:t>
            </a:r>
            <a:r>
              <a:rPr lang="lv-LV" sz="1800" b="1" dirty="0" smtClean="0">
                <a:solidFill>
                  <a:srgbClr val="1F497D"/>
                </a:solidFill>
              </a:rPr>
              <a:t> </a:t>
            </a:r>
            <a:r>
              <a:rPr lang="lv-LV" sz="1800" b="1" dirty="0" err="1" smtClean="0">
                <a:solidFill>
                  <a:srgbClr val="1F497D"/>
                </a:solidFill>
              </a:rPr>
              <a:t>meeting</a:t>
            </a:r>
            <a:r>
              <a:rPr lang="lv-LV" sz="1800" b="1" dirty="0" smtClean="0">
                <a:solidFill>
                  <a:srgbClr val="1F497D"/>
                </a:solidFill>
              </a:rPr>
              <a:t>, ~6 </a:t>
            </a:r>
            <a:r>
              <a:rPr lang="lv-LV" sz="1800" b="1" dirty="0" err="1" smtClean="0">
                <a:solidFill>
                  <a:srgbClr val="1F497D"/>
                </a:solidFill>
              </a:rPr>
              <a:t>months</a:t>
            </a:r>
            <a:r>
              <a:rPr lang="lv-LV" sz="1800" b="1" dirty="0" smtClean="0">
                <a:solidFill>
                  <a:srgbClr val="1F497D"/>
                </a:solidFill>
              </a:rPr>
              <a:t>)</a:t>
            </a:r>
            <a:endParaRPr lang="en-GB" sz="1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1540" y="4509120"/>
            <a:ext cx="3960440" cy="21486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4476292"/>
            <a:ext cx="3981729" cy="2160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5616" y="1124744"/>
            <a:ext cx="6552728" cy="35150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8877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sz="2400" dirty="0">
                <a:solidFill>
                  <a:srgbClr val="1F497D"/>
                </a:solidFill>
              </a:rPr>
              <a:t>Activity </a:t>
            </a:r>
            <a:r>
              <a:rPr lang="lv-LV" sz="2400" dirty="0" smtClean="0">
                <a:solidFill>
                  <a:srgbClr val="1F497D"/>
                </a:solidFill>
              </a:rPr>
              <a:t>2.1</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specialised travel trade events  </a:t>
            </a:r>
            <a:endParaRPr lang="en-GB" dirty="0"/>
          </a:p>
        </p:txBody>
      </p:sp>
      <p:sp>
        <p:nvSpPr>
          <p:cNvPr id="3" name="Content Placeholder 2"/>
          <p:cNvSpPr>
            <a:spLocks noGrp="1"/>
          </p:cNvSpPr>
          <p:nvPr>
            <p:ph idx="1"/>
          </p:nvPr>
        </p:nvSpPr>
        <p:spPr>
          <a:xfrm>
            <a:off x="107504" y="1034550"/>
            <a:ext cx="4824536" cy="5706818"/>
          </a:xfrm>
        </p:spPr>
        <p:txBody>
          <a:bodyPr>
            <a:normAutofit/>
          </a:bodyPr>
          <a:lstStyle/>
          <a:p>
            <a:pPr marL="0" indent="0"/>
            <a:r>
              <a:rPr lang="en-GB" sz="1600" dirty="0"/>
              <a:t>On April 18, in London - at the Embassy of Latvia in the United Kingdom, in cooperation with the LIAA Tourism Department, and </a:t>
            </a:r>
            <a:r>
              <a:rPr lang="en-GB" sz="1600" dirty="0" err="1" smtClean="0"/>
              <a:t>AirBaltic</a:t>
            </a:r>
            <a:r>
              <a:rPr lang="lv-LV" sz="1600" dirty="0" smtClean="0"/>
              <a:t> </a:t>
            </a:r>
            <a:r>
              <a:rPr lang="en-GB" sz="1600" dirty="0" smtClean="0"/>
              <a:t>- </a:t>
            </a:r>
            <a:r>
              <a:rPr lang="en-GB" sz="1600" dirty="0"/>
              <a:t>product presentation to introduce our nature tourism </a:t>
            </a:r>
            <a:r>
              <a:rPr lang="en-GB" sz="1600" dirty="0" smtClean="0"/>
              <a:t>offer. </a:t>
            </a:r>
            <a:r>
              <a:rPr lang="en-GB" sz="1600" dirty="0"/>
              <a:t>The seminar was attended by more than 40 tour operators and media representatives specializing in nature tourism, with a special interest in the Baltic States</a:t>
            </a:r>
            <a:r>
              <a:rPr lang="en-GB" sz="1600" dirty="0" smtClean="0"/>
              <a:t>.</a:t>
            </a:r>
            <a:endParaRPr lang="lv-LV" sz="1600" dirty="0" smtClean="0"/>
          </a:p>
          <a:p>
            <a:pPr marL="0" indent="0">
              <a:buNone/>
            </a:pPr>
            <a:r>
              <a:rPr lang="en-GB" sz="1600" dirty="0" smtClean="0"/>
              <a:t>Specific </a:t>
            </a:r>
            <a:r>
              <a:rPr lang="en-GB" sz="1600" dirty="0"/>
              <a:t>video was created for the event (later added to the </a:t>
            </a:r>
            <a:r>
              <a:rPr lang="en-GB" sz="1600" dirty="0" smtClean="0"/>
              <a:t>web</a:t>
            </a:r>
            <a:r>
              <a:rPr lang="lv-LV" sz="1600" dirty="0" smtClean="0"/>
              <a:t> </a:t>
            </a:r>
            <a:r>
              <a:rPr lang="en-GB" sz="1600" dirty="0" smtClean="0"/>
              <a:t>platform </a:t>
            </a:r>
            <a:r>
              <a:rPr lang="en-GB" sz="1600" dirty="0"/>
              <a:t>https://</a:t>
            </a:r>
            <a:r>
              <a:rPr lang="en-GB" sz="1600" dirty="0" smtClean="0"/>
              <a:t>youtu.be/Wi2ktJ6SV44). </a:t>
            </a:r>
            <a:endParaRPr lang="lv-LV" sz="1600" dirty="0" smtClean="0"/>
          </a:p>
          <a:p>
            <a:pPr marL="0" indent="0"/>
            <a:r>
              <a:rPr lang="en-GB" sz="1600" dirty="0" smtClean="0"/>
              <a:t>On </a:t>
            </a:r>
            <a:r>
              <a:rPr lang="en-GB" sz="1600" dirty="0"/>
              <a:t>the </a:t>
            </a:r>
            <a:r>
              <a:rPr lang="en-GB" sz="1600" dirty="0" smtClean="0"/>
              <a:t>second </a:t>
            </a:r>
            <a:r>
              <a:rPr lang="en-GB" sz="1600" dirty="0"/>
              <a:t>part of the day, the 5 SMEs and project team had a B2B meeting with the present UK tour operators</a:t>
            </a:r>
            <a:r>
              <a:rPr lang="en-GB" sz="1600" dirty="0" smtClean="0"/>
              <a:t>.</a:t>
            </a:r>
            <a:endParaRPr lang="lv-LV" sz="1600" dirty="0" smtClean="0"/>
          </a:p>
          <a:p>
            <a:pPr marL="0" indent="0">
              <a:buNone/>
            </a:pPr>
            <a:endParaRPr lang="en-GB" sz="1600" dirty="0"/>
          </a:p>
          <a:p>
            <a:pPr marL="0" indent="0"/>
            <a:r>
              <a:rPr lang="en-GB" sz="1600" dirty="0"/>
              <a:t>Before the seminar, in the morning of 18.04.2024. we met together with LIAA representative, Baltic Nature Travel and Nordic Travel Solution experts at the UK Media breakfast, which was attended by 4 journalists who had a genuine interest in nature tourism. </a:t>
            </a:r>
          </a:p>
        </p:txBody>
      </p:sp>
      <p:pic>
        <p:nvPicPr>
          <p:cNvPr id="9218" name="Picture 2" descr="May be an image of 10 people and tex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5662" y="1171656"/>
            <a:ext cx="3818064" cy="2545376"/>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May be an image of 9 people and tex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78134" y="3717032"/>
            <a:ext cx="2313357" cy="30844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4116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sz="2400" dirty="0">
                <a:solidFill>
                  <a:srgbClr val="1F497D"/>
                </a:solidFill>
              </a:rPr>
              <a:t>Activity </a:t>
            </a:r>
            <a:r>
              <a:rPr lang="lv-LV" sz="2400" dirty="0" smtClean="0">
                <a:solidFill>
                  <a:srgbClr val="1F497D"/>
                </a:solidFill>
              </a:rPr>
              <a:t>2.1</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specialised travel trade events  </a:t>
            </a:r>
            <a:endParaRPr lang="en-GB" dirty="0"/>
          </a:p>
        </p:txBody>
      </p:sp>
      <p:sp>
        <p:nvSpPr>
          <p:cNvPr id="3" name="Content Placeholder 2"/>
          <p:cNvSpPr>
            <a:spLocks noGrp="1"/>
          </p:cNvSpPr>
          <p:nvPr>
            <p:ph idx="1"/>
          </p:nvPr>
        </p:nvSpPr>
        <p:spPr>
          <a:xfrm>
            <a:off x="1043608" y="1383597"/>
            <a:ext cx="4896544" cy="2366170"/>
          </a:xfrm>
        </p:spPr>
        <p:txBody>
          <a:bodyPr>
            <a:normAutofit/>
          </a:bodyPr>
          <a:lstStyle/>
          <a:p>
            <a:pPr marL="0" indent="0">
              <a:buNone/>
            </a:pPr>
            <a:r>
              <a:rPr lang="lv-LV" sz="1600" dirty="0"/>
              <a:t>P</a:t>
            </a:r>
            <a:r>
              <a:rPr lang="en-GB" sz="1600" dirty="0" err="1" smtClean="0"/>
              <a:t>articipa</a:t>
            </a:r>
            <a:r>
              <a:rPr lang="lv-LV" sz="1600" dirty="0" err="1" smtClean="0"/>
              <a:t>tion</a:t>
            </a:r>
            <a:r>
              <a:rPr lang="en-GB" sz="1600" dirty="0" smtClean="0"/>
              <a:t> </a:t>
            </a:r>
            <a:r>
              <a:rPr lang="en-GB" sz="1600" dirty="0"/>
              <a:t>in the 2024 Captains Cruise, </a:t>
            </a:r>
            <a:r>
              <a:rPr lang="lv-LV" sz="1600" dirty="0" err="1" smtClean="0"/>
              <a:t>on</a:t>
            </a:r>
            <a:r>
              <a:rPr lang="lv-LV" sz="1600" dirty="0" smtClean="0"/>
              <a:t> </a:t>
            </a:r>
            <a:r>
              <a:rPr lang="lv-LV" sz="1600" dirty="0" err="1" smtClean="0"/>
              <a:t>August</a:t>
            </a:r>
            <a:r>
              <a:rPr lang="lv-LV" sz="1600" dirty="0" smtClean="0"/>
              <a:t> 28th, 2024, </a:t>
            </a:r>
            <a:r>
              <a:rPr lang="en-GB" sz="1600" dirty="0" smtClean="0"/>
              <a:t>organized </a:t>
            </a:r>
            <a:r>
              <a:rPr lang="en-GB" sz="1600" dirty="0"/>
              <a:t>by our cooperation partners, the Nordic Tourism Collective from the UK. </a:t>
            </a:r>
          </a:p>
          <a:p>
            <a:pPr marL="0" indent="0">
              <a:buNone/>
            </a:pPr>
            <a:r>
              <a:rPr lang="en-GB" sz="1600" dirty="0" smtClean="0"/>
              <a:t>We</a:t>
            </a:r>
            <a:r>
              <a:rPr lang="lv-LV" sz="1600" dirty="0" smtClean="0"/>
              <a:t> </a:t>
            </a:r>
            <a:r>
              <a:rPr lang="en-GB" sz="1600" dirty="0" err="1" smtClean="0"/>
              <a:t>showcas</a:t>
            </a:r>
            <a:r>
              <a:rPr lang="lv-LV" sz="1600" dirty="0" err="1" smtClean="0"/>
              <a:t>ed</a:t>
            </a:r>
            <a:r>
              <a:rPr lang="lv-LV" sz="1600" dirty="0" smtClean="0"/>
              <a:t> </a:t>
            </a:r>
            <a:r>
              <a:rPr lang="en-GB" sz="1600" dirty="0" smtClean="0"/>
              <a:t>our </a:t>
            </a:r>
            <a:r>
              <a:rPr lang="en-GB" sz="1600" dirty="0"/>
              <a:t>Baltic nature tourism offerings at this event, which </a:t>
            </a:r>
            <a:r>
              <a:rPr lang="en-GB" sz="1600" dirty="0" smtClean="0"/>
              <a:t>provide</a:t>
            </a:r>
            <a:r>
              <a:rPr lang="lv-LV" sz="1600" dirty="0" smtClean="0"/>
              <a:t>d</a:t>
            </a:r>
            <a:r>
              <a:rPr lang="en-GB" sz="1600" dirty="0" smtClean="0"/>
              <a:t> </a:t>
            </a:r>
            <a:r>
              <a:rPr lang="en-GB" sz="1600" dirty="0"/>
              <a:t>a prime opportunity to connect with industry leaders, share insights on the growing demand for nature-based travel, and discuss the future of </a:t>
            </a:r>
            <a:r>
              <a:rPr lang="en-GB" sz="1600" dirty="0" smtClean="0"/>
              <a:t>tourism</a:t>
            </a:r>
            <a:r>
              <a:rPr lang="lv-LV" sz="1600" dirty="0" smtClean="0"/>
              <a:t>.</a:t>
            </a:r>
            <a:endParaRPr lang="en-GB" sz="1600" dirty="0"/>
          </a:p>
        </p:txBody>
      </p:sp>
      <p:sp>
        <p:nvSpPr>
          <p:cNvPr id="4" name="AutoShape 2" descr="blob:https://web.whatsapp.com/08389048-78c0-4070-9909-fc3e4eb33a3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blob:https://web.whatsapp.com/08389048-78c0-4070-9909-fc3e4eb33a3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29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3983629"/>
            <a:ext cx="3339288" cy="25061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28184" y="1270538"/>
            <a:ext cx="1918937" cy="2592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99992" y="3983629"/>
            <a:ext cx="3384376" cy="2527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34376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012974"/>
          </a:xfrm>
        </p:spPr>
        <p:txBody>
          <a:bodyPr/>
          <a:lstStyle/>
          <a:p>
            <a:r>
              <a:rPr lang="en-GB" sz="2400" dirty="0">
                <a:solidFill>
                  <a:srgbClr val="1F497D"/>
                </a:solidFill>
              </a:rPr>
              <a:t>Activity </a:t>
            </a:r>
            <a:r>
              <a:rPr lang="lv-LV" sz="2400" dirty="0">
                <a:solidFill>
                  <a:srgbClr val="1F497D"/>
                </a:solidFill>
              </a:rPr>
              <a:t>2</a:t>
            </a:r>
            <a:r>
              <a:rPr lang="en-GB" sz="2400" dirty="0">
                <a:solidFill>
                  <a:srgbClr val="1F497D"/>
                </a:solidFill>
              </a:rPr>
              <a:t>.</a:t>
            </a:r>
            <a:r>
              <a:rPr lang="lv-LV" sz="2400" dirty="0">
                <a:solidFill>
                  <a:srgbClr val="1F497D"/>
                </a:solidFill>
              </a:rPr>
              <a:t>2</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FAM trips for UK tour operators, travel companies and media </a:t>
            </a:r>
            <a:endParaRPr lang="en-GB" dirty="0"/>
          </a:p>
        </p:txBody>
      </p:sp>
      <p:sp>
        <p:nvSpPr>
          <p:cNvPr id="3" name="Content Placeholder 2"/>
          <p:cNvSpPr>
            <a:spLocks noGrp="1"/>
          </p:cNvSpPr>
          <p:nvPr>
            <p:ph idx="1"/>
          </p:nvPr>
        </p:nvSpPr>
        <p:spPr>
          <a:xfrm>
            <a:off x="323528" y="1052736"/>
            <a:ext cx="8229600" cy="1296144"/>
          </a:xfrm>
        </p:spPr>
        <p:txBody>
          <a:bodyPr>
            <a:noAutofit/>
          </a:bodyPr>
          <a:lstStyle/>
          <a:p>
            <a:pPr marL="0" indent="0">
              <a:buNone/>
            </a:pPr>
            <a:r>
              <a:rPr lang="lv-LV" sz="1600" dirty="0" err="1" smtClean="0"/>
              <a:t>Since</a:t>
            </a:r>
            <a:r>
              <a:rPr lang="lv-LV" sz="1600" dirty="0" smtClean="0"/>
              <a:t> </a:t>
            </a:r>
            <a:r>
              <a:rPr lang="lv-LV" sz="1600" dirty="0" err="1" smtClean="0"/>
              <a:t>last</a:t>
            </a:r>
            <a:r>
              <a:rPr lang="lv-LV" sz="1600" dirty="0" smtClean="0"/>
              <a:t> </a:t>
            </a:r>
            <a:r>
              <a:rPr lang="lv-LV" sz="1600" dirty="0" err="1" smtClean="0"/>
              <a:t>meeting</a:t>
            </a:r>
            <a:r>
              <a:rPr lang="en-GB" sz="1600" dirty="0" smtClean="0"/>
              <a:t>, </a:t>
            </a:r>
            <a:r>
              <a:rPr lang="en-GB" sz="1600" dirty="0"/>
              <a:t>2 FAM trips were organised in cooperation with Latvian Tourism board (LIAA and </a:t>
            </a:r>
            <a:r>
              <a:rPr lang="en-GB" sz="1600" dirty="0" err="1"/>
              <a:t>airBaltic</a:t>
            </a:r>
            <a:r>
              <a:rPr lang="en-GB" sz="1600" dirty="0"/>
              <a:t>). The first one on May 30-31, 2024. 2 persons from UK travel trade participated. </a:t>
            </a:r>
          </a:p>
          <a:p>
            <a:pPr marL="0" indent="0">
              <a:buNone/>
            </a:pPr>
            <a:r>
              <a:rPr lang="en-GB" sz="1600" dirty="0"/>
              <a:t>The second one was held from June 10-13, 2024, where 7 UK tour operators and media representatives participated. Both FAM trips introduced the Estonian-Latvian nature tourism product. Feedback received </a:t>
            </a:r>
            <a:r>
              <a:rPr lang="lv-LV" sz="1600" dirty="0" err="1" smtClean="0"/>
              <a:t>was</a:t>
            </a:r>
            <a:r>
              <a:rPr lang="en-GB" sz="1600" dirty="0" smtClean="0"/>
              <a:t> </a:t>
            </a:r>
            <a:r>
              <a:rPr lang="en-GB" sz="1600" dirty="0"/>
              <a:t>positive.</a:t>
            </a:r>
          </a:p>
        </p:txBody>
      </p:sp>
      <p:pic>
        <p:nvPicPr>
          <p:cNvPr id="4098" name="Picture 2" descr="https://www.celotajs.lv/g/www/news/2024/BNT_fam_trip.png?size=102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2492896"/>
            <a:ext cx="4486811" cy="3761285"/>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0072" y="4725144"/>
            <a:ext cx="3834755" cy="20698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27739" y="2197574"/>
            <a:ext cx="2336031" cy="2527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06477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08112"/>
          </a:xfrm>
        </p:spPr>
        <p:txBody>
          <a:bodyPr>
            <a:normAutofit fontScale="90000"/>
          </a:bodyPr>
          <a:lstStyle/>
          <a:p>
            <a:r>
              <a:rPr lang="en-GB" sz="2400" dirty="0">
                <a:solidFill>
                  <a:srgbClr val="1F497D"/>
                </a:solidFill>
              </a:rPr>
              <a:t>Activity </a:t>
            </a:r>
            <a:r>
              <a:rPr lang="lv-LV" sz="2400" dirty="0">
                <a:solidFill>
                  <a:srgbClr val="1F497D"/>
                </a:solidFill>
              </a:rPr>
              <a:t>2</a:t>
            </a:r>
            <a:r>
              <a:rPr lang="en-GB" sz="2400" dirty="0" smtClean="0">
                <a:solidFill>
                  <a:srgbClr val="1F497D"/>
                </a:solidFill>
              </a:rPr>
              <a:t>.</a:t>
            </a:r>
            <a:r>
              <a:rPr lang="lv-LV" sz="2400" dirty="0" smtClean="0">
                <a:solidFill>
                  <a:srgbClr val="1F497D"/>
                </a:solidFill>
              </a:rPr>
              <a:t>3</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travel markets </a:t>
            </a:r>
            <a:endParaRPr lang="en-GB" dirty="0"/>
          </a:p>
        </p:txBody>
      </p:sp>
      <p:sp>
        <p:nvSpPr>
          <p:cNvPr id="3" name="Content Placeholder 2"/>
          <p:cNvSpPr>
            <a:spLocks noGrp="1"/>
          </p:cNvSpPr>
          <p:nvPr>
            <p:ph idx="1"/>
          </p:nvPr>
        </p:nvSpPr>
        <p:spPr>
          <a:xfrm>
            <a:off x="395536" y="1772816"/>
            <a:ext cx="8229600" cy="2016224"/>
          </a:xfrm>
        </p:spPr>
        <p:txBody>
          <a:bodyPr>
            <a:normAutofit/>
          </a:bodyPr>
          <a:lstStyle/>
          <a:p>
            <a:pPr marL="0" indent="0">
              <a:buNone/>
            </a:pPr>
            <a:r>
              <a:rPr lang="lv-LV" sz="1800" dirty="0" smtClean="0"/>
              <a:t>LC s</a:t>
            </a:r>
            <a:r>
              <a:rPr lang="en-GB" sz="1800" dirty="0" err="1" smtClean="0"/>
              <a:t>igned</a:t>
            </a:r>
            <a:r>
              <a:rPr lang="en-GB" sz="1800" dirty="0" smtClean="0"/>
              <a:t> </a:t>
            </a:r>
            <a:r>
              <a:rPr lang="en-GB" sz="1800" dirty="0"/>
              <a:t>up for common Latvian stand for WTM in London together with the Latvian tourism board (NOV 2024, London). The contract is made and application form filled in. </a:t>
            </a:r>
          </a:p>
        </p:txBody>
      </p:sp>
      <p:pic>
        <p:nvPicPr>
          <p:cNvPr id="10242" name="Picture 2" descr="https://wtm.mediafiler.net/wtm/pcache/10005/8b/wtm2023logosmall_be3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59" y="3140968"/>
            <a:ext cx="4390281" cy="1860539"/>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5892839"/>
            <a:ext cx="8734772" cy="8198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40087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400" dirty="0">
                <a:solidFill>
                  <a:srgbClr val="1F497D"/>
                </a:solidFill>
              </a:rPr>
              <a:t>Activity </a:t>
            </a:r>
            <a:r>
              <a:rPr lang="lv-LV" sz="2400" dirty="0">
                <a:solidFill>
                  <a:srgbClr val="1F497D"/>
                </a:solidFill>
              </a:rPr>
              <a:t>2</a:t>
            </a:r>
            <a:r>
              <a:rPr lang="en-GB" sz="2400" dirty="0">
                <a:solidFill>
                  <a:srgbClr val="1F497D"/>
                </a:solidFill>
              </a:rPr>
              <a:t>.</a:t>
            </a:r>
            <a:r>
              <a:rPr lang="lv-LV" sz="2400" dirty="0">
                <a:solidFill>
                  <a:srgbClr val="1F497D"/>
                </a:solidFill>
              </a:rPr>
              <a:t>4</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to nature organisations in the UK</a:t>
            </a:r>
            <a:endParaRPr lang="en-GB" dirty="0"/>
          </a:p>
        </p:txBody>
      </p:sp>
      <p:sp>
        <p:nvSpPr>
          <p:cNvPr id="3" name="Content Placeholder 2"/>
          <p:cNvSpPr>
            <a:spLocks noGrp="1"/>
          </p:cNvSpPr>
          <p:nvPr>
            <p:ph idx="1"/>
          </p:nvPr>
        </p:nvSpPr>
        <p:spPr>
          <a:xfrm>
            <a:off x="281935" y="1484784"/>
            <a:ext cx="2849906" cy="3888432"/>
          </a:xfrm>
        </p:spPr>
        <p:txBody>
          <a:bodyPr>
            <a:normAutofit/>
          </a:bodyPr>
          <a:lstStyle/>
          <a:p>
            <a:pPr marL="0" indent="0">
              <a:buNone/>
            </a:pPr>
            <a:r>
              <a:rPr lang="en-GB" sz="1800" dirty="0"/>
              <a:t>During April, an advertisement was put in the Baltic Outlook (</a:t>
            </a:r>
            <a:r>
              <a:rPr lang="en-GB" sz="1800" dirty="0" err="1"/>
              <a:t>AirBaltic</a:t>
            </a:r>
            <a:r>
              <a:rPr lang="en-GB" sz="1800" dirty="0"/>
              <a:t> on-board magazine</a:t>
            </a:r>
            <a:r>
              <a:rPr lang="en-GB" sz="1800" dirty="0" smtClean="0"/>
              <a:t>).</a:t>
            </a:r>
            <a:endParaRPr lang="lv-LV" sz="1800" dirty="0" smtClean="0"/>
          </a:p>
          <a:p>
            <a:pPr marL="0" indent="0">
              <a:buNone/>
            </a:pPr>
            <a:endParaRPr lang="en-GB" sz="1800" dirty="0"/>
          </a:p>
          <a:p>
            <a:pPr marL="0" indent="0">
              <a:buNone/>
            </a:pPr>
            <a:endParaRPr lang="en-GB" dirty="0"/>
          </a:p>
          <a:p>
            <a:pPr marL="0" indent="0">
              <a:buNone/>
            </a:pPr>
            <a:endParaRPr lang="en-GB" dirty="0"/>
          </a:p>
        </p:txBody>
      </p:sp>
      <p:pic>
        <p:nvPicPr>
          <p:cNvPr id="11266" name="Picture 2" descr="Fotoattēla apraksts nav pieejam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31840" y="1484784"/>
            <a:ext cx="2754306" cy="3672408"/>
          </a:xfrm>
          <a:prstGeom prst="rect">
            <a:avLst/>
          </a:prstGeom>
          <a:noFill/>
          <a:extLst>
            <a:ext uri="{909E8E84-426E-40DD-AFC4-6F175D3DCCD1}">
              <a14:hiddenFill xmlns:a14="http://schemas.microsoft.com/office/drawing/2010/main" xmlns="">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5733256"/>
            <a:ext cx="5616624" cy="835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1446" y="1484784"/>
            <a:ext cx="2808312" cy="49914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762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solidFill>
                  <a:srgbClr val="1F497D"/>
                </a:solidFill>
              </a:rPr>
              <a:t>Activity </a:t>
            </a:r>
            <a:r>
              <a:rPr lang="lv-LV" sz="2400" dirty="0">
                <a:solidFill>
                  <a:srgbClr val="1F497D"/>
                </a:solidFill>
              </a:rPr>
              <a:t>2</a:t>
            </a:r>
            <a:r>
              <a:rPr lang="en-GB" sz="2400" dirty="0">
                <a:solidFill>
                  <a:srgbClr val="1F497D"/>
                </a:solidFill>
              </a:rPr>
              <a:t>.</a:t>
            </a:r>
            <a:r>
              <a:rPr lang="lv-LV" sz="2400" dirty="0">
                <a:solidFill>
                  <a:srgbClr val="1F497D"/>
                </a:solidFill>
              </a:rPr>
              <a:t>7</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E-newsletters and press releases </a:t>
            </a:r>
            <a:endParaRPr lang="en-GB" dirty="0"/>
          </a:p>
        </p:txBody>
      </p:sp>
      <p:sp>
        <p:nvSpPr>
          <p:cNvPr id="3" name="Content Placeholder 2"/>
          <p:cNvSpPr>
            <a:spLocks noGrp="1"/>
          </p:cNvSpPr>
          <p:nvPr>
            <p:ph idx="1"/>
          </p:nvPr>
        </p:nvSpPr>
        <p:spPr>
          <a:xfrm>
            <a:off x="251520" y="1412776"/>
            <a:ext cx="8424936" cy="2376264"/>
          </a:xfrm>
        </p:spPr>
        <p:txBody>
          <a:bodyPr>
            <a:normAutofit fontScale="40000" lnSpcReduction="20000"/>
          </a:bodyPr>
          <a:lstStyle/>
          <a:p>
            <a:r>
              <a:rPr lang="lv-LV" dirty="0" smtClean="0"/>
              <a:t>O</a:t>
            </a:r>
            <a:r>
              <a:rPr lang="en-GB" dirty="0" smtClean="0"/>
              <a:t>n </a:t>
            </a:r>
            <a:r>
              <a:rPr lang="en-GB" dirty="0"/>
              <a:t>26.06.2024, a press release about a feedback from BNT's FAM trip in Latvia was sent to 699 recipients - Latvian media and tourism information </a:t>
            </a:r>
            <a:r>
              <a:rPr lang="en-GB" dirty="0" err="1"/>
              <a:t>centers</a:t>
            </a:r>
            <a:r>
              <a:rPr lang="en-GB" dirty="0"/>
              <a:t> and Latvian tour operators and travel agents</a:t>
            </a:r>
            <a:r>
              <a:rPr lang="en-GB" dirty="0" smtClean="0"/>
              <a:t>.</a:t>
            </a:r>
            <a:endParaRPr lang="lv-LV" dirty="0" smtClean="0"/>
          </a:p>
          <a:p>
            <a:r>
              <a:rPr lang="en-GB" dirty="0"/>
              <a:t>On 17.04.2024, a press release about the feedback on BNT's organized event in London for UK tour operators and media representatives - to 589 recipients, Latvian media and tourism information </a:t>
            </a:r>
            <a:r>
              <a:rPr lang="en-GB" dirty="0" err="1"/>
              <a:t>centers</a:t>
            </a:r>
            <a:r>
              <a:rPr lang="en-GB" dirty="0"/>
              <a:t>.</a:t>
            </a:r>
            <a:endParaRPr lang="lv-LV" dirty="0" smtClean="0"/>
          </a:p>
          <a:p>
            <a:r>
              <a:rPr lang="lv-LV" dirty="0" err="1" smtClean="0"/>
              <a:t>Both</a:t>
            </a:r>
            <a:r>
              <a:rPr lang="lv-LV" dirty="0" smtClean="0"/>
              <a:t> </a:t>
            </a:r>
            <a:r>
              <a:rPr lang="en-GB" dirty="0" smtClean="0"/>
              <a:t>Summer e-newsletters</a:t>
            </a:r>
            <a:r>
              <a:rPr lang="lv-LV" dirty="0" smtClean="0"/>
              <a:t> (#5 &amp; #6)</a:t>
            </a:r>
            <a:r>
              <a:rPr lang="en-GB" dirty="0" smtClean="0"/>
              <a:t> </a:t>
            </a:r>
            <a:r>
              <a:rPr lang="en-GB" dirty="0"/>
              <a:t>to highlight seasonal nature tourism products, designed also as PDF file. Recipients - 200+ UK specialist operators and media, on </a:t>
            </a:r>
            <a:r>
              <a:rPr lang="en-GB" dirty="0" err="1"/>
              <a:t>Mailchimp</a:t>
            </a:r>
            <a:r>
              <a:rPr lang="en-GB" dirty="0"/>
              <a:t> e-mail marketing system 330+ for international travel agents and tour operators, 91 for Latvian and Estonian Nature tourism SMEs. 500 copies of </a:t>
            </a:r>
            <a:r>
              <a:rPr lang="lv-LV" dirty="0" err="1" smtClean="0"/>
              <a:t>Summer</a:t>
            </a:r>
            <a:r>
              <a:rPr lang="lv-LV" dirty="0" smtClean="0"/>
              <a:t> </a:t>
            </a:r>
            <a:r>
              <a:rPr lang="en-GB" dirty="0" smtClean="0"/>
              <a:t>e-</a:t>
            </a:r>
            <a:r>
              <a:rPr lang="lv-LV" dirty="0" smtClean="0"/>
              <a:t>n</a:t>
            </a:r>
            <a:r>
              <a:rPr lang="en-GB" dirty="0" err="1" smtClean="0"/>
              <a:t>ewsletter</a:t>
            </a:r>
            <a:r>
              <a:rPr lang="en-GB" dirty="0" smtClean="0"/>
              <a:t> </a:t>
            </a:r>
            <a:r>
              <a:rPr lang="en-GB" dirty="0"/>
              <a:t>were printed for marketing purposes to be distributed at events</a:t>
            </a:r>
            <a:r>
              <a:rPr lang="en-GB" dirty="0" smtClean="0"/>
              <a:t>.</a:t>
            </a:r>
            <a:endParaRPr lang="lv-LV" dirty="0" smtClean="0"/>
          </a:p>
          <a:p>
            <a:r>
              <a:rPr lang="lv-LV" dirty="0" smtClean="0"/>
              <a:t>2 </a:t>
            </a:r>
            <a:r>
              <a:rPr lang="en-GB" dirty="0" err="1" smtClean="0"/>
              <a:t>MailChimp</a:t>
            </a:r>
            <a:r>
              <a:rPr lang="en-GB" dirty="0" smtClean="0"/>
              <a:t> e-mails about different BNT activities were sent out to previously mentioned international travel agents and tour operators, Latvian and Estonian Nature tourism SMEs + 84 recipients of Latvian diaspora and embassies.</a:t>
            </a:r>
            <a:endParaRPr lang="en-GB"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3356991"/>
            <a:ext cx="6048672" cy="32116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4229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smtClean="0"/>
              <a:t>2.8. </a:t>
            </a:r>
            <a:r>
              <a:rPr lang="en-GB" smtClean="0"/>
              <a:t>Review </a:t>
            </a:r>
            <a:r>
              <a:rPr lang="en-GB" dirty="0" smtClean="0"/>
              <a:t>of other sales and marketing platforms </a:t>
            </a:r>
            <a:endParaRPr lang="en-US" dirty="0"/>
          </a:p>
        </p:txBody>
      </p:sp>
      <p:sp>
        <p:nvSpPr>
          <p:cNvPr id="3" name="Content Placeholder 2"/>
          <p:cNvSpPr>
            <a:spLocks noGrp="1"/>
          </p:cNvSpPr>
          <p:nvPr>
            <p:ph idx="1"/>
          </p:nvPr>
        </p:nvSpPr>
        <p:spPr/>
        <p:txBody>
          <a:bodyPr>
            <a:normAutofit fontScale="70000" lnSpcReduction="20000"/>
          </a:bodyPr>
          <a:lstStyle/>
          <a:p>
            <a:r>
              <a:rPr lang="en-GB" dirty="0" smtClean="0"/>
              <a:t>online </a:t>
            </a:r>
            <a:r>
              <a:rPr lang="en-GB" dirty="0" smtClean="0"/>
              <a:t>marketing and sales platforms relevant for promotion and sales of the Estonian-Latvian nature tourism product. </a:t>
            </a:r>
          </a:p>
          <a:p>
            <a:endParaRPr lang="en-GB" dirty="0" smtClean="0"/>
          </a:p>
          <a:p>
            <a:r>
              <a:rPr lang="en-GB" dirty="0" smtClean="0"/>
              <a:t>will </a:t>
            </a:r>
            <a:r>
              <a:rPr lang="en-GB" dirty="0" smtClean="0"/>
              <a:t>summarise the opportunities, conditions and costs to put the product on such platforms. Relevance criteria will include: affordability for SMEs, flexibility to update product information, flexibility of commercial contract conditions, etc. According to previous experience, commercial platforms are not an appropriate solution for newly developed products as they do not provide for flexibility in the first stage while the products need to undergo certain adaptation and fine-tuning before final commercialisation. </a:t>
            </a:r>
          </a:p>
          <a:p>
            <a:r>
              <a:rPr lang="en-GB" dirty="0" smtClean="0"/>
              <a:t>The SMEs will be able to approach relevant commercial platforms after they have experienced market reactions on the project platform. </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lv-LV" dirty="0" smtClean="0"/>
              <a:t>UK activities</a:t>
            </a:r>
            <a:endParaRPr lang="en-US" dirty="0"/>
          </a:p>
        </p:txBody>
      </p:sp>
      <p:sp>
        <p:nvSpPr>
          <p:cNvPr id="3" name="Content Placeholder 2"/>
          <p:cNvSpPr>
            <a:spLocks noGrp="1"/>
          </p:cNvSpPr>
          <p:nvPr>
            <p:ph idx="1"/>
          </p:nvPr>
        </p:nvSpPr>
        <p:spPr>
          <a:xfrm>
            <a:off x="539552" y="1124744"/>
            <a:ext cx="8229600" cy="5544616"/>
          </a:xfrm>
        </p:spPr>
        <p:txBody>
          <a:bodyPr>
            <a:normAutofit fontScale="25000" lnSpcReduction="20000"/>
          </a:bodyPr>
          <a:lstStyle/>
          <a:p>
            <a:pPr>
              <a:buNone/>
            </a:pPr>
            <a:r>
              <a:rPr lang="en-GB" sz="4800" dirty="0" smtClean="0"/>
              <a:t>1) Generally suppliers are happy with the levels of business and enquiries they have received from the UK. </a:t>
            </a:r>
            <a:r>
              <a:rPr lang="en-GB" sz="4800" b="1" dirty="0" smtClean="0"/>
              <a:t>BNT will share some information on bookings and enquiries from the UK market</a:t>
            </a:r>
            <a:r>
              <a:rPr lang="en-GB" sz="4800" dirty="0" smtClean="0"/>
              <a:t>, to help our marketing strategies and operator engagement</a:t>
            </a:r>
          </a:p>
          <a:p>
            <a:pPr>
              <a:buNone/>
            </a:pPr>
            <a:endParaRPr lang="en-GB" sz="4800" dirty="0" smtClean="0"/>
          </a:p>
          <a:p>
            <a:pPr>
              <a:buNone/>
            </a:pPr>
            <a:r>
              <a:rPr lang="en-GB" sz="4800" dirty="0" smtClean="0"/>
              <a:t>2) The BNT will probably not participate in </a:t>
            </a:r>
            <a:r>
              <a:rPr lang="en-GB" sz="4800" b="1" dirty="0" smtClean="0"/>
              <a:t>Nordic Marketplace 2025 </a:t>
            </a:r>
            <a:r>
              <a:rPr lang="en-GB" sz="4800" dirty="0" smtClean="0"/>
              <a:t>-</a:t>
            </a:r>
            <a:endParaRPr lang="en-GB" sz="4800" dirty="0" smtClean="0"/>
          </a:p>
          <a:p>
            <a:pPr>
              <a:buNone/>
            </a:pPr>
            <a:endParaRPr lang="en-GB" sz="4800" dirty="0" smtClean="0"/>
          </a:p>
          <a:p>
            <a:pPr>
              <a:buNone/>
            </a:pPr>
            <a:r>
              <a:rPr lang="en-GB" sz="4800" dirty="0" smtClean="0"/>
              <a:t>3) </a:t>
            </a:r>
            <a:r>
              <a:rPr lang="en-GB" sz="4800" b="1" dirty="0" smtClean="0"/>
              <a:t>Adventure Europe</a:t>
            </a:r>
            <a:r>
              <a:rPr lang="en-GB" sz="4800" dirty="0" smtClean="0"/>
              <a:t> is an online event and BNT is considering whether to attend. In our view, his would be a good event in which to </a:t>
            </a:r>
            <a:r>
              <a:rPr lang="en-GB" sz="4800" dirty="0" smtClean="0"/>
              <a:t>participate</a:t>
            </a:r>
            <a:r>
              <a:rPr lang="lv-LV" sz="4800" dirty="0" smtClean="0"/>
              <a:t>. </a:t>
            </a:r>
            <a:r>
              <a:rPr lang="lv-LV" sz="4800" dirty="0" smtClean="0">
                <a:solidFill>
                  <a:srgbClr val="FF0000"/>
                </a:solidFill>
              </a:rPr>
              <a:t>Valdis registerred</a:t>
            </a:r>
            <a:endParaRPr lang="en-GB" sz="4800" dirty="0" smtClean="0"/>
          </a:p>
          <a:p>
            <a:pPr>
              <a:buNone/>
            </a:pPr>
            <a:endParaRPr lang="en-GB" sz="4800" dirty="0" smtClean="0"/>
          </a:p>
          <a:p>
            <a:pPr>
              <a:buNone/>
            </a:pPr>
            <a:r>
              <a:rPr lang="en-GB" sz="4800" dirty="0" smtClean="0"/>
              <a:t>4) </a:t>
            </a:r>
            <a:r>
              <a:rPr lang="en-GB" sz="4800" b="1" dirty="0" err="1" smtClean="0"/>
              <a:t>Arival</a:t>
            </a:r>
            <a:r>
              <a:rPr lang="en-GB" sz="4800" b="1" dirty="0" smtClean="0"/>
              <a:t> Activate Edinburgh</a:t>
            </a:r>
            <a:r>
              <a:rPr lang="en-GB" sz="4800" dirty="0" smtClean="0"/>
              <a:t> </a:t>
            </a:r>
            <a:r>
              <a:rPr lang="en-GB" sz="4800" dirty="0" smtClean="0"/>
              <a:t>. </a:t>
            </a:r>
            <a:r>
              <a:rPr lang="en-GB" sz="4800" dirty="0" smtClean="0"/>
              <a:t>BNT definitely interested in </a:t>
            </a:r>
            <a:r>
              <a:rPr lang="en-GB" sz="4800" dirty="0" smtClean="0"/>
              <a:t>attending</a:t>
            </a:r>
            <a:r>
              <a:rPr lang="lv-LV" sz="4800" dirty="0" smtClean="0"/>
              <a:t>. </a:t>
            </a:r>
            <a:r>
              <a:rPr lang="lv-LV" sz="4800" dirty="0" smtClean="0">
                <a:solidFill>
                  <a:srgbClr val="FF0000"/>
                </a:solidFill>
              </a:rPr>
              <a:t>Registerred.</a:t>
            </a:r>
            <a:endParaRPr lang="en-GB" sz="4800" dirty="0" smtClean="0"/>
          </a:p>
          <a:p>
            <a:pPr>
              <a:buNone/>
            </a:pPr>
            <a:endParaRPr lang="en-GB" sz="4800" dirty="0" smtClean="0"/>
          </a:p>
          <a:p>
            <a:pPr>
              <a:buNone/>
            </a:pPr>
            <a:r>
              <a:rPr lang="en-GB" sz="4800" dirty="0" smtClean="0"/>
              <a:t>5) BNT now preparing the next Newsletter for September, we will also add that BNT will participate at </a:t>
            </a:r>
            <a:r>
              <a:rPr lang="en-GB" sz="4800" b="1" dirty="0" smtClean="0"/>
              <a:t>WTM</a:t>
            </a:r>
            <a:endParaRPr lang="en-GB" sz="4800" dirty="0" smtClean="0"/>
          </a:p>
          <a:p>
            <a:pPr>
              <a:buNone/>
            </a:pPr>
            <a:endParaRPr lang="en-GB" sz="4800" dirty="0" smtClean="0"/>
          </a:p>
          <a:p>
            <a:pPr>
              <a:buNone/>
            </a:pPr>
            <a:r>
              <a:rPr lang="en-GB" sz="4800" dirty="0" smtClean="0"/>
              <a:t>6) We will separately inform all interested tour operators that the BNT will be on the Latvian stand at WTM and invite them to visit</a:t>
            </a:r>
          </a:p>
          <a:p>
            <a:pPr>
              <a:buNone/>
            </a:pPr>
            <a:endParaRPr lang="en-GB" sz="4800" dirty="0" smtClean="0"/>
          </a:p>
          <a:p>
            <a:pPr>
              <a:buNone/>
            </a:pPr>
            <a:r>
              <a:rPr lang="en-GB" sz="4800" dirty="0" smtClean="0"/>
              <a:t>7) Anna to create a </a:t>
            </a:r>
            <a:r>
              <a:rPr lang="en-GB" sz="4800" b="1" dirty="0" smtClean="0"/>
              <a:t>BNT </a:t>
            </a:r>
            <a:r>
              <a:rPr lang="en-GB" sz="4800" b="1" dirty="0" err="1" smtClean="0"/>
              <a:t>linkedin</a:t>
            </a:r>
            <a:r>
              <a:rPr lang="en-GB" sz="4800" b="1" dirty="0" smtClean="0"/>
              <a:t> profile</a:t>
            </a:r>
            <a:r>
              <a:rPr lang="en-GB" sz="4800" dirty="0" smtClean="0"/>
              <a:t> and social media assets for </a:t>
            </a:r>
            <a:r>
              <a:rPr lang="en-GB" sz="4800" dirty="0" smtClean="0"/>
              <a:t>WTM</a:t>
            </a:r>
            <a:r>
              <a:rPr lang="lv-LV" sz="4800" dirty="0" smtClean="0"/>
              <a:t>. </a:t>
            </a:r>
            <a:r>
              <a:rPr lang="lv-LV" sz="4800" dirty="0" smtClean="0">
                <a:solidFill>
                  <a:srgbClr val="FF0000"/>
                </a:solidFill>
              </a:rPr>
              <a:t>LC is created</a:t>
            </a:r>
            <a:r>
              <a:rPr lang="en-GB" sz="4800" dirty="0" smtClean="0"/>
              <a:t/>
            </a:r>
            <a:br>
              <a:rPr lang="en-GB" sz="4800" dirty="0" smtClean="0"/>
            </a:br>
            <a:endParaRPr lang="en-GB" sz="4800" dirty="0" smtClean="0"/>
          </a:p>
          <a:p>
            <a:pPr>
              <a:buNone/>
            </a:pPr>
            <a:r>
              <a:rPr lang="en-GB" sz="4800" dirty="0" smtClean="0"/>
              <a:t>8) Meeting </a:t>
            </a:r>
            <a:r>
              <a:rPr lang="en-GB" sz="4800" b="1" dirty="0" err="1" smtClean="0"/>
              <a:t>Inese</a:t>
            </a:r>
            <a:r>
              <a:rPr lang="en-GB" sz="4800" b="1" dirty="0" smtClean="0"/>
              <a:t> from LIAA </a:t>
            </a:r>
            <a:r>
              <a:rPr lang="en-GB" sz="4800" dirty="0" smtClean="0"/>
              <a:t> tomorrow and </a:t>
            </a:r>
            <a:r>
              <a:rPr lang="en-GB" sz="4800" dirty="0" err="1" smtClean="0"/>
              <a:t>Asnate</a:t>
            </a:r>
            <a:r>
              <a:rPr lang="en-GB" sz="4800" dirty="0" smtClean="0"/>
              <a:t> will feedback any relevant developments or interest in UK activity </a:t>
            </a:r>
            <a:r>
              <a:rPr lang="lv-LV" sz="4800" dirty="0" smtClean="0"/>
              <a:t>. </a:t>
            </a:r>
            <a:r>
              <a:rPr lang="lv-LV" sz="4800" dirty="0" smtClean="0">
                <a:solidFill>
                  <a:srgbClr val="FF0000"/>
                </a:solidFill>
              </a:rPr>
              <a:t>WS in March 2025 in Embassy.</a:t>
            </a:r>
            <a:endParaRPr lang="en-GB" sz="4800" dirty="0" smtClean="0"/>
          </a:p>
          <a:p>
            <a:pPr>
              <a:buNone/>
            </a:pPr>
            <a:endParaRPr lang="en-GB" sz="4800" dirty="0" smtClean="0"/>
          </a:p>
          <a:p>
            <a:pPr>
              <a:buNone/>
            </a:pPr>
            <a:r>
              <a:rPr lang="en-GB" sz="4800" dirty="0" smtClean="0"/>
              <a:t>9) We will join the </a:t>
            </a:r>
            <a:r>
              <a:rPr lang="en-GB" sz="4800" b="1" dirty="0" smtClean="0"/>
              <a:t>BNT meeting on 4th Sept at 14.00 UK </a:t>
            </a:r>
            <a:r>
              <a:rPr lang="en-GB" sz="4800" dirty="0" smtClean="0"/>
              <a:t>time with updates</a:t>
            </a:r>
          </a:p>
          <a:p>
            <a:pPr>
              <a:buNone/>
            </a:pPr>
            <a:endParaRPr lang="en-GB" sz="4800" dirty="0" smtClean="0"/>
          </a:p>
          <a:p>
            <a:pPr>
              <a:buNone/>
            </a:pPr>
            <a:r>
              <a:rPr lang="en-GB" sz="4800" dirty="0" smtClean="0"/>
              <a:t>10) </a:t>
            </a:r>
            <a:r>
              <a:rPr lang="en-GB" sz="4800" b="1" dirty="0" err="1" smtClean="0"/>
              <a:t>Fam</a:t>
            </a:r>
            <a:r>
              <a:rPr lang="en-GB" sz="4800" b="1" dirty="0" smtClean="0"/>
              <a:t> Trips </a:t>
            </a:r>
            <a:r>
              <a:rPr lang="en-GB" sz="4800" dirty="0" smtClean="0"/>
              <a:t>- the autumn could be tricky but possible if we can promote a 'specific angle' also thinking about winter and the options there </a:t>
            </a:r>
            <a:r>
              <a:rPr lang="en-GB" sz="4800" dirty="0" smtClean="0"/>
              <a:t>too</a:t>
            </a:r>
            <a:r>
              <a:rPr lang="lv-LV" sz="4800" dirty="0" smtClean="0"/>
              <a:t>. </a:t>
            </a:r>
            <a:r>
              <a:rPr lang="lv-LV" sz="4800" dirty="0" smtClean="0">
                <a:solidFill>
                  <a:srgbClr val="FF0000"/>
                </a:solidFill>
              </a:rPr>
              <a:t>LIAA ready to cooperate, AirB too.</a:t>
            </a:r>
            <a:r>
              <a:rPr lang="en-GB" sz="4800" dirty="0" smtClean="0"/>
              <a:t/>
            </a:r>
            <a:br>
              <a:rPr lang="en-GB" sz="4800" dirty="0" smtClean="0"/>
            </a:br>
            <a:endParaRPr lang="en-GB" sz="4800" dirty="0" smtClean="0"/>
          </a:p>
          <a:p>
            <a:pPr>
              <a:buNone/>
            </a:pPr>
            <a:r>
              <a:rPr lang="en-GB" sz="4800" dirty="0" smtClean="0"/>
              <a:t>11) </a:t>
            </a:r>
            <a:r>
              <a:rPr lang="en-GB" sz="4800" b="1" dirty="0" smtClean="0"/>
              <a:t>Sales calls to offices</a:t>
            </a:r>
            <a:r>
              <a:rPr lang="en-GB" sz="4800" dirty="0" smtClean="0"/>
              <a:t> - we will give feedback from our meetings with tour operators on behalf of Visit Estonia.  If there are specific operators from (1) above, we could increase our visibility with them. </a:t>
            </a:r>
          </a:p>
          <a:p>
            <a:pPr>
              <a:buNone/>
            </a:pPr>
            <a:endParaRPr lang="en-GB" sz="4800" dirty="0" smtClean="0"/>
          </a:p>
          <a:p>
            <a:pPr>
              <a:buNone/>
            </a:pPr>
            <a:r>
              <a:rPr lang="en-GB" sz="4800" dirty="0" smtClean="0"/>
              <a:t>12) We will check and present options for </a:t>
            </a:r>
            <a:r>
              <a:rPr lang="en-GB" sz="4800" b="1" dirty="0" smtClean="0"/>
              <a:t>nature-based associations in the UK</a:t>
            </a:r>
            <a:r>
              <a:rPr lang="en-GB" sz="4800" dirty="0" smtClean="0"/>
              <a:t> such as the National Trust, RSPB, Ramblers etc</a:t>
            </a:r>
            <a:endParaRPr lang="lv-LV" sz="4800" dirty="0" smtClean="0"/>
          </a:p>
          <a:p>
            <a:pPr>
              <a:buNone/>
            </a:pPr>
            <a:endParaRPr lang="en-GB" sz="4800" dirty="0" smtClean="0"/>
          </a:p>
          <a:p>
            <a:pPr>
              <a:buNone/>
            </a:pPr>
            <a:r>
              <a:rPr lang="en-GB" sz="4800" dirty="0" smtClean="0"/>
              <a:t>14) Present options and costs for an </a:t>
            </a:r>
            <a:r>
              <a:rPr lang="en-GB" sz="4800" b="1" dirty="0" smtClean="0"/>
              <a:t>Equator Learning BNT course.</a:t>
            </a:r>
            <a:r>
              <a:rPr lang="en-GB" sz="4800" dirty="0" smtClean="0"/>
              <a:t>  This would be targeted at operators and travel </a:t>
            </a:r>
            <a:r>
              <a:rPr lang="en-GB" sz="4800" dirty="0" smtClean="0"/>
              <a:t>agents</a:t>
            </a:r>
            <a:r>
              <a:rPr lang="lv-LV" sz="4800" dirty="0" smtClean="0"/>
              <a:t>.</a:t>
            </a:r>
          </a:p>
          <a:p>
            <a:pPr>
              <a:buNone/>
            </a:pPr>
            <a:r>
              <a:rPr lang="lv-LV" sz="4800" dirty="0" smtClean="0">
                <a:solidFill>
                  <a:srgbClr val="FF0000"/>
                </a:solidFill>
              </a:rPr>
              <a:t>Started negotiations with LIAA. </a:t>
            </a:r>
            <a:endParaRPr lang="en-GB" sz="4800" dirty="0" smtClean="0">
              <a:solidFill>
                <a:srgbClr val="FF0000"/>
              </a:solidFill>
            </a:endParaRPr>
          </a:p>
          <a:p>
            <a:pPr>
              <a:buNone/>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2576" y="2320"/>
            <a:ext cx="11058043" cy="68556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42162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600" b="1" dirty="0" err="1" smtClean="0">
                <a:solidFill>
                  <a:srgbClr val="1F497D"/>
                </a:solidFill>
              </a:rPr>
              <a:t>Programme</a:t>
            </a:r>
            <a:r>
              <a:rPr lang="lv-LV" sz="3600" b="1" dirty="0" smtClean="0">
                <a:solidFill>
                  <a:srgbClr val="1F497D"/>
                </a:solidFill>
              </a:rPr>
              <a:t> </a:t>
            </a:r>
            <a:r>
              <a:rPr lang="lv-LV" sz="3600" b="1" dirty="0" err="1" smtClean="0">
                <a:solidFill>
                  <a:srgbClr val="1F497D"/>
                </a:solidFill>
              </a:rPr>
              <a:t>reporting</a:t>
            </a:r>
            <a:r>
              <a:rPr lang="lv-LV" sz="3600" b="1" dirty="0" smtClean="0">
                <a:solidFill>
                  <a:srgbClr val="1F497D"/>
                </a:solidFill>
              </a:rPr>
              <a:t> periods </a:t>
            </a:r>
            <a:r>
              <a:rPr lang="lv-LV" sz="3600" b="1" dirty="0" err="1" smtClean="0">
                <a:solidFill>
                  <a:srgbClr val="1F497D"/>
                </a:solidFill>
              </a:rPr>
              <a:t>and</a:t>
            </a:r>
            <a:r>
              <a:rPr lang="lv-LV" sz="3600" b="1" dirty="0" smtClean="0">
                <a:solidFill>
                  <a:srgbClr val="1F497D"/>
                </a:solidFill>
              </a:rPr>
              <a:t> logos</a:t>
            </a:r>
            <a:endParaRPr lang="en-GB" sz="3600" dirty="0"/>
          </a:p>
        </p:txBody>
      </p:sp>
      <p:sp>
        <p:nvSpPr>
          <p:cNvPr id="3" name="Content Placeholder 2"/>
          <p:cNvSpPr>
            <a:spLocks noGrp="1"/>
          </p:cNvSpPr>
          <p:nvPr>
            <p:ph idx="1"/>
          </p:nvPr>
        </p:nvSpPr>
        <p:spPr>
          <a:xfrm>
            <a:off x="313438" y="5213371"/>
            <a:ext cx="7086727" cy="1368152"/>
          </a:xfrm>
        </p:spPr>
        <p:txBody>
          <a:bodyPr>
            <a:normAutofit/>
          </a:bodyPr>
          <a:lstStyle/>
          <a:p>
            <a:pPr marL="0" indent="0">
              <a:buNone/>
            </a:pPr>
            <a:r>
              <a:rPr lang="lv-LV" sz="2000" dirty="0" smtClean="0"/>
              <a:t>Logos + </a:t>
            </a:r>
            <a:r>
              <a:rPr lang="nn-NO" sz="2000" dirty="0"/>
              <a:t>Interreg Brand Design Manual 2021 - </a:t>
            </a:r>
            <a:r>
              <a:rPr lang="nn-NO" sz="2000" dirty="0" smtClean="0"/>
              <a:t>2027</a:t>
            </a:r>
            <a:endParaRPr lang="lv-LV" sz="2000" dirty="0"/>
          </a:p>
          <a:p>
            <a:pPr marL="0" indent="0">
              <a:buNone/>
            </a:pPr>
            <a:r>
              <a:rPr lang="en-GB" sz="2000" dirty="0" smtClean="0">
                <a:hlinkClick r:id="rId2"/>
              </a:rPr>
              <a:t>https</a:t>
            </a:r>
            <a:r>
              <a:rPr lang="en-GB" sz="2000" dirty="0">
                <a:hlinkClick r:id="rId2"/>
              </a:rPr>
              <a:t>://centralbaltic.eu/programme-logos</a:t>
            </a:r>
            <a:r>
              <a:rPr lang="en-GB" sz="2800" dirty="0">
                <a:hlinkClick r:id="rId2"/>
              </a:rPr>
              <a:t>/</a:t>
            </a:r>
            <a:endParaRPr lang="en-GB" sz="2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3097689"/>
            <a:ext cx="4968552" cy="14986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70730" y="3212976"/>
            <a:ext cx="3208692" cy="16289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313438" y="4567040"/>
            <a:ext cx="7992888" cy="646331"/>
          </a:xfrm>
          <a:prstGeom prst="rect">
            <a:avLst/>
          </a:prstGeom>
          <a:noFill/>
        </p:spPr>
        <p:txBody>
          <a:bodyPr wrap="square" rtlCol="0">
            <a:spAutoFit/>
          </a:bodyPr>
          <a:lstStyle/>
          <a:p>
            <a:r>
              <a:rPr lang="lv-LV" dirty="0" err="1" smtClean="0"/>
              <a:t>List</a:t>
            </a:r>
            <a:r>
              <a:rPr lang="lv-LV" dirty="0" smtClean="0"/>
              <a:t> </a:t>
            </a:r>
            <a:r>
              <a:rPr lang="lv-LV" dirty="0" err="1" smtClean="0"/>
              <a:t>of</a:t>
            </a:r>
            <a:r>
              <a:rPr lang="lv-LV" dirty="0" smtClean="0"/>
              <a:t> </a:t>
            </a:r>
            <a:r>
              <a:rPr lang="lv-LV" dirty="0" err="1" smtClean="0"/>
              <a:t>participants</a:t>
            </a:r>
            <a:r>
              <a:rPr lang="lv-LV" dirty="0" smtClean="0"/>
              <a:t> </a:t>
            </a:r>
            <a:r>
              <a:rPr lang="lv-LV" dirty="0" err="1" smtClean="0"/>
              <a:t>template</a:t>
            </a:r>
            <a:r>
              <a:rPr lang="lv-LV" dirty="0" smtClean="0"/>
              <a:t> – </a:t>
            </a:r>
            <a:br>
              <a:rPr lang="lv-LV" dirty="0" smtClean="0"/>
            </a:br>
            <a:r>
              <a:rPr lang="lv-LV" dirty="0" smtClean="0">
                <a:hlinkClick r:id="rId5"/>
              </a:rPr>
              <a:t>https</a:t>
            </a:r>
            <a:r>
              <a:rPr lang="lv-LV" dirty="0">
                <a:hlinkClick r:id="rId5"/>
              </a:rPr>
              <a:t>://centralbaltic.eu/wp-content/uploads/2023/05/List-of-participants.xlsx</a:t>
            </a:r>
            <a:endParaRPr lang="en-GB" dirty="0"/>
          </a:p>
        </p:txBody>
      </p:sp>
      <p:sp>
        <p:nvSpPr>
          <p:cNvPr id="5" name="TextBox 4"/>
          <p:cNvSpPr txBox="1"/>
          <p:nvPr/>
        </p:nvSpPr>
        <p:spPr>
          <a:xfrm>
            <a:off x="251520" y="1340768"/>
            <a:ext cx="8064896" cy="1569660"/>
          </a:xfrm>
          <a:prstGeom prst="rect">
            <a:avLst/>
          </a:prstGeom>
          <a:noFill/>
        </p:spPr>
        <p:txBody>
          <a:bodyPr wrap="square" rtlCol="0">
            <a:spAutoFit/>
          </a:bodyPr>
          <a:lstStyle/>
          <a:p>
            <a:r>
              <a:rPr lang="lv-LV" sz="2400" dirty="0" smtClean="0"/>
              <a:t>3rd period project report is ready to be sumbitted, we are waiting for partner reports to be certified.</a:t>
            </a:r>
          </a:p>
          <a:p>
            <a:endParaRPr lang="lv-LV" sz="2400" dirty="0"/>
          </a:p>
          <a:p>
            <a:r>
              <a:rPr lang="lv-LV" sz="2400" b="1" dirty="0" smtClean="0"/>
              <a:t>4th </a:t>
            </a:r>
            <a:r>
              <a:rPr lang="lv-LV" sz="2400" b="1" dirty="0" err="1" smtClean="0"/>
              <a:t>project</a:t>
            </a:r>
            <a:r>
              <a:rPr lang="lv-LV" sz="2400" b="1" dirty="0" smtClean="0"/>
              <a:t> </a:t>
            </a:r>
            <a:r>
              <a:rPr lang="lv-LV" sz="2400" b="1" dirty="0" err="1" smtClean="0"/>
              <a:t>reporting</a:t>
            </a:r>
            <a:r>
              <a:rPr lang="lv-LV" sz="2400" b="1" dirty="0" smtClean="0"/>
              <a:t> </a:t>
            </a:r>
            <a:r>
              <a:rPr lang="lv-LV" sz="2400" b="1" dirty="0" err="1" smtClean="0"/>
              <a:t>period</a:t>
            </a:r>
            <a:r>
              <a:rPr lang="lv-LV" sz="2400" b="1" dirty="0" smtClean="0"/>
              <a:t>, 01.07.2024.-31.12.2024.</a:t>
            </a:r>
            <a:endParaRPr lang="en-GB" sz="2400" b="1" dirty="0"/>
          </a:p>
        </p:txBody>
      </p:sp>
    </p:spTree>
    <p:extLst>
      <p:ext uri="{BB962C8B-B14F-4D97-AF65-F5344CB8AC3E}">
        <p14:creationId xmlns:p14="http://schemas.microsoft.com/office/powerpoint/2010/main" xmlns="" val="9113650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490066"/>
          </a:xfrm>
        </p:spPr>
        <p:txBody>
          <a:bodyPr/>
          <a:lstStyle/>
          <a:p>
            <a:r>
              <a:rPr lang="lv-LV" sz="2200" b="1" dirty="0" err="1" smtClean="0">
                <a:solidFill>
                  <a:srgbClr val="1F497D"/>
                </a:solidFill>
              </a:rPr>
              <a:t>Planned</a:t>
            </a:r>
            <a:r>
              <a:rPr lang="lv-LV" sz="2200" b="1" dirty="0" smtClean="0">
                <a:solidFill>
                  <a:srgbClr val="1F497D"/>
                </a:solidFill>
              </a:rPr>
              <a:t> </a:t>
            </a:r>
            <a:r>
              <a:rPr lang="lv-LV" sz="2200" b="1" dirty="0" err="1" smtClean="0">
                <a:solidFill>
                  <a:srgbClr val="1F497D"/>
                </a:solidFill>
              </a:rPr>
              <a:t>project</a:t>
            </a:r>
            <a:r>
              <a:rPr lang="lv-LV" sz="2200" b="1" dirty="0" smtClean="0">
                <a:solidFill>
                  <a:srgbClr val="1F497D"/>
                </a:solidFill>
              </a:rPr>
              <a:t> </a:t>
            </a:r>
            <a:r>
              <a:rPr lang="lv-LV" sz="2200" b="1" dirty="0" err="1" smtClean="0">
                <a:solidFill>
                  <a:srgbClr val="1F497D"/>
                </a:solidFill>
              </a:rPr>
              <a:t>activities</a:t>
            </a:r>
            <a:endParaRPr lang="en-GB" b="1" dirty="0"/>
          </a:p>
        </p:txBody>
      </p:sp>
      <p:sp>
        <p:nvSpPr>
          <p:cNvPr id="3" name="Content Placeholder 2"/>
          <p:cNvSpPr>
            <a:spLocks noGrp="1"/>
          </p:cNvSpPr>
          <p:nvPr>
            <p:ph idx="1"/>
          </p:nvPr>
        </p:nvSpPr>
        <p:spPr>
          <a:xfrm>
            <a:off x="323528" y="620688"/>
            <a:ext cx="8229600" cy="6120680"/>
          </a:xfrm>
        </p:spPr>
        <p:txBody>
          <a:bodyPr>
            <a:noAutofit/>
          </a:bodyPr>
          <a:lstStyle/>
          <a:p>
            <a:pPr marL="0" indent="0">
              <a:buNone/>
            </a:pPr>
            <a:r>
              <a:rPr lang="lv-LV" sz="1500" dirty="0" smtClean="0"/>
              <a:t>WP1</a:t>
            </a:r>
          </a:p>
          <a:p>
            <a:pPr marL="0" indent="0">
              <a:buNone/>
            </a:pPr>
            <a:r>
              <a:rPr lang="en-GB" sz="1500" dirty="0">
                <a:solidFill>
                  <a:srgbClr val="92D050"/>
                </a:solidFill>
              </a:rPr>
              <a:t>A </a:t>
            </a:r>
            <a:r>
              <a:rPr lang="en-GB" sz="1500" dirty="0" smtClean="0">
                <a:solidFill>
                  <a:srgbClr val="92D050"/>
                </a:solidFill>
              </a:rPr>
              <a:t>1.1</a:t>
            </a:r>
            <a:r>
              <a:rPr lang="lv-LV" sz="1500" dirty="0" smtClean="0">
                <a:solidFill>
                  <a:srgbClr val="92D050"/>
                </a:solidFill>
              </a:rPr>
              <a:t>, </a:t>
            </a:r>
            <a:r>
              <a:rPr lang="en-GB" sz="1500" dirty="0" smtClean="0">
                <a:solidFill>
                  <a:srgbClr val="92D050"/>
                </a:solidFill>
              </a:rPr>
              <a:t>Matching </a:t>
            </a:r>
            <a:r>
              <a:rPr lang="en-GB" sz="1500" dirty="0">
                <a:solidFill>
                  <a:srgbClr val="92D050"/>
                </a:solidFill>
              </a:rPr>
              <a:t>the nature and tourist service potential with the UK market </a:t>
            </a:r>
            <a:r>
              <a:rPr lang="en-GB" sz="1500" dirty="0" smtClean="0">
                <a:solidFill>
                  <a:srgbClr val="92D050"/>
                </a:solidFill>
              </a:rPr>
              <a:t>needs</a:t>
            </a:r>
            <a:endParaRPr lang="lv-LV" sz="1500" dirty="0" smtClean="0">
              <a:solidFill>
                <a:srgbClr val="92D050"/>
              </a:solidFill>
            </a:endParaRPr>
          </a:p>
          <a:p>
            <a:pPr marL="0" indent="0">
              <a:buNone/>
            </a:pPr>
            <a:r>
              <a:rPr lang="en-GB" sz="1500" dirty="0"/>
              <a:t>A </a:t>
            </a:r>
            <a:r>
              <a:rPr lang="en-GB" sz="1500" dirty="0" smtClean="0"/>
              <a:t>1.2</a:t>
            </a:r>
            <a:r>
              <a:rPr lang="lv-LV" sz="1500" dirty="0" smtClean="0"/>
              <a:t>, </a:t>
            </a:r>
            <a:r>
              <a:rPr lang="en-GB" sz="1500" dirty="0" smtClean="0"/>
              <a:t>Training </a:t>
            </a:r>
            <a:r>
              <a:rPr lang="en-GB" sz="1500" dirty="0"/>
              <a:t>support to SMES for product development and </a:t>
            </a:r>
            <a:r>
              <a:rPr lang="en-GB" sz="1500" dirty="0" smtClean="0"/>
              <a:t>improvement</a:t>
            </a:r>
            <a:endParaRPr lang="lv-LV" sz="1500" dirty="0" smtClean="0"/>
          </a:p>
          <a:p>
            <a:pPr marL="0" indent="0">
              <a:buNone/>
            </a:pPr>
            <a:r>
              <a:rPr lang="en-GB" sz="1500" dirty="0">
                <a:solidFill>
                  <a:srgbClr val="92D050"/>
                </a:solidFill>
              </a:rPr>
              <a:t>A </a:t>
            </a:r>
            <a:r>
              <a:rPr lang="en-GB" sz="1500" dirty="0" smtClean="0">
                <a:solidFill>
                  <a:srgbClr val="92D050"/>
                </a:solidFill>
              </a:rPr>
              <a:t>1.3</a:t>
            </a:r>
            <a:r>
              <a:rPr lang="lv-LV" sz="1500" dirty="0" smtClean="0">
                <a:solidFill>
                  <a:srgbClr val="92D050"/>
                </a:solidFill>
              </a:rPr>
              <a:t>, </a:t>
            </a:r>
            <a:r>
              <a:rPr lang="en-GB" sz="1500" dirty="0" smtClean="0">
                <a:solidFill>
                  <a:srgbClr val="92D050"/>
                </a:solidFill>
              </a:rPr>
              <a:t>Best </a:t>
            </a:r>
            <a:r>
              <a:rPr lang="en-GB" sz="1500" dirty="0">
                <a:solidFill>
                  <a:srgbClr val="92D050"/>
                </a:solidFill>
              </a:rPr>
              <a:t>practice study trip for SMES - nature tourism product </a:t>
            </a:r>
            <a:r>
              <a:rPr lang="en-GB" sz="1500" dirty="0" smtClean="0">
                <a:solidFill>
                  <a:srgbClr val="92D050"/>
                </a:solidFill>
              </a:rPr>
              <a:t>providers</a:t>
            </a:r>
            <a:endParaRPr lang="lv-LV" sz="1500" dirty="0" smtClean="0">
              <a:solidFill>
                <a:srgbClr val="92D050"/>
              </a:solidFill>
            </a:endParaRPr>
          </a:p>
          <a:p>
            <a:pPr marL="0" indent="0">
              <a:buNone/>
            </a:pPr>
            <a:r>
              <a:rPr lang="lv-LV" sz="1500" dirty="0"/>
              <a:t>A </a:t>
            </a:r>
            <a:r>
              <a:rPr lang="lv-LV" sz="1500" dirty="0" smtClean="0"/>
              <a:t>1.4, </a:t>
            </a:r>
            <a:r>
              <a:rPr lang="lv-LV" sz="1500" dirty="0" err="1" smtClean="0"/>
              <a:t>Nature</a:t>
            </a:r>
            <a:r>
              <a:rPr lang="lv-LV" sz="1500" dirty="0" smtClean="0"/>
              <a:t> </a:t>
            </a:r>
            <a:r>
              <a:rPr lang="lv-LV" sz="1500" dirty="0" err="1"/>
              <a:t>tourism</a:t>
            </a:r>
            <a:r>
              <a:rPr lang="lv-LV" sz="1500" dirty="0"/>
              <a:t> </a:t>
            </a:r>
            <a:r>
              <a:rPr lang="lv-LV" sz="1500" dirty="0" err="1"/>
              <a:t>product</a:t>
            </a:r>
            <a:r>
              <a:rPr lang="lv-LV" sz="1500" dirty="0"/>
              <a:t> </a:t>
            </a:r>
            <a:r>
              <a:rPr lang="lv-LV" sz="1500" dirty="0" err="1" smtClean="0"/>
              <a:t>development</a:t>
            </a:r>
            <a:endParaRPr lang="lv-LV" sz="1500" dirty="0" smtClean="0"/>
          </a:p>
          <a:p>
            <a:pPr marL="0" indent="0">
              <a:buNone/>
            </a:pPr>
            <a:r>
              <a:rPr lang="en-GB" sz="1500" dirty="0">
                <a:solidFill>
                  <a:srgbClr val="92D050"/>
                </a:solidFill>
              </a:rPr>
              <a:t>A </a:t>
            </a:r>
            <a:r>
              <a:rPr lang="en-GB" sz="1500" dirty="0" smtClean="0">
                <a:solidFill>
                  <a:srgbClr val="92D050"/>
                </a:solidFill>
              </a:rPr>
              <a:t>1.5</a:t>
            </a:r>
            <a:r>
              <a:rPr lang="lv-LV" sz="1500" dirty="0" smtClean="0">
                <a:solidFill>
                  <a:srgbClr val="92D050"/>
                </a:solidFill>
              </a:rPr>
              <a:t>, </a:t>
            </a:r>
            <a:r>
              <a:rPr lang="en-GB" sz="1500" dirty="0" smtClean="0">
                <a:solidFill>
                  <a:srgbClr val="92D050"/>
                </a:solidFill>
              </a:rPr>
              <a:t>Visual </a:t>
            </a:r>
            <a:r>
              <a:rPr lang="en-GB" sz="1500" dirty="0">
                <a:solidFill>
                  <a:srgbClr val="92D050"/>
                </a:solidFill>
              </a:rPr>
              <a:t>identity and web design for presentation of the nature tourism </a:t>
            </a:r>
            <a:r>
              <a:rPr lang="en-GB" sz="1500" dirty="0" smtClean="0">
                <a:solidFill>
                  <a:srgbClr val="92D050"/>
                </a:solidFill>
              </a:rPr>
              <a:t>product</a:t>
            </a:r>
            <a:endParaRPr lang="lv-LV" sz="1500" dirty="0" smtClean="0">
              <a:solidFill>
                <a:srgbClr val="92D050"/>
              </a:solidFill>
            </a:endParaRPr>
          </a:p>
          <a:p>
            <a:pPr marL="0" indent="0">
              <a:buNone/>
            </a:pPr>
            <a:r>
              <a:rPr lang="lv-LV" sz="1500" dirty="0"/>
              <a:t>A </a:t>
            </a:r>
            <a:r>
              <a:rPr lang="lv-LV" sz="1500" dirty="0" smtClean="0"/>
              <a:t>1.6, </a:t>
            </a:r>
            <a:r>
              <a:rPr lang="lv-LV" sz="1500" dirty="0" err="1" smtClean="0"/>
              <a:t>Estonian-Latvian</a:t>
            </a:r>
            <a:r>
              <a:rPr lang="lv-LV" sz="1500" dirty="0" smtClean="0"/>
              <a:t> </a:t>
            </a:r>
            <a:r>
              <a:rPr lang="lv-LV" sz="1500" dirty="0" err="1"/>
              <a:t>nature</a:t>
            </a:r>
            <a:r>
              <a:rPr lang="lv-LV" sz="1500" dirty="0"/>
              <a:t> </a:t>
            </a:r>
            <a:r>
              <a:rPr lang="lv-LV" sz="1500" dirty="0" err="1"/>
              <a:t>tourism</a:t>
            </a:r>
            <a:r>
              <a:rPr lang="lv-LV" sz="1500" dirty="0"/>
              <a:t> </a:t>
            </a:r>
            <a:r>
              <a:rPr lang="lv-LV" sz="1500" dirty="0" err="1"/>
              <a:t>product</a:t>
            </a:r>
            <a:r>
              <a:rPr lang="lv-LV" sz="1500" dirty="0"/>
              <a:t> </a:t>
            </a:r>
            <a:r>
              <a:rPr lang="lv-LV" sz="1500" dirty="0" err="1"/>
              <a:t>promo</a:t>
            </a:r>
            <a:r>
              <a:rPr lang="lv-LV" sz="1500" dirty="0"/>
              <a:t> </a:t>
            </a:r>
            <a:r>
              <a:rPr lang="lv-LV" sz="1500" dirty="0" err="1" smtClean="0"/>
              <a:t>materials</a:t>
            </a:r>
            <a:endParaRPr lang="lv-LV" sz="1500" dirty="0" smtClean="0"/>
          </a:p>
          <a:p>
            <a:pPr marL="0" indent="0">
              <a:buNone/>
            </a:pPr>
            <a:r>
              <a:rPr lang="lv-LV" sz="1500" dirty="0"/>
              <a:t>A </a:t>
            </a:r>
            <a:r>
              <a:rPr lang="lv-LV" sz="1500" dirty="0" smtClean="0"/>
              <a:t>1.7, </a:t>
            </a:r>
            <a:r>
              <a:rPr lang="lv-LV" sz="1500" dirty="0" err="1" smtClean="0"/>
              <a:t>National</a:t>
            </a:r>
            <a:r>
              <a:rPr lang="lv-LV" sz="1500" dirty="0" smtClean="0"/>
              <a:t> </a:t>
            </a:r>
            <a:r>
              <a:rPr lang="lv-LV" sz="1500" dirty="0" err="1"/>
              <a:t>dissemination</a:t>
            </a:r>
            <a:r>
              <a:rPr lang="lv-LV" sz="1500" dirty="0"/>
              <a:t> </a:t>
            </a:r>
            <a:r>
              <a:rPr lang="lv-LV" sz="1500" dirty="0" err="1" smtClean="0"/>
              <a:t>events</a:t>
            </a:r>
            <a:endParaRPr lang="lv-LV" sz="1500" dirty="0" smtClean="0"/>
          </a:p>
          <a:p>
            <a:pPr marL="0" indent="0">
              <a:buNone/>
            </a:pPr>
            <a:r>
              <a:rPr lang="lv-LV" sz="1500" dirty="0"/>
              <a:t>A </a:t>
            </a:r>
            <a:r>
              <a:rPr lang="lv-LV" sz="1500" dirty="0" smtClean="0"/>
              <a:t>1.8, </a:t>
            </a:r>
            <a:r>
              <a:rPr lang="lv-LV" sz="1500" dirty="0" err="1" smtClean="0"/>
              <a:t>Nature</a:t>
            </a:r>
            <a:r>
              <a:rPr lang="lv-LV" sz="1500" dirty="0" smtClean="0"/>
              <a:t> </a:t>
            </a:r>
            <a:r>
              <a:rPr lang="lv-LV" sz="1500" dirty="0" err="1"/>
              <a:t>tourism</a:t>
            </a:r>
            <a:r>
              <a:rPr lang="lv-LV" sz="1500" dirty="0"/>
              <a:t> </a:t>
            </a:r>
            <a:r>
              <a:rPr lang="lv-LV" sz="1500" dirty="0" err="1"/>
              <a:t>web</a:t>
            </a:r>
            <a:r>
              <a:rPr lang="lv-LV" sz="1500" dirty="0"/>
              <a:t> </a:t>
            </a:r>
            <a:r>
              <a:rPr lang="lv-LV" sz="1500" dirty="0" err="1" smtClean="0"/>
              <a:t>platform</a:t>
            </a:r>
            <a:endParaRPr lang="lv-LV" sz="1500" dirty="0" smtClean="0"/>
          </a:p>
          <a:p>
            <a:pPr marL="0" indent="0">
              <a:buNone/>
            </a:pPr>
            <a:r>
              <a:rPr lang="en-GB" sz="1500" dirty="0"/>
              <a:t>A </a:t>
            </a:r>
            <a:r>
              <a:rPr lang="en-GB" sz="1500" dirty="0" smtClean="0"/>
              <a:t>1.9</a:t>
            </a:r>
            <a:r>
              <a:rPr lang="lv-LV" sz="1500" dirty="0" smtClean="0"/>
              <a:t>, </a:t>
            </a:r>
            <a:r>
              <a:rPr lang="en-GB" sz="1500" dirty="0" smtClean="0"/>
              <a:t>Project </a:t>
            </a:r>
            <a:r>
              <a:rPr lang="en-GB" sz="1500" dirty="0"/>
              <a:t>communication to SME target </a:t>
            </a:r>
            <a:r>
              <a:rPr lang="en-GB" sz="1500" dirty="0" smtClean="0"/>
              <a:t>audience</a:t>
            </a:r>
            <a:endParaRPr lang="lv-LV" sz="1500" dirty="0" smtClean="0"/>
          </a:p>
          <a:p>
            <a:pPr marL="0" indent="0">
              <a:buNone/>
            </a:pPr>
            <a:r>
              <a:rPr lang="lv-LV" sz="1500" dirty="0" smtClean="0"/>
              <a:t>WP2</a:t>
            </a:r>
          </a:p>
          <a:p>
            <a:pPr marL="0" indent="0">
              <a:buNone/>
            </a:pPr>
            <a:r>
              <a:rPr lang="en-GB" sz="1500" dirty="0"/>
              <a:t>A </a:t>
            </a:r>
            <a:r>
              <a:rPr lang="en-GB" sz="1500" dirty="0" smtClean="0"/>
              <a:t>2.1</a:t>
            </a:r>
            <a:r>
              <a:rPr lang="lv-LV" sz="1500" dirty="0" smtClean="0"/>
              <a:t>, </a:t>
            </a:r>
            <a:r>
              <a:rPr lang="en-GB" sz="1500" dirty="0" smtClean="0"/>
              <a:t>Estonian-Latvian </a:t>
            </a:r>
            <a:r>
              <a:rPr lang="en-GB" sz="1500" dirty="0"/>
              <a:t>nature tourism product presentation at specialised travel trade </a:t>
            </a:r>
            <a:r>
              <a:rPr lang="en-GB" sz="1500" dirty="0" smtClean="0"/>
              <a:t>events</a:t>
            </a:r>
            <a:endParaRPr lang="lv-LV" sz="1500" dirty="0" smtClean="0"/>
          </a:p>
          <a:p>
            <a:pPr marL="0" indent="0">
              <a:buNone/>
            </a:pPr>
            <a:r>
              <a:rPr lang="en-GB" sz="1500" dirty="0"/>
              <a:t>A </a:t>
            </a:r>
            <a:r>
              <a:rPr lang="en-GB" sz="1500" dirty="0" smtClean="0"/>
              <a:t>2.2</a:t>
            </a:r>
            <a:r>
              <a:rPr lang="lv-LV" sz="1500" dirty="0" smtClean="0"/>
              <a:t>, </a:t>
            </a:r>
            <a:r>
              <a:rPr lang="en-GB" sz="1500" dirty="0" smtClean="0"/>
              <a:t>FAM </a:t>
            </a:r>
            <a:r>
              <a:rPr lang="en-GB" sz="1500" dirty="0"/>
              <a:t>trips for UK tour operators, travel companies and </a:t>
            </a:r>
            <a:r>
              <a:rPr lang="en-GB" sz="1500" dirty="0" smtClean="0"/>
              <a:t>media</a:t>
            </a:r>
            <a:endParaRPr lang="lv-LV" sz="1500" dirty="0" smtClean="0"/>
          </a:p>
          <a:p>
            <a:pPr marL="0" indent="0">
              <a:buNone/>
            </a:pPr>
            <a:r>
              <a:rPr lang="lv-LV" sz="1500" dirty="0"/>
              <a:t>A </a:t>
            </a:r>
            <a:r>
              <a:rPr lang="lv-LV" sz="1500" dirty="0" smtClean="0"/>
              <a:t>2.3, </a:t>
            </a:r>
            <a:r>
              <a:rPr lang="lv-LV" sz="1500" dirty="0" err="1" smtClean="0"/>
              <a:t>Estonian-Latvian</a:t>
            </a:r>
            <a:r>
              <a:rPr lang="lv-LV" sz="1500" dirty="0" smtClean="0"/>
              <a:t> </a:t>
            </a:r>
            <a:r>
              <a:rPr lang="lv-LV" sz="1500" dirty="0" err="1"/>
              <a:t>nature</a:t>
            </a:r>
            <a:r>
              <a:rPr lang="lv-LV" sz="1500" dirty="0"/>
              <a:t> </a:t>
            </a:r>
            <a:r>
              <a:rPr lang="lv-LV" sz="1500" dirty="0" err="1"/>
              <a:t>tourism</a:t>
            </a:r>
            <a:r>
              <a:rPr lang="lv-LV" sz="1500" dirty="0"/>
              <a:t> </a:t>
            </a:r>
            <a:r>
              <a:rPr lang="lv-LV" sz="1500" dirty="0" err="1"/>
              <a:t>product</a:t>
            </a:r>
            <a:r>
              <a:rPr lang="lv-LV" sz="1500" dirty="0"/>
              <a:t> </a:t>
            </a:r>
            <a:r>
              <a:rPr lang="lv-LV" sz="1500" dirty="0" err="1"/>
              <a:t>presentation</a:t>
            </a:r>
            <a:r>
              <a:rPr lang="lv-LV" sz="1500" dirty="0"/>
              <a:t> </a:t>
            </a:r>
            <a:r>
              <a:rPr lang="lv-LV" sz="1500" dirty="0" err="1"/>
              <a:t>at</a:t>
            </a:r>
            <a:r>
              <a:rPr lang="lv-LV" sz="1500" dirty="0"/>
              <a:t> </a:t>
            </a:r>
            <a:r>
              <a:rPr lang="lv-LV" sz="1500" dirty="0" err="1"/>
              <a:t>travel</a:t>
            </a:r>
            <a:r>
              <a:rPr lang="lv-LV" sz="1500" dirty="0"/>
              <a:t> </a:t>
            </a:r>
            <a:r>
              <a:rPr lang="lv-LV" sz="1500" dirty="0" err="1" smtClean="0"/>
              <a:t>markets</a:t>
            </a:r>
            <a:endParaRPr lang="lv-LV" sz="1500" dirty="0" smtClean="0"/>
          </a:p>
          <a:p>
            <a:pPr marL="0" indent="0">
              <a:buNone/>
            </a:pPr>
            <a:r>
              <a:rPr lang="en-GB" sz="1500" dirty="0"/>
              <a:t>A </a:t>
            </a:r>
            <a:r>
              <a:rPr lang="en-GB" sz="1500" dirty="0" smtClean="0"/>
              <a:t>2.4</a:t>
            </a:r>
            <a:r>
              <a:rPr lang="lv-LV" sz="1500" dirty="0" smtClean="0"/>
              <a:t>, </a:t>
            </a:r>
            <a:r>
              <a:rPr lang="en-GB" sz="1500" dirty="0" smtClean="0"/>
              <a:t>Estonian-Latvian </a:t>
            </a:r>
            <a:r>
              <a:rPr lang="en-GB" sz="1500" dirty="0"/>
              <a:t>nature tourism product presentation to nature organisations in the </a:t>
            </a:r>
            <a:r>
              <a:rPr lang="en-GB" sz="1500" dirty="0" smtClean="0"/>
              <a:t>UK</a:t>
            </a:r>
            <a:endParaRPr lang="lv-LV" sz="1500" dirty="0" smtClean="0"/>
          </a:p>
          <a:p>
            <a:pPr marL="0" indent="0">
              <a:buNone/>
            </a:pPr>
            <a:r>
              <a:rPr lang="en-GB" sz="1500" dirty="0"/>
              <a:t>A </a:t>
            </a:r>
            <a:r>
              <a:rPr lang="en-GB" sz="1500" dirty="0" smtClean="0"/>
              <a:t>2.5</a:t>
            </a:r>
            <a:r>
              <a:rPr lang="lv-LV" sz="1500" dirty="0" smtClean="0"/>
              <a:t>, </a:t>
            </a:r>
            <a:r>
              <a:rPr lang="en-GB" sz="1500" dirty="0" smtClean="0"/>
              <a:t>Sales </a:t>
            </a:r>
            <a:r>
              <a:rPr lang="en-GB" sz="1500" dirty="0"/>
              <a:t>calls to specialised companies in </a:t>
            </a:r>
            <a:r>
              <a:rPr lang="en-GB" sz="1500" dirty="0" smtClean="0"/>
              <a:t>UK</a:t>
            </a:r>
            <a:endParaRPr lang="lv-LV" sz="1500" dirty="0" smtClean="0"/>
          </a:p>
          <a:p>
            <a:pPr marL="0" indent="0">
              <a:buNone/>
            </a:pPr>
            <a:r>
              <a:rPr lang="lv-LV" sz="1500" dirty="0"/>
              <a:t>A </a:t>
            </a:r>
            <a:r>
              <a:rPr lang="lv-LV" sz="1500" dirty="0" smtClean="0"/>
              <a:t>2.6, </a:t>
            </a:r>
            <a:r>
              <a:rPr lang="lv-LV" sz="1500" dirty="0" err="1" smtClean="0"/>
              <a:t>Digital</a:t>
            </a:r>
            <a:r>
              <a:rPr lang="lv-LV" sz="1500" dirty="0" smtClean="0"/>
              <a:t> </a:t>
            </a:r>
            <a:r>
              <a:rPr lang="lv-LV" sz="1500" dirty="0" err="1" smtClean="0"/>
              <a:t>marketing</a:t>
            </a:r>
            <a:endParaRPr lang="lv-LV" sz="1500" dirty="0" smtClean="0"/>
          </a:p>
          <a:p>
            <a:pPr marL="0" indent="0">
              <a:buNone/>
            </a:pPr>
            <a:r>
              <a:rPr lang="en-GB" sz="1500" dirty="0"/>
              <a:t>A </a:t>
            </a:r>
            <a:r>
              <a:rPr lang="en-GB" sz="1500" dirty="0" smtClean="0"/>
              <a:t>2.7</a:t>
            </a:r>
            <a:r>
              <a:rPr lang="lv-LV" sz="1500" dirty="0" smtClean="0"/>
              <a:t>, </a:t>
            </a:r>
            <a:r>
              <a:rPr lang="en-GB" sz="1500" dirty="0" smtClean="0"/>
              <a:t>E-newsletters </a:t>
            </a:r>
            <a:r>
              <a:rPr lang="en-GB" sz="1500" dirty="0"/>
              <a:t>and press </a:t>
            </a:r>
            <a:r>
              <a:rPr lang="en-GB" sz="1500" dirty="0" smtClean="0"/>
              <a:t>releases</a:t>
            </a:r>
            <a:endParaRPr lang="lv-LV" sz="1500" dirty="0" smtClean="0"/>
          </a:p>
          <a:p>
            <a:pPr marL="0" indent="0">
              <a:buNone/>
            </a:pPr>
            <a:r>
              <a:rPr lang="en-GB" sz="1500" dirty="0"/>
              <a:t>A </a:t>
            </a:r>
            <a:r>
              <a:rPr lang="en-GB" sz="1500" dirty="0" smtClean="0"/>
              <a:t>2.8</a:t>
            </a:r>
            <a:r>
              <a:rPr lang="lv-LV" sz="1500" dirty="0" smtClean="0"/>
              <a:t>, </a:t>
            </a:r>
            <a:r>
              <a:rPr lang="en-GB" sz="1500" dirty="0" smtClean="0"/>
              <a:t>Review </a:t>
            </a:r>
            <a:r>
              <a:rPr lang="en-GB" sz="1500" dirty="0"/>
              <a:t>of other sales and marketing </a:t>
            </a:r>
            <a:r>
              <a:rPr lang="en-GB" sz="1500" dirty="0" smtClean="0"/>
              <a:t>platforms</a:t>
            </a:r>
            <a:endParaRPr lang="lv-LV" sz="1500" dirty="0" smtClean="0"/>
          </a:p>
          <a:p>
            <a:pPr marL="0" indent="0">
              <a:buNone/>
            </a:pPr>
            <a:r>
              <a:rPr lang="en-GB" sz="1500" dirty="0"/>
              <a:t>A </a:t>
            </a:r>
            <a:r>
              <a:rPr lang="en-GB" sz="1500" dirty="0" smtClean="0"/>
              <a:t>2.9</a:t>
            </a:r>
            <a:r>
              <a:rPr lang="lv-LV" sz="1500" dirty="0" smtClean="0"/>
              <a:t>, </a:t>
            </a:r>
            <a:r>
              <a:rPr lang="en-GB" sz="1500" dirty="0" smtClean="0"/>
              <a:t>Project </a:t>
            </a:r>
            <a:r>
              <a:rPr lang="en-GB" sz="1500" dirty="0"/>
              <a:t>communication to general </a:t>
            </a:r>
            <a:r>
              <a:rPr lang="en-GB" sz="1500" dirty="0" smtClean="0"/>
              <a:t>public</a:t>
            </a:r>
            <a:r>
              <a:rPr lang="lv-LV" sz="1500" dirty="0"/>
              <a:t/>
            </a:r>
            <a:br>
              <a:rPr lang="lv-LV" sz="1500" dirty="0"/>
            </a:br>
            <a:endParaRPr lang="lv-LV" sz="1500" dirty="0"/>
          </a:p>
          <a:p>
            <a:pPr marL="0" indent="0">
              <a:buNone/>
            </a:pPr>
            <a:r>
              <a:rPr lang="lv-LV" sz="1500" dirty="0" err="1" smtClean="0">
                <a:solidFill>
                  <a:srgbClr val="92D050"/>
                </a:solidFill>
              </a:rPr>
              <a:t>Activities</a:t>
            </a:r>
            <a:r>
              <a:rPr lang="lv-LV" sz="1500" dirty="0" smtClean="0">
                <a:solidFill>
                  <a:srgbClr val="92D050"/>
                </a:solidFill>
              </a:rPr>
              <a:t> </a:t>
            </a:r>
            <a:r>
              <a:rPr lang="lv-LV" sz="1500" dirty="0" err="1" smtClean="0">
                <a:solidFill>
                  <a:srgbClr val="92D050"/>
                </a:solidFill>
              </a:rPr>
              <a:t>completed</a:t>
            </a:r>
            <a:endParaRPr lang="lv-LV" sz="1500" dirty="0" smtClean="0">
              <a:solidFill>
                <a:srgbClr val="92D050"/>
              </a:solidFill>
            </a:endParaRPr>
          </a:p>
        </p:txBody>
      </p:sp>
    </p:spTree>
    <p:extLst>
      <p:ext uri="{BB962C8B-B14F-4D97-AF65-F5344CB8AC3E}">
        <p14:creationId xmlns:p14="http://schemas.microsoft.com/office/powerpoint/2010/main" xmlns="" val="4109943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200" dirty="0">
                <a:solidFill>
                  <a:srgbClr val="1F497D"/>
                </a:solidFill>
              </a:rPr>
              <a:t>Activity </a:t>
            </a:r>
            <a:r>
              <a:rPr lang="en-GB" sz="2200" dirty="0" smtClean="0">
                <a:solidFill>
                  <a:srgbClr val="1F497D"/>
                </a:solidFill>
              </a:rPr>
              <a:t>1.</a:t>
            </a:r>
            <a:r>
              <a:rPr lang="lv-LV" sz="2200" dirty="0" smtClean="0">
                <a:solidFill>
                  <a:srgbClr val="1F497D"/>
                </a:solidFill>
              </a:rPr>
              <a:t>2</a:t>
            </a:r>
            <a:r>
              <a:rPr lang="en-GB" sz="2200" dirty="0">
                <a:solidFill>
                  <a:srgbClr val="1F497D"/>
                </a:solidFill>
              </a:rPr>
              <a:t/>
            </a:r>
            <a:br>
              <a:rPr lang="en-GB" sz="2200" dirty="0">
                <a:solidFill>
                  <a:srgbClr val="1F497D"/>
                </a:solidFill>
              </a:rPr>
            </a:br>
            <a:r>
              <a:rPr lang="en-GB" sz="2200" dirty="0">
                <a:solidFill>
                  <a:srgbClr val="1F497D"/>
                </a:solidFill>
              </a:rPr>
              <a:t> </a:t>
            </a:r>
            <a:r>
              <a:rPr lang="en-GB" sz="2200" b="1" dirty="0">
                <a:solidFill>
                  <a:srgbClr val="1F497D"/>
                </a:solidFill>
              </a:rPr>
              <a:t>Training support to SMES for product development and improvement</a:t>
            </a:r>
            <a:endParaRPr lang="en-GB" dirty="0"/>
          </a:p>
        </p:txBody>
      </p:sp>
      <p:sp>
        <p:nvSpPr>
          <p:cNvPr id="3" name="Content Placeholder 2"/>
          <p:cNvSpPr>
            <a:spLocks noGrp="1"/>
          </p:cNvSpPr>
          <p:nvPr>
            <p:ph idx="1"/>
          </p:nvPr>
        </p:nvSpPr>
        <p:spPr>
          <a:xfrm>
            <a:off x="3419872" y="1412776"/>
            <a:ext cx="5544616" cy="2448272"/>
          </a:xfrm>
        </p:spPr>
        <p:txBody>
          <a:bodyPr>
            <a:normAutofit fontScale="92500" lnSpcReduction="20000"/>
          </a:bodyPr>
          <a:lstStyle/>
          <a:p>
            <a:pPr marL="0" indent="0">
              <a:buNone/>
            </a:pPr>
            <a:r>
              <a:rPr lang="lv-LV" sz="1600" b="1" dirty="0" err="1" smtClean="0"/>
              <a:t>Training</a:t>
            </a:r>
            <a:r>
              <a:rPr lang="lv-LV" sz="1600" b="1" dirty="0" smtClean="0"/>
              <a:t> </a:t>
            </a:r>
            <a:r>
              <a:rPr lang="lv-LV" sz="1600" b="1" dirty="0" err="1" smtClean="0"/>
              <a:t>event</a:t>
            </a:r>
            <a:r>
              <a:rPr lang="lv-LV" sz="1600" b="1" dirty="0" smtClean="0"/>
              <a:t> </a:t>
            </a:r>
            <a:r>
              <a:rPr lang="lv-LV" sz="1600" b="1" dirty="0" err="1" smtClean="0"/>
              <a:t>by</a:t>
            </a:r>
            <a:r>
              <a:rPr lang="lv-LV" sz="1600" b="1" dirty="0" smtClean="0"/>
              <a:t> LC.</a:t>
            </a:r>
          </a:p>
          <a:p>
            <a:pPr marL="0" indent="0">
              <a:buNone/>
            </a:pPr>
            <a:endParaRPr lang="lv-LV" sz="1600" dirty="0"/>
          </a:p>
          <a:p>
            <a:pPr marL="0" indent="0">
              <a:buNone/>
            </a:pPr>
            <a:r>
              <a:rPr lang="en-GB" sz="1600" dirty="0" smtClean="0"/>
              <a:t>On </a:t>
            </a:r>
            <a:r>
              <a:rPr lang="en-GB" sz="1600" dirty="0"/>
              <a:t>10th of April, LC organized a training event for SMEs. 30 persons participated. The seminar was practically useful for rural tourism entrepreneurs who have a sauna and who are not professional bathers. The seminar was led by Dace and Valdis </a:t>
            </a:r>
            <a:r>
              <a:rPr lang="en-GB" sz="1600" dirty="0" err="1"/>
              <a:t>Purvinski</a:t>
            </a:r>
            <a:r>
              <a:rPr lang="en-GB" sz="1600" dirty="0"/>
              <a:t> - professional sauna masters and practitioners with more than 5 years of experience. The seminar was held in two parts. In the theoretical part, it was possible to gain an understanding of the course of the sauna procedure and its effects on health. In the practical part, you could gain knowledge about warming up, scrubbing and beating techniques in the sauna.</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7" y="1268760"/>
            <a:ext cx="3215434" cy="3096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1880" y="3835902"/>
            <a:ext cx="1898469" cy="27905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descr="Fotoattēla apraksts nav pieejam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52120" y="3639508"/>
            <a:ext cx="2986915" cy="29869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4816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12974"/>
          </a:xfrm>
        </p:spPr>
        <p:txBody>
          <a:bodyPr/>
          <a:lstStyle/>
          <a:p>
            <a:r>
              <a:rPr lang="en-GB" sz="2200" dirty="0">
                <a:solidFill>
                  <a:srgbClr val="1F497D"/>
                </a:solidFill>
              </a:rPr>
              <a:t>Activity </a:t>
            </a:r>
            <a:r>
              <a:rPr lang="en-GB" sz="2200" dirty="0" smtClean="0">
                <a:solidFill>
                  <a:srgbClr val="1F497D"/>
                </a:solidFill>
              </a:rPr>
              <a:t>1.</a:t>
            </a:r>
            <a:r>
              <a:rPr lang="lv-LV" sz="2200" dirty="0">
                <a:solidFill>
                  <a:srgbClr val="1F497D"/>
                </a:solidFill>
              </a:rPr>
              <a:t>3</a:t>
            </a:r>
            <a:r>
              <a:rPr lang="en-GB" sz="2200" dirty="0">
                <a:solidFill>
                  <a:srgbClr val="1F497D"/>
                </a:solidFill>
              </a:rPr>
              <a:t/>
            </a:r>
            <a:br>
              <a:rPr lang="en-GB" sz="2200" dirty="0">
                <a:solidFill>
                  <a:srgbClr val="1F497D"/>
                </a:solidFill>
              </a:rPr>
            </a:br>
            <a:r>
              <a:rPr lang="en-GB" sz="2200" dirty="0">
                <a:solidFill>
                  <a:srgbClr val="1F497D"/>
                </a:solidFill>
              </a:rPr>
              <a:t> </a:t>
            </a:r>
            <a:r>
              <a:rPr lang="en-GB" sz="2200" b="1" dirty="0">
                <a:solidFill>
                  <a:srgbClr val="1F497D"/>
                </a:solidFill>
              </a:rPr>
              <a:t>Best practice study trip for SMES - nature tourism product providers</a:t>
            </a:r>
          </a:p>
        </p:txBody>
      </p:sp>
      <p:sp>
        <p:nvSpPr>
          <p:cNvPr id="3" name="Content Placeholder 2"/>
          <p:cNvSpPr>
            <a:spLocks noGrp="1"/>
          </p:cNvSpPr>
          <p:nvPr>
            <p:ph idx="1"/>
          </p:nvPr>
        </p:nvSpPr>
        <p:spPr>
          <a:xfrm>
            <a:off x="179512" y="1484784"/>
            <a:ext cx="8856984" cy="1800200"/>
          </a:xfrm>
        </p:spPr>
        <p:txBody>
          <a:bodyPr>
            <a:normAutofit/>
          </a:bodyPr>
          <a:lstStyle/>
          <a:p>
            <a:pPr marL="0" indent="0">
              <a:buNone/>
            </a:pPr>
            <a:r>
              <a:rPr lang="en-GB" sz="1600" dirty="0"/>
              <a:t>Latvian and Estonian nature and active tourism entrepreneurs went on a study trip to Finland from April 25-28, 2024. 28 persons participated (9 SMES from LV and 10 SMEs from EE). The programme included visits to successful nature tourism product providers. </a:t>
            </a:r>
            <a:endParaRPr lang="lv-LV" sz="1600" dirty="0" smtClean="0"/>
          </a:p>
          <a:p>
            <a:pPr marL="0" indent="0">
              <a:buNone/>
            </a:pPr>
            <a:r>
              <a:rPr lang="lv-LV" sz="1600" dirty="0" smtClean="0"/>
              <a:t>P</a:t>
            </a:r>
            <a:r>
              <a:rPr lang="en-GB" sz="1600" dirty="0" err="1" smtClean="0"/>
              <a:t>hoto</a:t>
            </a:r>
            <a:r>
              <a:rPr lang="en-GB" sz="1600" dirty="0" smtClean="0"/>
              <a:t> </a:t>
            </a:r>
            <a:r>
              <a:rPr lang="en-GB" sz="1600" dirty="0"/>
              <a:t>gallery </a:t>
            </a:r>
            <a:r>
              <a:rPr lang="lv-LV" sz="1600" dirty="0" smtClean="0"/>
              <a:t>- </a:t>
            </a:r>
            <a:r>
              <a:rPr lang="en-GB" sz="1600" dirty="0" smtClean="0"/>
              <a:t> </a:t>
            </a:r>
            <a:r>
              <a:rPr lang="en-GB" sz="1600" dirty="0"/>
              <a:t>https://galerija.celotajs.lv/lv/f/Events/2024/240425_Somija_study_ture_UK_projekts. </a:t>
            </a:r>
          </a:p>
        </p:txBody>
      </p:sp>
      <p:sp>
        <p:nvSpPr>
          <p:cNvPr id="4" name="AutoShape 2" descr="https://galerija.celotajs.lv/g/Events/2024/240425_Somija_study_ture_UK_projekts/PXL_20240426_111709917-MP.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galerija.celotajs.lv/g/Events/2024/240425_Somija_study_ture_UK_projekts/PXL_20240426_111709917-MP.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https://galerija.celotajs.lv/g/Events/2024/240425_Somija_study_ture_UK_projekts/PXL_20240426_111709917-MP.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7" y="3068960"/>
            <a:ext cx="3600400" cy="24821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9"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11860" y="3863461"/>
            <a:ext cx="3964274" cy="28980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3848" y="3212976"/>
            <a:ext cx="2449572" cy="32774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32230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4096"/>
          </a:xfrm>
        </p:spPr>
        <p:txBody>
          <a:bodyPr/>
          <a:lstStyle/>
          <a:p>
            <a:r>
              <a:rPr lang="en-GB" sz="2200" dirty="0">
                <a:solidFill>
                  <a:srgbClr val="1F497D"/>
                </a:solidFill>
              </a:rPr>
              <a:t>Activity </a:t>
            </a:r>
            <a:r>
              <a:rPr lang="en-GB" sz="2200" dirty="0" smtClean="0">
                <a:solidFill>
                  <a:srgbClr val="1F497D"/>
                </a:solidFill>
              </a:rPr>
              <a:t>1.</a:t>
            </a:r>
            <a:r>
              <a:rPr lang="lv-LV" sz="2200" dirty="0" smtClean="0">
                <a:solidFill>
                  <a:srgbClr val="1F497D"/>
                </a:solidFill>
              </a:rPr>
              <a:t>4</a:t>
            </a:r>
            <a:r>
              <a:rPr lang="en-GB" sz="2200" dirty="0">
                <a:solidFill>
                  <a:srgbClr val="1F497D"/>
                </a:solidFill>
              </a:rPr>
              <a:t/>
            </a:r>
            <a:br>
              <a:rPr lang="en-GB" sz="2200" dirty="0">
                <a:solidFill>
                  <a:srgbClr val="1F497D"/>
                </a:solidFill>
              </a:rPr>
            </a:br>
            <a:r>
              <a:rPr lang="en-GB" sz="2200" dirty="0">
                <a:solidFill>
                  <a:srgbClr val="1F497D"/>
                </a:solidFill>
              </a:rPr>
              <a:t> </a:t>
            </a:r>
            <a:r>
              <a:rPr lang="en-GB" sz="2200" b="1" dirty="0">
                <a:solidFill>
                  <a:srgbClr val="1F497D"/>
                </a:solidFill>
              </a:rPr>
              <a:t>Nature tourism product development </a:t>
            </a:r>
            <a:endParaRPr lang="en-GB" dirty="0"/>
          </a:p>
        </p:txBody>
      </p:sp>
      <p:sp>
        <p:nvSpPr>
          <p:cNvPr id="3" name="Content Placeholder 2"/>
          <p:cNvSpPr>
            <a:spLocks noGrp="1"/>
          </p:cNvSpPr>
          <p:nvPr>
            <p:ph idx="1"/>
          </p:nvPr>
        </p:nvSpPr>
        <p:spPr>
          <a:xfrm>
            <a:off x="251520" y="980728"/>
            <a:ext cx="8784976" cy="3037649"/>
          </a:xfrm>
        </p:spPr>
        <p:txBody>
          <a:bodyPr>
            <a:normAutofit lnSpcReduction="10000"/>
          </a:bodyPr>
          <a:lstStyle/>
          <a:p>
            <a:pPr marL="0" indent="0">
              <a:buNone/>
            </a:pPr>
            <a:r>
              <a:rPr lang="en-GB" sz="1600" dirty="0"/>
              <a:t>At the end of this reporting period, there are </a:t>
            </a:r>
            <a:r>
              <a:rPr lang="en-GB" sz="1600" b="1" dirty="0"/>
              <a:t>182 products</a:t>
            </a:r>
            <a:r>
              <a:rPr lang="en-GB" sz="1600" dirty="0"/>
              <a:t> in total published online (88 EST, 94 LV) provided by 47 EST SMEs and 73 LV SMEs (</a:t>
            </a:r>
            <a:r>
              <a:rPr lang="en-GB" sz="1600" b="1" dirty="0"/>
              <a:t>total 120 SMEs</a:t>
            </a:r>
            <a:r>
              <a:rPr lang="en-GB" sz="1600" dirty="0"/>
              <a:t>).</a:t>
            </a:r>
            <a:endParaRPr lang="lv-LV" sz="1600" dirty="0" smtClean="0"/>
          </a:p>
          <a:p>
            <a:pPr marL="0" indent="0">
              <a:buNone/>
            </a:pPr>
            <a:endParaRPr lang="lv-LV" sz="1600" dirty="0"/>
          </a:p>
          <a:p>
            <a:pPr marL="0" indent="0">
              <a:buNone/>
            </a:pPr>
            <a:r>
              <a:rPr lang="en-GB" sz="1600" dirty="0"/>
              <a:t>Filming of the short promotional video reels continues. </a:t>
            </a:r>
            <a:r>
              <a:rPr lang="lv-LV" sz="1600" dirty="0" smtClean="0"/>
              <a:t>9</a:t>
            </a:r>
            <a:r>
              <a:rPr lang="en-GB" sz="1600" dirty="0" smtClean="0"/>
              <a:t> </a:t>
            </a:r>
            <a:r>
              <a:rPr lang="en-GB" sz="1600" dirty="0"/>
              <a:t>in total have been finished. </a:t>
            </a:r>
            <a:r>
              <a:rPr lang="lv-LV" sz="1600" dirty="0" err="1" smtClean="0"/>
              <a:t>Bogshoe</a:t>
            </a:r>
            <a:r>
              <a:rPr lang="lv-LV" sz="1600" dirty="0" smtClean="0"/>
              <a:t> </a:t>
            </a:r>
            <a:r>
              <a:rPr lang="lv-LV" sz="1600" dirty="0" err="1" smtClean="0"/>
              <a:t>walking</a:t>
            </a:r>
            <a:r>
              <a:rPr lang="lv-LV" sz="1600" dirty="0" smtClean="0"/>
              <a:t> </a:t>
            </a:r>
            <a:r>
              <a:rPr lang="lv-LV" sz="1600" dirty="0" err="1" smtClean="0"/>
              <a:t>and</a:t>
            </a:r>
            <a:r>
              <a:rPr lang="lv-LV" sz="1600" dirty="0" smtClean="0"/>
              <a:t> </a:t>
            </a:r>
            <a:r>
              <a:rPr lang="lv-LV" sz="1600" dirty="0" err="1" smtClean="0"/>
              <a:t>seal</a:t>
            </a:r>
            <a:r>
              <a:rPr lang="lv-LV" sz="1600" dirty="0" smtClean="0"/>
              <a:t> </a:t>
            </a:r>
            <a:r>
              <a:rPr lang="lv-LV" sz="1600" dirty="0" err="1" smtClean="0"/>
              <a:t>watching</a:t>
            </a:r>
            <a:r>
              <a:rPr lang="lv-LV" sz="1600" dirty="0" smtClean="0"/>
              <a:t> / </a:t>
            </a:r>
            <a:r>
              <a:rPr lang="lv-LV" sz="1600" dirty="0" err="1" smtClean="0"/>
              <a:t>kayaking</a:t>
            </a:r>
            <a:r>
              <a:rPr lang="lv-LV" sz="1600" dirty="0" smtClean="0"/>
              <a:t> </a:t>
            </a:r>
            <a:r>
              <a:rPr lang="en-GB" sz="1600" dirty="0" smtClean="0"/>
              <a:t>are </a:t>
            </a:r>
            <a:r>
              <a:rPr lang="en-GB" sz="1600" dirty="0"/>
              <a:t>the </a:t>
            </a:r>
            <a:r>
              <a:rPr lang="lv-LV" sz="1600" dirty="0" smtClean="0"/>
              <a:t>2 </a:t>
            </a:r>
            <a:r>
              <a:rPr lang="lv-LV" sz="1600" dirty="0" err="1" smtClean="0"/>
              <a:t>latest</a:t>
            </a:r>
            <a:r>
              <a:rPr lang="lv-LV" sz="1600" dirty="0" smtClean="0"/>
              <a:t> </a:t>
            </a:r>
            <a:r>
              <a:rPr lang="en-GB" sz="1600" dirty="0" smtClean="0"/>
              <a:t>finished </a:t>
            </a:r>
            <a:r>
              <a:rPr lang="en-GB" sz="1600" dirty="0"/>
              <a:t>reels</a:t>
            </a:r>
            <a:r>
              <a:rPr lang="en-GB" sz="1600" dirty="0" smtClean="0"/>
              <a:t>.</a:t>
            </a:r>
            <a:r>
              <a:rPr lang="lv-LV" sz="1600" dirty="0" smtClean="0"/>
              <a:t> </a:t>
            </a:r>
            <a:r>
              <a:rPr lang="en-GB" sz="1600" dirty="0" smtClean="0"/>
              <a:t>They </a:t>
            </a:r>
            <a:r>
              <a:rPr lang="en-GB" sz="1600" dirty="0"/>
              <a:t>can </a:t>
            </a:r>
            <a:r>
              <a:rPr lang="en-GB" sz="1600" dirty="0" smtClean="0"/>
              <a:t>be</a:t>
            </a:r>
            <a:r>
              <a:rPr lang="lv-LV" sz="1600" dirty="0" smtClean="0"/>
              <a:t> </a:t>
            </a:r>
            <a:r>
              <a:rPr lang="lv-LV" sz="1600" dirty="0" err="1" smtClean="0"/>
              <a:t>viewed</a:t>
            </a:r>
            <a:r>
              <a:rPr lang="lv-LV" sz="1600" dirty="0" smtClean="0"/>
              <a:t> </a:t>
            </a:r>
            <a:r>
              <a:rPr lang="lv-LV" sz="1600" dirty="0" err="1" smtClean="0"/>
              <a:t>in</a:t>
            </a:r>
            <a:r>
              <a:rPr lang="lv-LV" sz="1600" dirty="0" smtClean="0"/>
              <a:t> </a:t>
            </a:r>
            <a:r>
              <a:rPr lang="lv-LV" sz="1600" dirty="0" err="1" smtClean="0"/>
              <a:t>the</a:t>
            </a:r>
            <a:r>
              <a:rPr lang="lv-LV" sz="1600" dirty="0"/>
              <a:t> </a:t>
            </a:r>
            <a:r>
              <a:rPr lang="lv-LV" sz="1600" dirty="0">
                <a:hlinkClick r:id="rId2"/>
              </a:rPr>
              <a:t>https://</a:t>
            </a:r>
            <a:r>
              <a:rPr lang="lv-LV" sz="1600" dirty="0" smtClean="0">
                <a:hlinkClick r:id="rId2"/>
              </a:rPr>
              <a:t>balticnaturetourism.com</a:t>
            </a:r>
            <a:r>
              <a:rPr lang="lv-LV" sz="1600" dirty="0" smtClean="0"/>
              <a:t> </a:t>
            </a:r>
            <a:r>
              <a:rPr lang="lv-LV" sz="1600" dirty="0" err="1" smtClean="0"/>
              <a:t>website</a:t>
            </a:r>
            <a:r>
              <a:rPr lang="lv-LV" sz="1600" dirty="0"/>
              <a:t> </a:t>
            </a:r>
            <a:r>
              <a:rPr lang="lv-LV" sz="1600" dirty="0" err="1" smtClean="0"/>
              <a:t>and</a:t>
            </a:r>
            <a:r>
              <a:rPr lang="lv-LV" sz="1600" dirty="0" smtClean="0"/>
              <a:t> </a:t>
            </a:r>
            <a:r>
              <a:rPr lang="lv-LV" sz="1600" dirty="0" err="1" smtClean="0"/>
              <a:t>the</a:t>
            </a:r>
            <a:r>
              <a:rPr lang="lv-LV" sz="1600" dirty="0" smtClean="0"/>
              <a:t> </a:t>
            </a:r>
            <a:r>
              <a:rPr lang="lv-LV" sz="1600" dirty="0" err="1" smtClean="0"/>
              <a:t>projects</a:t>
            </a:r>
            <a:r>
              <a:rPr lang="lv-LV" sz="1600" dirty="0" smtClean="0"/>
              <a:t> </a:t>
            </a:r>
            <a:r>
              <a:rPr lang="lv-LV" sz="1600" dirty="0" err="1" smtClean="0"/>
              <a:t>youtube</a:t>
            </a:r>
            <a:r>
              <a:rPr lang="lv-LV" sz="1600" dirty="0" smtClean="0"/>
              <a:t> </a:t>
            </a:r>
            <a:r>
              <a:rPr lang="lv-LV" sz="1600" dirty="0" err="1" smtClean="0"/>
              <a:t>channel</a:t>
            </a:r>
            <a:r>
              <a:rPr lang="lv-LV" sz="1600" dirty="0" smtClean="0"/>
              <a:t>.</a:t>
            </a:r>
          </a:p>
          <a:p>
            <a:pPr marL="0" indent="0">
              <a:buNone/>
            </a:pPr>
            <a:r>
              <a:rPr lang="en-GB" sz="1600" dirty="0" smtClean="0">
                <a:hlinkClick r:id="rId3"/>
              </a:rPr>
              <a:t>https</a:t>
            </a:r>
            <a:r>
              <a:rPr lang="en-GB" sz="1600" dirty="0">
                <a:hlinkClick r:id="rId3"/>
              </a:rPr>
              <a:t>://www.youtube.com/@</a:t>
            </a:r>
            <a:r>
              <a:rPr lang="en-GB" sz="1600" dirty="0" smtClean="0">
                <a:hlinkClick r:id="rId3"/>
              </a:rPr>
              <a:t>BalticNatureTourism</a:t>
            </a:r>
            <a:endParaRPr lang="lv-LV" sz="1600" dirty="0" smtClean="0"/>
          </a:p>
          <a:p>
            <a:pPr marL="0" indent="0">
              <a:buNone/>
            </a:pPr>
            <a:r>
              <a:rPr lang="lv-LV" sz="1600" dirty="0" err="1" smtClean="0"/>
              <a:t>All</a:t>
            </a:r>
            <a:r>
              <a:rPr lang="lv-LV" sz="1600" dirty="0" smtClean="0"/>
              <a:t> </a:t>
            </a:r>
            <a:r>
              <a:rPr lang="lv-LV" sz="1600" dirty="0" err="1" smtClean="0"/>
              <a:t>reels</a:t>
            </a:r>
            <a:r>
              <a:rPr lang="lv-LV" sz="1600" dirty="0" smtClean="0"/>
              <a:t> </a:t>
            </a:r>
            <a:r>
              <a:rPr lang="lv-LV" sz="1600" dirty="0" err="1" smtClean="0"/>
              <a:t>can</a:t>
            </a:r>
            <a:r>
              <a:rPr lang="lv-LV" sz="1600" dirty="0" smtClean="0"/>
              <a:t> </a:t>
            </a:r>
            <a:r>
              <a:rPr lang="lv-LV" sz="1600" dirty="0" err="1" smtClean="0"/>
              <a:t>be</a:t>
            </a:r>
            <a:r>
              <a:rPr lang="lv-LV" sz="1600" dirty="0" smtClean="0"/>
              <a:t> </a:t>
            </a:r>
            <a:r>
              <a:rPr lang="lv-LV" sz="1600" dirty="0" err="1" smtClean="0"/>
              <a:t>downloaded</a:t>
            </a:r>
            <a:r>
              <a:rPr lang="lv-LV" sz="1600" dirty="0" smtClean="0"/>
              <a:t> </a:t>
            </a:r>
            <a:r>
              <a:rPr lang="lv-LV" sz="1600" dirty="0" err="1" smtClean="0"/>
              <a:t>from</a:t>
            </a:r>
            <a:r>
              <a:rPr lang="lv-LV" sz="1600" dirty="0" smtClean="0"/>
              <a:t> </a:t>
            </a:r>
            <a:r>
              <a:rPr lang="lv-LV" sz="1600" dirty="0" err="1" smtClean="0"/>
              <a:t>here</a:t>
            </a:r>
            <a:r>
              <a:rPr lang="lv-LV" sz="1600" dirty="0"/>
              <a:t> - </a:t>
            </a:r>
            <a:r>
              <a:rPr lang="lv-LV" sz="1600" dirty="0">
                <a:hlinkClick r:id="rId4"/>
              </a:rPr>
              <a:t>https://files.fm/u/3s9u5awenk</a:t>
            </a:r>
            <a:endParaRPr lang="lv-LV" sz="1600" dirty="0" smtClean="0"/>
          </a:p>
          <a:p>
            <a:pPr marL="0" indent="0">
              <a:buNone/>
            </a:pPr>
            <a:r>
              <a:rPr lang="lv-LV" sz="1600" dirty="0" err="1" smtClean="0"/>
              <a:t>The</a:t>
            </a:r>
            <a:r>
              <a:rPr lang="lv-LV" sz="1600" dirty="0" smtClean="0"/>
              <a:t> BNT </a:t>
            </a:r>
            <a:r>
              <a:rPr lang="lv-LV" sz="1600" dirty="0" err="1" smtClean="0"/>
              <a:t>filming</a:t>
            </a:r>
            <a:r>
              <a:rPr lang="lv-LV" sz="1600" dirty="0" smtClean="0"/>
              <a:t> </a:t>
            </a:r>
            <a:r>
              <a:rPr lang="lv-LV" sz="1600" dirty="0" err="1" smtClean="0"/>
              <a:t>schedule</a:t>
            </a:r>
            <a:r>
              <a:rPr lang="lv-LV" sz="1600" dirty="0" smtClean="0"/>
              <a:t> -</a:t>
            </a:r>
            <a:endParaRPr lang="lv-LV" sz="1600" dirty="0"/>
          </a:p>
          <a:p>
            <a:pPr marL="0" indent="0">
              <a:buNone/>
            </a:pPr>
            <a:r>
              <a:rPr lang="lv-LV" sz="1600" dirty="0">
                <a:hlinkClick r:id="rId5"/>
              </a:rPr>
              <a:t>https://</a:t>
            </a:r>
            <a:r>
              <a:rPr lang="lv-LV" sz="1600" dirty="0" smtClean="0">
                <a:hlinkClick r:id="rId5"/>
              </a:rPr>
              <a:t>docs.google.com/spreadsheets/d/18wXqaS_EPHK7w6n5Lk4XIFbb-kpdJxQ8CO4YCF_2pcA/edit?usp=sharing</a:t>
            </a:r>
            <a:endParaRPr lang="lv-LV" sz="1600" dirty="0" smtClean="0"/>
          </a:p>
          <a:p>
            <a:pPr marL="0" indent="0">
              <a:buNone/>
            </a:pPr>
            <a:endParaRPr lang="lv-LV" sz="1600" dirty="0" smtClean="0"/>
          </a:p>
          <a:p>
            <a:pPr marL="0" indent="0">
              <a:buNone/>
            </a:pPr>
            <a:endParaRPr lang="lv-LV" sz="1600" dirty="0"/>
          </a:p>
          <a:p>
            <a:pPr marL="0" indent="0">
              <a:buNone/>
            </a:pPr>
            <a:endParaRPr lang="en-GB" sz="1600" dirty="0"/>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220072" y="3861048"/>
            <a:ext cx="2873396" cy="2543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1600" y="3933056"/>
            <a:ext cx="2927689" cy="2771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72710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964406"/>
          </a:xfrm>
        </p:spPr>
        <p:txBody>
          <a:bodyPr/>
          <a:lstStyle/>
          <a:p>
            <a:r>
              <a:rPr lang="en-GB" sz="2400" dirty="0">
                <a:solidFill>
                  <a:srgbClr val="1F497D"/>
                </a:solidFill>
              </a:rPr>
              <a:t>Activity 1.</a:t>
            </a:r>
            <a:r>
              <a:rPr lang="lv-LV" sz="2400" dirty="0">
                <a:solidFill>
                  <a:srgbClr val="1F497D"/>
                </a:solidFill>
              </a:rPr>
              <a:t>6</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promo materials </a:t>
            </a:r>
            <a:endParaRPr lang="en-GB" dirty="0"/>
          </a:p>
        </p:txBody>
      </p:sp>
      <p:sp>
        <p:nvSpPr>
          <p:cNvPr id="3" name="Content Placeholder 2"/>
          <p:cNvSpPr>
            <a:spLocks noGrp="1"/>
          </p:cNvSpPr>
          <p:nvPr>
            <p:ph idx="1"/>
          </p:nvPr>
        </p:nvSpPr>
        <p:spPr>
          <a:xfrm>
            <a:off x="136675" y="1340768"/>
            <a:ext cx="4136462" cy="3312368"/>
          </a:xfrm>
        </p:spPr>
        <p:txBody>
          <a:bodyPr>
            <a:normAutofit/>
          </a:bodyPr>
          <a:lstStyle/>
          <a:p>
            <a:pPr marL="0" indent="0">
              <a:buNone/>
            </a:pPr>
            <a:r>
              <a:rPr lang="lv-LV" sz="1400" dirty="0" err="1" smtClean="0"/>
              <a:t>All</a:t>
            </a:r>
            <a:r>
              <a:rPr lang="lv-LV" sz="1400" dirty="0" smtClean="0"/>
              <a:t> </a:t>
            </a:r>
            <a:r>
              <a:rPr lang="lv-LV" sz="1400" dirty="0" err="1" smtClean="0"/>
              <a:t>the</a:t>
            </a:r>
            <a:r>
              <a:rPr lang="lv-LV" sz="1400" dirty="0" smtClean="0"/>
              <a:t> e-</a:t>
            </a:r>
            <a:r>
              <a:rPr lang="lv-LV" sz="1400" dirty="0" err="1" smtClean="0"/>
              <a:t>newsletters</a:t>
            </a:r>
            <a:r>
              <a:rPr lang="lv-LV" sz="1400" dirty="0" smtClean="0"/>
              <a:t> </a:t>
            </a:r>
            <a:r>
              <a:rPr lang="lv-LV" sz="1400" dirty="0" err="1" smtClean="0"/>
              <a:t>have</a:t>
            </a:r>
            <a:r>
              <a:rPr lang="lv-LV" sz="1400" dirty="0" smtClean="0"/>
              <a:t> </a:t>
            </a:r>
            <a:r>
              <a:rPr lang="lv-LV" sz="1400" dirty="0" err="1" smtClean="0"/>
              <a:t>been</a:t>
            </a:r>
            <a:r>
              <a:rPr lang="lv-LV" sz="1400" dirty="0" smtClean="0"/>
              <a:t> </a:t>
            </a:r>
            <a:r>
              <a:rPr lang="lv-LV" sz="1400" dirty="0" err="1" smtClean="0"/>
              <a:t>printed</a:t>
            </a:r>
            <a:r>
              <a:rPr lang="lv-LV" sz="1400" dirty="0" smtClean="0"/>
              <a:t> </a:t>
            </a:r>
            <a:r>
              <a:rPr lang="lv-LV" sz="1400" dirty="0" err="1" smtClean="0"/>
              <a:t>in</a:t>
            </a:r>
            <a:r>
              <a:rPr lang="lv-LV" sz="1400" dirty="0" smtClean="0"/>
              <a:t> </a:t>
            </a:r>
            <a:r>
              <a:rPr lang="en-GB" sz="1400" dirty="0" smtClean="0"/>
              <a:t>500 </a:t>
            </a:r>
            <a:r>
              <a:rPr lang="en-GB" sz="1400" dirty="0"/>
              <a:t>copies </a:t>
            </a:r>
            <a:r>
              <a:rPr lang="en-GB" sz="1400" dirty="0" smtClean="0"/>
              <a:t>for </a:t>
            </a:r>
            <a:r>
              <a:rPr lang="en-GB" sz="1400" dirty="0"/>
              <a:t>marketing purposes to be distributed at events</a:t>
            </a:r>
            <a:r>
              <a:rPr lang="en-GB" sz="1400" dirty="0" smtClean="0"/>
              <a:t>.</a:t>
            </a:r>
            <a:endParaRPr lang="lv-LV" sz="1400" dirty="0" smtClean="0"/>
          </a:p>
          <a:p>
            <a:pPr marL="0" indent="0">
              <a:buNone/>
            </a:pPr>
            <a:endParaRPr lang="lv-LV" sz="1400" dirty="0"/>
          </a:p>
          <a:p>
            <a:pPr marL="0" indent="0">
              <a:buNone/>
            </a:pPr>
            <a:r>
              <a:rPr lang="en-GB" sz="1400" dirty="0"/>
              <a:t>100 packets of Summer flower seeds were purchased and prepared as promotional materials. They were added to the summer newsletter and distributed in various marketing activities. </a:t>
            </a:r>
            <a:endParaRPr lang="lv-LV" sz="1400" dirty="0" smtClean="0"/>
          </a:p>
          <a:p>
            <a:pPr marL="0" indent="0">
              <a:buNone/>
            </a:pPr>
            <a:endParaRPr lang="lv-LV" sz="1400" dirty="0"/>
          </a:p>
          <a:p>
            <a:pPr marL="0" indent="0">
              <a:buNone/>
            </a:pPr>
            <a:r>
              <a:rPr lang="en-GB" sz="1400" dirty="0"/>
              <a:t>Together with the filming of the last short </a:t>
            </a:r>
            <a:r>
              <a:rPr lang="en-GB" sz="1400" dirty="0" smtClean="0"/>
              <a:t>reel, </a:t>
            </a:r>
            <a:r>
              <a:rPr lang="en-GB" sz="1400" dirty="0"/>
              <a:t>work on the long </a:t>
            </a:r>
            <a:r>
              <a:rPr lang="lv-LV" sz="1400" dirty="0" err="1" smtClean="0"/>
              <a:t>promo</a:t>
            </a:r>
            <a:r>
              <a:rPr lang="lv-LV" sz="1400" dirty="0" smtClean="0"/>
              <a:t> </a:t>
            </a:r>
            <a:r>
              <a:rPr lang="en-GB" sz="1400" dirty="0" smtClean="0"/>
              <a:t>video </a:t>
            </a:r>
            <a:r>
              <a:rPr lang="lv-LV" sz="1400" dirty="0" err="1" smtClean="0"/>
              <a:t>has</a:t>
            </a:r>
            <a:r>
              <a:rPr lang="lv-LV" sz="1400" dirty="0" smtClean="0"/>
              <a:t> </a:t>
            </a:r>
            <a:r>
              <a:rPr lang="en-GB" sz="1400" dirty="0" smtClean="0"/>
              <a:t>also </a:t>
            </a:r>
            <a:r>
              <a:rPr lang="en-GB" sz="1400" dirty="0"/>
              <a:t>began</a:t>
            </a:r>
            <a:r>
              <a:rPr lang="en-GB" sz="1400" dirty="0" smtClean="0"/>
              <a:t>. </a:t>
            </a:r>
            <a:r>
              <a:rPr lang="en-GB" sz="1400" dirty="0"/>
              <a:t>It is expected to be completed in end of </a:t>
            </a:r>
            <a:r>
              <a:rPr lang="en-GB" sz="1400" dirty="0" smtClean="0"/>
              <a:t>autumn</a:t>
            </a:r>
            <a:r>
              <a:rPr lang="lv-LV" sz="1400" dirty="0" smtClean="0"/>
              <a:t> </a:t>
            </a:r>
            <a:r>
              <a:rPr lang="en-GB" sz="1400" dirty="0" smtClean="0"/>
              <a:t>2024</a:t>
            </a:r>
            <a:r>
              <a:rPr lang="en-GB" sz="1400" dirty="0"/>
              <a:t>.</a:t>
            </a:r>
          </a:p>
        </p:txBody>
      </p:sp>
      <p:sp>
        <p:nvSpPr>
          <p:cNvPr id="4" name="AutoShape 2" descr="blob:https://web.whatsapp.com/dd7cf6b6-9c5b-4fe6-aac9-f87ef107d9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5" descr="blob:https://web.whatsapp.com/d98ef285-b69e-4bc5-8516-aac2176d966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3857" y="4365104"/>
            <a:ext cx="3471858" cy="23136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29807" y="3671071"/>
            <a:ext cx="2808312" cy="15800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1052736"/>
            <a:ext cx="3635896" cy="26016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28640" y="5386494"/>
            <a:ext cx="5010647" cy="13642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50048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400" dirty="0">
                <a:solidFill>
                  <a:srgbClr val="1F497D"/>
                </a:solidFill>
              </a:rPr>
              <a:t>Activity </a:t>
            </a:r>
            <a:r>
              <a:rPr lang="en-GB" sz="2400" dirty="0" smtClean="0">
                <a:solidFill>
                  <a:srgbClr val="1F497D"/>
                </a:solidFill>
              </a:rPr>
              <a:t>1.</a:t>
            </a:r>
            <a:r>
              <a:rPr lang="lv-LV" sz="2400" dirty="0">
                <a:solidFill>
                  <a:srgbClr val="1F497D"/>
                </a:solidFill>
              </a:rPr>
              <a:t>8</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Nature tourism web </a:t>
            </a:r>
            <a:r>
              <a:rPr lang="en-GB" sz="2400" b="1" dirty="0" smtClean="0">
                <a:solidFill>
                  <a:srgbClr val="1F497D"/>
                </a:solidFill>
              </a:rPr>
              <a:t>platform</a:t>
            </a:r>
            <a:r>
              <a:rPr lang="lv-LV" sz="2400" b="1" dirty="0">
                <a:solidFill>
                  <a:srgbClr val="1F497D"/>
                </a:solidFill>
              </a:rPr>
              <a:t/>
            </a:r>
            <a:br>
              <a:rPr lang="lv-LV" sz="2400" b="1" dirty="0">
                <a:solidFill>
                  <a:srgbClr val="1F497D"/>
                </a:solidFill>
              </a:rPr>
            </a:br>
            <a:r>
              <a:rPr lang="lv-LV" sz="2400" b="1" dirty="0">
                <a:solidFill>
                  <a:srgbClr val="1F497D"/>
                </a:solidFill>
                <a:hlinkClick r:id="rId2"/>
              </a:rPr>
              <a:t>https://</a:t>
            </a:r>
            <a:r>
              <a:rPr lang="lv-LV" sz="2400" b="1" dirty="0" smtClean="0">
                <a:solidFill>
                  <a:srgbClr val="1F497D"/>
                </a:solidFill>
                <a:hlinkClick r:id="rId2"/>
              </a:rPr>
              <a:t>balticnaturetourism.com</a:t>
            </a:r>
            <a:endParaRPr lang="en-GB" dirty="0"/>
          </a:p>
        </p:txBody>
      </p:sp>
      <p:sp>
        <p:nvSpPr>
          <p:cNvPr id="3" name="Content Placeholder 2"/>
          <p:cNvSpPr>
            <a:spLocks noGrp="1"/>
          </p:cNvSpPr>
          <p:nvPr>
            <p:ph idx="1"/>
          </p:nvPr>
        </p:nvSpPr>
        <p:spPr>
          <a:xfrm>
            <a:off x="251520" y="4509120"/>
            <a:ext cx="8280920" cy="2016224"/>
          </a:xfrm>
        </p:spPr>
        <p:txBody>
          <a:bodyPr>
            <a:normAutofit fontScale="55000" lnSpcReduction="20000"/>
          </a:bodyPr>
          <a:lstStyle/>
          <a:p>
            <a:pPr marL="0" indent="0">
              <a:buNone/>
            </a:pPr>
            <a:r>
              <a:rPr lang="en-GB" sz="2000" b="1" dirty="0" smtClean="0"/>
              <a:t>Package tours </a:t>
            </a:r>
            <a:r>
              <a:rPr lang="en-GB" sz="2000" dirty="0" smtClean="0"/>
              <a:t>– requirements, data model hierarchy implementation Tour -&gt; </a:t>
            </a:r>
            <a:r>
              <a:rPr lang="en-GB" sz="2000" dirty="0" err="1" smtClean="0"/>
              <a:t>ToursProduct</a:t>
            </a:r>
            <a:r>
              <a:rPr lang="en-GB" sz="2000" dirty="0" smtClean="0"/>
              <a:t>, </a:t>
            </a:r>
            <a:r>
              <a:rPr lang="en-GB" sz="2000" dirty="0" err="1" smtClean="0"/>
              <a:t>TourPackage</a:t>
            </a:r>
            <a:r>
              <a:rPr lang="en-GB" sz="2000" dirty="0" smtClean="0"/>
              <a:t>.</a:t>
            </a:r>
          </a:p>
          <a:p>
            <a:pPr marL="0" indent="0">
              <a:buNone/>
            </a:pPr>
            <a:r>
              <a:rPr lang="en-GB" sz="2000" dirty="0" smtClean="0"/>
              <a:t>Major site </a:t>
            </a:r>
            <a:r>
              <a:rPr lang="en-GB" sz="2000" b="1" dirty="0" smtClean="0"/>
              <a:t>visual design changes </a:t>
            </a:r>
            <a:r>
              <a:rPr lang="en-GB" sz="2000" dirty="0" smtClean="0"/>
              <a:t>after partner discussions, audit and designer review.</a:t>
            </a:r>
          </a:p>
          <a:p>
            <a:pPr marL="0" indent="0">
              <a:buNone/>
            </a:pPr>
            <a:r>
              <a:rPr lang="en-GB" sz="2000" dirty="0" smtClean="0"/>
              <a:t>Maps improvements and refactoring - </a:t>
            </a:r>
            <a:r>
              <a:rPr lang="en-GB" sz="2000" b="1" dirty="0" smtClean="0"/>
              <a:t>search added to map </a:t>
            </a:r>
            <a:r>
              <a:rPr lang="en-GB" sz="2000" dirty="0" smtClean="0"/>
              <a:t>page, activity icons for map view, track for package tours, embeddable map implementation to allow sharing in </a:t>
            </a:r>
            <a:r>
              <a:rPr lang="en-GB" sz="2000" dirty="0" err="1" smtClean="0"/>
              <a:t>iframes</a:t>
            </a:r>
            <a:r>
              <a:rPr lang="en-GB" sz="2000" dirty="0" smtClean="0"/>
              <a:t>.</a:t>
            </a:r>
          </a:p>
          <a:p>
            <a:pPr marL="0" indent="0">
              <a:buNone/>
            </a:pPr>
            <a:r>
              <a:rPr lang="en-GB" sz="2000" b="1" dirty="0" err="1" smtClean="0"/>
              <a:t>OpenGraph</a:t>
            </a:r>
            <a:r>
              <a:rPr lang="en-GB" sz="2000" b="1" dirty="0" smtClean="0"/>
              <a:t> sharing fixes</a:t>
            </a:r>
            <a:r>
              <a:rPr lang="en-GB" sz="2000" dirty="0" smtClean="0"/>
              <a:t>, images for sub-activities, client request mail notification improvements, social links and video shorts in tour sections.</a:t>
            </a:r>
          </a:p>
          <a:p>
            <a:pPr marL="0" indent="0">
              <a:buNone/>
            </a:pPr>
            <a:r>
              <a:rPr lang="en-GB" sz="2000" dirty="0" smtClean="0"/>
              <a:t>Sync logging and </a:t>
            </a:r>
            <a:r>
              <a:rPr lang="en-GB" sz="2000" b="1" dirty="0" smtClean="0"/>
              <a:t>partner notification improvements</a:t>
            </a:r>
            <a:r>
              <a:rPr lang="en-GB" sz="2000" dirty="0" smtClean="0"/>
              <a:t>.</a:t>
            </a:r>
          </a:p>
          <a:p>
            <a:pPr marL="0" indent="0">
              <a:buNone/>
            </a:pPr>
            <a:r>
              <a:rPr lang="en-GB" sz="2000" b="1" dirty="0" err="1" smtClean="0"/>
              <a:t>Facebook</a:t>
            </a:r>
            <a:r>
              <a:rPr lang="en-GB" sz="2000" b="1" dirty="0" smtClean="0"/>
              <a:t> feed API implementation</a:t>
            </a:r>
            <a:r>
              <a:rPr lang="en-GB" sz="2000" dirty="0" smtClean="0"/>
              <a:t>, net cache for social feeds implementation, post synchronization, web display component (with single line and grid options).</a:t>
            </a:r>
          </a:p>
          <a:p>
            <a:pPr marL="0" indent="0">
              <a:buNone/>
            </a:pPr>
            <a:r>
              <a:rPr lang="en-GB" sz="2000" b="1" dirty="0" smtClean="0"/>
              <a:t>New extended version of tourism service providers</a:t>
            </a:r>
            <a:r>
              <a:rPr lang="en-GB" sz="2000" dirty="0" smtClean="0"/>
              <a:t> (guides, rentals, etc). Data models, </a:t>
            </a:r>
            <a:r>
              <a:rPr lang="en-GB" sz="2000" dirty="0" err="1" smtClean="0"/>
              <a:t>airtable</a:t>
            </a:r>
            <a:r>
              <a:rPr lang="en-GB" sz="2000" dirty="0" smtClean="0"/>
              <a:t> synchronization, web page for display as grid and individual provider.</a:t>
            </a:r>
          </a:p>
        </p:txBody>
      </p:sp>
      <p:pic>
        <p:nvPicPr>
          <p:cNvPr id="4" name="Picture 2"/>
          <p:cNvPicPr>
            <a:picLocks noChangeAspect="1" noChangeArrowheads="1"/>
          </p:cNvPicPr>
          <p:nvPr/>
        </p:nvPicPr>
        <p:blipFill>
          <a:blip r:embed="rId3" cstate="print"/>
          <a:srcRect/>
          <a:stretch>
            <a:fillRect/>
          </a:stretch>
        </p:blipFill>
        <p:spPr bwMode="auto">
          <a:xfrm>
            <a:off x="1403648" y="1556792"/>
            <a:ext cx="5832648" cy="2899968"/>
          </a:xfrm>
          <a:prstGeom prst="rect">
            <a:avLst/>
          </a:prstGeom>
          <a:noFill/>
          <a:ln w="9525">
            <a:noFill/>
            <a:miter lim="800000"/>
            <a:headEnd/>
            <a:tailEnd/>
          </a:ln>
          <a:effectLst/>
        </p:spPr>
      </p:pic>
    </p:spTree>
    <p:extLst>
      <p:ext uri="{BB962C8B-B14F-4D97-AF65-F5344CB8AC3E}">
        <p14:creationId xmlns:p14="http://schemas.microsoft.com/office/powerpoint/2010/main" xmlns="" val="1675316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18" y="44624"/>
            <a:ext cx="8229600" cy="1143000"/>
          </a:xfrm>
        </p:spPr>
        <p:txBody>
          <a:bodyPr>
            <a:normAutofit fontScale="90000"/>
          </a:bodyPr>
          <a:lstStyle/>
          <a:p>
            <a:r>
              <a:rPr lang="en-GB" sz="2400" dirty="0" smtClean="0">
                <a:solidFill>
                  <a:srgbClr val="1F497D"/>
                </a:solidFill>
              </a:rPr>
              <a:t> </a:t>
            </a:r>
            <a:r>
              <a:rPr lang="en-GB" sz="2400" dirty="0">
                <a:solidFill>
                  <a:srgbClr val="1F497D"/>
                </a:solidFill>
              </a:rPr>
              <a:t>Nature tourism web </a:t>
            </a:r>
            <a:r>
              <a:rPr lang="en-GB" sz="2400" dirty="0" smtClean="0">
                <a:solidFill>
                  <a:srgbClr val="1F497D"/>
                </a:solidFill>
              </a:rPr>
              <a:t>platform</a:t>
            </a:r>
            <a:r>
              <a:rPr lang="lv-LV" sz="2400" dirty="0">
                <a:solidFill>
                  <a:srgbClr val="1F497D"/>
                </a:solidFill>
              </a:rPr>
              <a:t/>
            </a:r>
            <a:br>
              <a:rPr lang="lv-LV" sz="2400" dirty="0">
                <a:solidFill>
                  <a:srgbClr val="1F497D"/>
                </a:solidFill>
              </a:rPr>
            </a:br>
            <a:r>
              <a:rPr lang="lv-LV" sz="2400" dirty="0" err="1" smtClean="0">
                <a:solidFill>
                  <a:srgbClr val="1F497D"/>
                </a:solidFill>
              </a:rPr>
              <a:t>Statistics</a:t>
            </a:r>
            <a:r>
              <a:rPr lang="lv-LV" sz="2400" b="1" dirty="0">
                <a:solidFill>
                  <a:srgbClr val="1F497D"/>
                </a:solidFill>
              </a:rPr>
              <a:t/>
            </a:r>
            <a:br>
              <a:rPr lang="lv-LV" sz="2400" b="1" dirty="0">
                <a:solidFill>
                  <a:srgbClr val="1F497D"/>
                </a:solidFill>
              </a:rPr>
            </a:br>
            <a:r>
              <a:rPr lang="lv-LV" sz="2400" b="1" dirty="0" smtClean="0">
                <a:solidFill>
                  <a:srgbClr val="1F497D"/>
                </a:solidFill>
              </a:rPr>
              <a:t>2023.01.01. </a:t>
            </a:r>
            <a:r>
              <a:rPr lang="lv-LV" sz="2400" b="1" dirty="0">
                <a:solidFill>
                  <a:srgbClr val="1F497D"/>
                </a:solidFill>
              </a:rPr>
              <a:t>- </a:t>
            </a:r>
            <a:r>
              <a:rPr lang="lv-LV" sz="2400" b="1" dirty="0" smtClean="0">
                <a:solidFill>
                  <a:srgbClr val="1F497D"/>
                </a:solidFill>
              </a:rPr>
              <a:t>2024.08.28.</a:t>
            </a:r>
            <a:endParaRPr lang="en-GB" dirty="0"/>
          </a:p>
        </p:txBody>
      </p:sp>
      <p:sp>
        <p:nvSpPr>
          <p:cNvPr id="3" name="Content Placeholder 2"/>
          <p:cNvSpPr>
            <a:spLocks noGrp="1"/>
          </p:cNvSpPr>
          <p:nvPr>
            <p:ph idx="1"/>
          </p:nvPr>
        </p:nvSpPr>
        <p:spPr>
          <a:xfrm>
            <a:off x="101570" y="1124744"/>
            <a:ext cx="3836078" cy="1512168"/>
          </a:xfrm>
        </p:spPr>
        <p:txBody>
          <a:bodyPr>
            <a:normAutofit/>
          </a:bodyPr>
          <a:lstStyle/>
          <a:p>
            <a:r>
              <a:rPr lang="lv-LV" sz="2000" dirty="0" err="1" smtClean="0"/>
              <a:t>Total</a:t>
            </a:r>
            <a:r>
              <a:rPr lang="lv-LV" sz="2000" dirty="0" smtClean="0"/>
              <a:t> </a:t>
            </a:r>
            <a:r>
              <a:rPr lang="lv-LV" sz="2000" dirty="0" err="1" smtClean="0"/>
              <a:t>web</a:t>
            </a:r>
            <a:r>
              <a:rPr lang="lv-LV" sz="2000" dirty="0" smtClean="0"/>
              <a:t> </a:t>
            </a:r>
            <a:r>
              <a:rPr lang="lv-LV" sz="2000" dirty="0" err="1" smtClean="0"/>
              <a:t>page</a:t>
            </a:r>
            <a:r>
              <a:rPr lang="lv-LV" sz="2000" dirty="0" smtClean="0"/>
              <a:t> </a:t>
            </a:r>
            <a:r>
              <a:rPr lang="lv-LV" sz="2000" dirty="0" err="1" smtClean="0"/>
              <a:t>users</a:t>
            </a:r>
            <a:endParaRPr lang="lv-LV" sz="2000" dirty="0" smtClean="0"/>
          </a:p>
          <a:p>
            <a:r>
              <a:rPr lang="lv-LV" sz="2000" dirty="0" err="1" smtClean="0"/>
              <a:t>Users</a:t>
            </a:r>
            <a:r>
              <a:rPr lang="lv-LV" sz="2000" dirty="0" smtClean="0"/>
              <a:t> </a:t>
            </a:r>
            <a:r>
              <a:rPr lang="lv-LV" sz="2000" dirty="0" err="1" smtClean="0"/>
              <a:t>by</a:t>
            </a:r>
            <a:r>
              <a:rPr lang="lv-LV" sz="2000" dirty="0" smtClean="0"/>
              <a:t> </a:t>
            </a:r>
            <a:r>
              <a:rPr lang="lv-LV" sz="2000" dirty="0" err="1" smtClean="0"/>
              <a:t>country</a:t>
            </a:r>
            <a:endParaRPr lang="lv-LV" sz="2000" dirty="0" smtClean="0"/>
          </a:p>
          <a:p>
            <a:r>
              <a:rPr lang="en-GB" sz="2000" dirty="0"/>
              <a:t>How the </a:t>
            </a:r>
            <a:r>
              <a:rPr lang="lv-LV" sz="2000" dirty="0" err="1" smtClean="0"/>
              <a:t>web</a:t>
            </a:r>
            <a:r>
              <a:rPr lang="en-GB" sz="2000" dirty="0" smtClean="0"/>
              <a:t> </a:t>
            </a:r>
            <a:r>
              <a:rPr lang="en-GB" sz="2000" dirty="0"/>
              <a:t>page was </a:t>
            </a:r>
            <a:r>
              <a:rPr lang="en-GB" sz="2000" dirty="0" smtClean="0"/>
              <a:t>reached</a:t>
            </a:r>
            <a:endParaRPr lang="lv-LV" sz="2000" dirty="0" smtClean="0"/>
          </a:p>
          <a:p>
            <a:r>
              <a:rPr lang="lv-LV" sz="2000" dirty="0" err="1" smtClean="0"/>
              <a:t>Users</a:t>
            </a:r>
            <a:r>
              <a:rPr lang="lv-LV" sz="2000" dirty="0" smtClean="0"/>
              <a:t> </a:t>
            </a:r>
            <a:r>
              <a:rPr lang="lv-LV" sz="2000" dirty="0" err="1" smtClean="0"/>
              <a:t>by</a:t>
            </a:r>
            <a:r>
              <a:rPr lang="lv-LV" sz="2000" dirty="0" smtClean="0"/>
              <a:t> </a:t>
            </a:r>
            <a:r>
              <a:rPr lang="lv-LV" sz="2000" dirty="0" err="1" smtClean="0"/>
              <a:t>device</a:t>
            </a:r>
            <a:r>
              <a:rPr lang="lv-LV" sz="2000" dirty="0" smtClean="0"/>
              <a:t> </a:t>
            </a:r>
            <a:r>
              <a:rPr lang="lv-LV" sz="2000" dirty="0" err="1" smtClean="0"/>
              <a:t>and</a:t>
            </a:r>
            <a:r>
              <a:rPr lang="lv-LV" sz="2000" dirty="0" smtClean="0"/>
              <a:t> </a:t>
            </a:r>
            <a:r>
              <a:rPr lang="lv-LV" sz="2000" dirty="0" err="1" smtClean="0"/>
              <a:t>browser</a:t>
            </a:r>
            <a:endParaRPr lang="lv-LV" sz="2000" dirty="0"/>
          </a:p>
          <a:p>
            <a:endParaRPr lang="en-GB"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37648" y="1124744"/>
            <a:ext cx="5165077" cy="30243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049" y="2727127"/>
            <a:ext cx="3762599" cy="21154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5930" y="3861048"/>
            <a:ext cx="4608512" cy="15989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317" y="5383818"/>
            <a:ext cx="5378787" cy="14245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42005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21607</TotalTime>
  <Words>1492</Words>
  <Application>Microsoft Office PowerPoint</Application>
  <PresentationFormat>On-screen Show (4:3)</PresentationFormat>
  <Paragraphs>121</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Exporting Baltic Nature Tourism to UK (NAT-TOUR-EXPO)  </vt:lpstr>
      <vt:lpstr>Programme reporting periods and logos</vt:lpstr>
      <vt:lpstr>Planned project activities</vt:lpstr>
      <vt:lpstr>Activity 1.2  Training support to SMES for product development and improvement</vt:lpstr>
      <vt:lpstr>Activity 1.3  Best practice study trip for SMES - nature tourism product providers</vt:lpstr>
      <vt:lpstr>Activity 1.4  Nature tourism product development </vt:lpstr>
      <vt:lpstr>Activity 1.6  Estonian-Latvian nature tourism product promo materials </vt:lpstr>
      <vt:lpstr>Activity 1.8  Nature tourism web platform https://balticnaturetourism.com</vt:lpstr>
      <vt:lpstr> Nature tourism web platform Statistics 2023.01.01. - 2024.08.28.</vt:lpstr>
      <vt:lpstr> Nature tourism web platform Statistics 12.03.2024. - 28.08.2024. (From last meeting, ~6 months)</vt:lpstr>
      <vt:lpstr>Activity 2.1  Estonian-Latvian nature tourism product presentation at specialised travel trade events  </vt:lpstr>
      <vt:lpstr>Activity 2.1  Estonian-Latvian nature tourism product presentation at specialised travel trade events  </vt:lpstr>
      <vt:lpstr>Activity 2.2  FAM trips for UK tour operators, travel companies and media </vt:lpstr>
      <vt:lpstr>Activity 2.3  Estonian-Latvian nature tourism product presentation at travel markets </vt:lpstr>
      <vt:lpstr>Activity 2.4  Estonian-Latvian nature tourism product presentation to nature organisations in the UK</vt:lpstr>
      <vt:lpstr>Activity 2.7  E-newsletters and press releases </vt:lpstr>
      <vt:lpstr>2.8. Review of other sales and marketing platforms </vt:lpstr>
      <vt:lpstr>UK activities</vt:lpstr>
      <vt:lpstr>Slide 19</vt:lpstr>
    </vt:vector>
  </TitlesOfParts>
  <Company>Unknown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Antra Damberga</dc:creator>
  <cp:lastModifiedBy>Asnate Ziemele</cp:lastModifiedBy>
  <cp:revision>240</cp:revision>
  <dcterms:created xsi:type="dcterms:W3CDTF">2020-06-18T07:41:26Z</dcterms:created>
  <dcterms:modified xsi:type="dcterms:W3CDTF">2024-09-03T10:36:38Z</dcterms:modified>
</cp:coreProperties>
</file>