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712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90D19F-9EE3-43D8-9670-6A58E05C3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55E1F-C225-46B0-8D02-A7F01D1EE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FFD535-5175-4C92-80A0-4BD234A7894E}" type="datetime1">
              <a:rPr lang="en-GB" noProof="1" smtClean="0">
                <a:latin typeface="Calibri" panose="020F0502020204030204" pitchFamily="34" charset="0"/>
              </a:rPr>
              <a:t>18/09/2023</a:t>
            </a:fld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F677B-DDC3-4004-9B1B-95E07E15D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43975-40E2-4F98-BE43-D14876F36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BC8066-2EF6-4176-9ACB-F71BDAE9FFED}" type="slidenum">
              <a:rPr lang="en-GB" noProof="1" smtClean="0">
                <a:latin typeface="Calibri" panose="020F0502020204030204" pitchFamily="34" charset="0"/>
              </a:rPr>
              <a:t>‹#›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3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ED6B17-004B-494C-BA03-7E4474F127E8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1"/>
              <a:t>Click to edit Master text styles</a:t>
            </a:r>
          </a:p>
          <a:p>
            <a:pPr lvl="1" rtl="0"/>
            <a:r>
              <a:rPr lang="en-GB" noProof="1"/>
              <a:t>Second level</a:t>
            </a:r>
          </a:p>
          <a:p>
            <a:pPr lvl="2" rtl="0"/>
            <a:r>
              <a:rPr lang="en-GB" noProof="1"/>
              <a:t>Third level</a:t>
            </a:r>
          </a:p>
          <a:p>
            <a:pPr lvl="3" rtl="0"/>
            <a:r>
              <a:rPr lang="en-GB" noProof="1"/>
              <a:t>Fourth level</a:t>
            </a:r>
          </a:p>
          <a:p>
            <a:pPr lvl="4" rtl="0"/>
            <a:r>
              <a:rPr lang="en-GB" noProof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A54082-0EDA-40C0-B23E-AB88047B2438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2509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1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1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10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8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2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9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3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7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4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5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5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9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6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0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7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7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8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en-GB" noProof="1" smtClean="0">
                <a:latin typeface="Calibri" panose="020F0502020204030204" pitchFamily="34" charset="0"/>
              </a:rPr>
              <a:t>9</a:t>
            </a:fld>
            <a:endParaRPr lang="en-GB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9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420" y="2493085"/>
            <a:ext cx="4971618" cy="2033753"/>
          </a:xfrm>
        </p:spPr>
        <p:txBody>
          <a:bodyPr rtlCol="0" anchor="ctr">
            <a:normAutofit/>
          </a:bodyPr>
          <a:lstStyle>
            <a:lvl1pPr algn="r"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GB" noProof="1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69348" y="2493085"/>
            <a:ext cx="4984220" cy="203375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1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08192" y="2842697"/>
            <a:ext cx="0" cy="133453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Colour filled rectangle border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  <p:sp>
        <p:nvSpPr>
          <p:cNvPr id="10" name="Rectangle 9" descr="Colour filled rectangle border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  <p:sp>
        <p:nvSpPr>
          <p:cNvPr id="11" name="Rectangle 10" descr="Colour filled rectangle border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  <p:sp>
        <p:nvSpPr>
          <p:cNvPr id="12" name="Rectangle 11" descr="Colour filled rectangle border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AB27AD3A-E1A6-4B16-B324-952A1342AF58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5218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1"/>
              <a:t>Click icon to add picture</a:t>
            </a:r>
            <a:endParaRPr lang="en-GB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9D5DCCA-DCFE-4266-98C2-9F1CEC2F6931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31324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25AFABB5-E339-4758-8F94-4FFA60787358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075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8F9DAB8F-35D2-4D6B-BF6B-ABCC4E95F54B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9268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10211"/>
            <a:ext cx="6934201" cy="965477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GB" noProof="1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2727433"/>
            <a:ext cx="6934200" cy="258554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Body Text</a:t>
            </a:r>
          </a:p>
        </p:txBody>
      </p:sp>
      <p:sp>
        <p:nvSpPr>
          <p:cNvPr id="7" name="Rectangle 6" descr="Colour filled rectangle border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  <p:sp>
        <p:nvSpPr>
          <p:cNvPr id="8" name="Rectangle 7" descr="Colour filled rectangle border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  <p:sp>
        <p:nvSpPr>
          <p:cNvPr id="9" name="Rectangle 8" descr="Colour filled rectangle border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  <p:sp>
        <p:nvSpPr>
          <p:cNvPr id="10" name="Rectangle 9" descr="Colour filled rectangle border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1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GB" noProof="1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 rtlCol="0"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en-GB" noProof="1"/>
              <a:t>Month</a:t>
            </a:r>
          </a:p>
        </p:txBody>
      </p:sp>
      <p:grpSp>
        <p:nvGrpSpPr>
          <p:cNvPr id="23" name="Group 22" descr="Dashed li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2000" noProof="1">
                <a:latin typeface="Segoe UI" panose="020B0502040204020203" pitchFamily="34" charset="0"/>
              </a:rPr>
              <a:t>Text</a:t>
            </a:r>
          </a:p>
        </p:txBody>
      </p:sp>
      <p:grpSp>
        <p:nvGrpSpPr>
          <p:cNvPr id="25" name="Group 24" descr="Circle shap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14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GB" noProof="1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en-GB" noProof="1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grpSp>
        <p:nvGrpSpPr>
          <p:cNvPr id="11" name="Group 10" descr="Circle shap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52" name="Group 51" descr="Circle shap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93" name="Group 92" descr="Circle shap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-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GB" noProof="1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en-GB" noProof="1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noProof="1">
                <a:latin typeface="Segoe UI" panose="020B0502040204020203" pitchFamily="34" charset="0"/>
              </a:rPr>
              <a:t>Text</a:t>
            </a:r>
          </a:p>
        </p:txBody>
      </p:sp>
      <p:grpSp>
        <p:nvGrpSpPr>
          <p:cNvPr id="21" name="Group 20" descr="Circle shap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oup 61" descr="Circle shap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03" name="Group 102" descr="Circle shap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44" name="Group 143" descr="Circle shap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349" name="Group 348" descr="Dashed li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Straight Connector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 descr="Dashed li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Straight Connector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 descr="Dashed li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 descr="Dashed li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Straight Connector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Text Placeholder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374" name="Text Placeholder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387" name="Text Placeholder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  <p:sp>
        <p:nvSpPr>
          <p:cNvPr id="413" name="Text Placeholder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en-GB" noProof="1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39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FB4CCA24-F28F-4DFB-ACBA-20B06965DA25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2926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2DB317B-B1D9-4083-B347-E0B5380E0224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7145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3F727CC4-9C4A-4A06-97E6-265BF1C59C74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139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85EA141-A760-4C74-84DD-63523022630B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42887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1"/>
              <a:t>Click to edit Master text styles</a:t>
            </a:r>
          </a:p>
          <a:p>
            <a:pPr lvl="1" rtl="0"/>
            <a:r>
              <a:rPr lang="en-US" noProof="1"/>
              <a:t>Second level</a:t>
            </a:r>
          </a:p>
          <a:p>
            <a:pPr lvl="2" rtl="0"/>
            <a:r>
              <a:rPr lang="en-US" noProof="1"/>
              <a:t>Third level</a:t>
            </a:r>
          </a:p>
          <a:p>
            <a:pPr lvl="3" rtl="0"/>
            <a:r>
              <a:rPr lang="en-US" noProof="1"/>
              <a:t>Fourth level</a:t>
            </a:r>
          </a:p>
          <a:p>
            <a:pPr lvl="4" rtl="0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48B2E4B1-B790-4098-9986-6C460FC1B655}" type="datetime1">
              <a:rPr lang="en-GB" noProof="1" smtClean="0"/>
              <a:t>18/09/2023</a:t>
            </a:fld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971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55" y="2207615"/>
            <a:ext cx="7622855" cy="965477"/>
          </a:xfrm>
        </p:spPr>
        <p:txBody>
          <a:bodyPr rtlCol="0">
            <a:noAutofit/>
          </a:bodyPr>
          <a:lstStyle/>
          <a:p>
            <a:pPr rtl="0"/>
            <a:r>
              <a:rPr lang="en-GB" sz="4800" b="1" noProof="1">
                <a:latin typeface="Century Gothic" panose="020B0502020202020204" pitchFamily="34" charset="0"/>
              </a:rPr>
              <a:t>Accessible Hiking Trails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CE43B-02C2-CBDC-DAEA-E852D6D04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583"/>
            <a:ext cx="5837975" cy="176003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412F73-FF88-21BA-6D8F-6390A89D2815}"/>
              </a:ext>
            </a:extLst>
          </p:cNvPr>
          <p:cNvSpPr txBox="1"/>
          <p:nvPr/>
        </p:nvSpPr>
        <p:spPr>
          <a:xfrm>
            <a:off x="838200" y="5012252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rPr>
              <a:t>Iveta Šķiliņa</a:t>
            </a:r>
            <a:endParaRPr lang="en-US" sz="2400" b="1" dirty="0">
              <a:latin typeface="+mj-lt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lv-LV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Riga</a:t>
            </a:r>
            <a:r>
              <a:rPr lang="lv-LV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r>
              <a:rPr lang="lv-LV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v-LV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r>
              <a:rPr lang="lv-LV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Project </a:t>
            </a:r>
            <a:r>
              <a:rPr lang="lv-LV" i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coordinator</a:t>
            </a:r>
            <a:endParaRPr lang="en-GB" i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i="1" dirty="0" err="1">
                <a:solidFill>
                  <a:srgbClr val="95C11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iveta.skilina</a:t>
            </a:r>
            <a:r>
              <a:rPr lang="en-GB" i="1" dirty="0">
                <a:solidFill>
                  <a:srgbClr val="95C11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lv-LV" i="1" dirty="0">
                <a:solidFill>
                  <a:srgbClr val="95C11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rpr.gov.lv</a:t>
            </a:r>
            <a:endParaRPr lang="en-US" dirty="0">
              <a:solidFill>
                <a:srgbClr val="95C11F"/>
              </a:solidFill>
              <a:latin typeface="+mj-lt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6EEE58-E9C0-C489-08BA-2F88A4FE4532}"/>
              </a:ext>
            </a:extLst>
          </p:cNvPr>
          <p:cNvSpPr txBox="1">
            <a:spLocks/>
          </p:cNvSpPr>
          <p:nvPr/>
        </p:nvSpPr>
        <p:spPr>
          <a:xfrm>
            <a:off x="914655" y="3006919"/>
            <a:ext cx="6934201" cy="143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b="1" noProof="1">
                <a:solidFill>
                  <a:srgbClr val="0070C0"/>
                </a:solidFill>
              </a:rPr>
              <a:t>KICK-OFF MEETING</a:t>
            </a:r>
            <a:endParaRPr lang="lv-LV" b="1" noProof="1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lv-LV" sz="2800" b="1" noProof="1"/>
              <a:t>19.09.2023 | Riga</a:t>
            </a:r>
            <a:endParaRPr lang="en-GB" sz="2800" b="1" noProof="1"/>
          </a:p>
        </p:txBody>
      </p:sp>
    </p:spTree>
    <p:extLst>
      <p:ext uri="{BB962C8B-B14F-4D97-AF65-F5344CB8AC3E}">
        <p14:creationId xmlns:p14="http://schemas.microsoft.com/office/powerpoint/2010/main" val="23166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7101A3-CC9C-0A7B-CF55-D62B386AA121}"/>
              </a:ext>
            </a:extLst>
          </p:cNvPr>
          <p:cNvSpPr txBox="1"/>
          <p:nvPr/>
        </p:nvSpPr>
        <p:spPr>
          <a:xfrm>
            <a:off x="2860025" y="2453305"/>
            <a:ext cx="462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BCE21-BEBF-41C1-61B9-DB735A564BEC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066074-9DE0-A3FF-0972-3309E38B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7055"/>
            <a:ext cx="7142477" cy="3126385"/>
          </a:xfrm>
        </p:spPr>
        <p:txBody>
          <a:bodyPr rtlCol="0">
            <a:noAutofit/>
          </a:bodyPr>
          <a:lstStyle/>
          <a:p>
            <a:pPr rtl="0"/>
            <a:r>
              <a:rPr lang="en-GB" sz="4800" noProof="1">
                <a:latin typeface="Century Gothic" panose="020B0502020202020204" pitchFamily="34" charset="0"/>
              </a:rPr>
              <a:t>WP3 Pilot actions of the accessibility solutions in the improved sites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02E4C5-4354-619A-DB50-C3180ECE095A}"/>
              </a:ext>
            </a:extLst>
          </p:cNvPr>
          <p:cNvCxnSpPr/>
          <p:nvPr/>
        </p:nvCxnSpPr>
        <p:spPr>
          <a:xfrm>
            <a:off x="7752080" y="1018895"/>
            <a:ext cx="0" cy="394934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729E242-2297-414B-9F29-94495ADFAD96}"/>
              </a:ext>
            </a:extLst>
          </p:cNvPr>
          <p:cNvSpPr txBox="1">
            <a:spLocks/>
          </p:cNvSpPr>
          <p:nvPr/>
        </p:nvSpPr>
        <p:spPr>
          <a:xfrm>
            <a:off x="8087616" y="2277287"/>
            <a:ext cx="3830064" cy="1151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v-LV" sz="3600" noProof="1">
                <a:solidFill>
                  <a:srgbClr val="0070C0"/>
                </a:solidFill>
              </a:rPr>
              <a:t>Activities and results</a:t>
            </a:r>
            <a:endParaRPr lang="en-GB" sz="36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217"/>
            <a:ext cx="11023600" cy="881025"/>
          </a:xfrm>
        </p:spPr>
        <p:txBody>
          <a:bodyPr rtlCol="0">
            <a:noAutofit/>
          </a:bodyPr>
          <a:lstStyle/>
          <a:p>
            <a:pPr rtl="0"/>
            <a:r>
              <a:rPr lang="lv-LV" sz="3600" b="1" noProof="1">
                <a:latin typeface="Century Gothic" panose="020B0502020202020204" pitchFamily="34" charset="0"/>
              </a:rPr>
              <a:t>All surface wheelchair accessibility in Carnikava</a:t>
            </a:r>
            <a:endParaRPr lang="en-GB" sz="3600" b="1" noProof="1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BB211-6581-D7EE-F2F8-23E8B9CCADE4}"/>
              </a:ext>
            </a:extLst>
          </p:cNvPr>
          <p:cNvSpPr txBox="1">
            <a:spLocks/>
          </p:cNvSpPr>
          <p:nvPr/>
        </p:nvSpPr>
        <p:spPr>
          <a:xfrm>
            <a:off x="457200" y="264840"/>
            <a:ext cx="5506720" cy="8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lv-LV" sz="3600" b="1" noProof="1">
                <a:solidFill>
                  <a:srgbClr val="0070C0"/>
                </a:solidFill>
              </a:rPr>
              <a:t>Accessibility solution 1</a:t>
            </a:r>
            <a:endParaRPr lang="en-GB" sz="3600" b="1" noProof="1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0A8A21-2C9D-2932-2E25-125244C7DE0A}"/>
              </a:ext>
            </a:extLst>
          </p:cNvPr>
          <p:cNvSpPr txBox="1">
            <a:spLocks/>
          </p:cNvSpPr>
          <p:nvPr/>
        </p:nvSpPr>
        <p:spPr>
          <a:xfrm>
            <a:off x="457200" y="2192451"/>
            <a:ext cx="6012611" cy="3276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400" noProof="1"/>
              <a:t>Purchase of </a:t>
            </a:r>
            <a:r>
              <a:rPr lang="lv-LV" sz="2400" u="sng" noProof="1"/>
              <a:t>specially designed outdoor wheelchairs</a:t>
            </a:r>
            <a:r>
              <a:rPr lang="lv-LV" sz="2400" noProof="1"/>
              <a:t> suitable for all trail surfaces and installation of </a:t>
            </a:r>
            <a:r>
              <a:rPr lang="lv-LV" sz="2400" u="sng" noProof="1"/>
              <a:t>universal design elements</a:t>
            </a:r>
            <a:r>
              <a:rPr lang="lv-LV" sz="2400" noProof="1"/>
              <a:t> supporting accessibility (e.g., specific marking, info plates, digital route, beach access mats etc.)</a:t>
            </a:r>
            <a:endParaRPr lang="en-GB" sz="2400" noProof="1"/>
          </a:p>
        </p:txBody>
      </p:sp>
      <p:pic>
        <p:nvPicPr>
          <p:cNvPr id="6" name="Picture 5" descr="A wheelchair with a long arm attached to it&#10;&#10;Description automatically generated">
            <a:extLst>
              <a:ext uri="{FF2B5EF4-FFF2-40B4-BE49-F238E27FC236}">
                <a16:creationId xmlns:a16="http://schemas.microsoft.com/office/drawing/2014/main" id="{C1E3F5DC-84C9-89FF-90B3-EBD045DA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08" y="2192451"/>
            <a:ext cx="4994092" cy="337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44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2383"/>
            <a:ext cx="11023600" cy="688560"/>
          </a:xfrm>
        </p:spPr>
        <p:txBody>
          <a:bodyPr rtlCol="0">
            <a:noAutofit/>
          </a:bodyPr>
          <a:lstStyle/>
          <a:p>
            <a:pPr rtl="0"/>
            <a:r>
              <a:rPr lang="lv-LV" sz="3600" b="1" noProof="1">
                <a:latin typeface="Century Gothic" panose="020B0502020202020204" pitchFamily="34" charset="0"/>
              </a:rPr>
              <a:t>All surface wheelchair accessibility in Carnikava</a:t>
            </a:r>
            <a:endParaRPr lang="en-GB" sz="3600" b="1" noProof="1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BB211-6581-D7EE-F2F8-23E8B9CCADE4}"/>
              </a:ext>
            </a:extLst>
          </p:cNvPr>
          <p:cNvSpPr txBox="1">
            <a:spLocks/>
          </p:cNvSpPr>
          <p:nvPr/>
        </p:nvSpPr>
        <p:spPr>
          <a:xfrm>
            <a:off x="462280" y="445995"/>
            <a:ext cx="5506720" cy="8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lv-LV" sz="3600" b="1" noProof="1">
                <a:solidFill>
                  <a:srgbClr val="0070C0"/>
                </a:solidFill>
              </a:rPr>
              <a:t>Accessibility solution 1</a:t>
            </a:r>
            <a:endParaRPr lang="en-GB" sz="3600" b="1" noProof="1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2DDBD1-7673-4A88-010B-504A2B4F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2" y="2235281"/>
            <a:ext cx="3876495" cy="259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014A4-2C65-EF6A-7B9D-355711A1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812" y="2235281"/>
            <a:ext cx="3954375" cy="259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C6453A0-5B06-1A09-AAE3-A630EB17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52" y="2235281"/>
            <a:ext cx="3876497" cy="259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2383"/>
            <a:ext cx="11023600" cy="688560"/>
          </a:xfrm>
        </p:spPr>
        <p:txBody>
          <a:bodyPr rtlCol="0">
            <a:noAutofit/>
          </a:bodyPr>
          <a:lstStyle/>
          <a:p>
            <a:pPr rtl="0"/>
            <a:r>
              <a:rPr lang="lv-LV" sz="3600" b="1" noProof="1">
                <a:latin typeface="Century Gothic" panose="020B0502020202020204" pitchFamily="34" charset="0"/>
              </a:rPr>
              <a:t>All surface wheelchair accessibility in Carnikava</a:t>
            </a:r>
            <a:endParaRPr lang="en-GB" sz="3600" b="1" noProof="1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BB211-6581-D7EE-F2F8-23E8B9CCADE4}"/>
              </a:ext>
            </a:extLst>
          </p:cNvPr>
          <p:cNvSpPr txBox="1">
            <a:spLocks/>
          </p:cNvSpPr>
          <p:nvPr/>
        </p:nvSpPr>
        <p:spPr>
          <a:xfrm>
            <a:off x="462280" y="445995"/>
            <a:ext cx="5506720" cy="8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lv-LV" sz="3600" b="1" noProof="1">
                <a:solidFill>
                  <a:srgbClr val="0070C0"/>
                </a:solidFill>
              </a:rPr>
              <a:t>Accessibility solution 1</a:t>
            </a:r>
            <a:endParaRPr lang="en-GB" sz="3600" b="1" noProof="1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31423-0275-197E-FD31-3897833BCF37}"/>
              </a:ext>
            </a:extLst>
          </p:cNvPr>
          <p:cNvSpPr txBox="1"/>
          <p:nvPr/>
        </p:nvSpPr>
        <p:spPr>
          <a:xfrm>
            <a:off x="457200" y="221779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noProof="1">
                <a:solidFill>
                  <a:srgbClr val="0070C0"/>
                </a:solidFill>
              </a:rPr>
              <a:t>RESULTS:</a:t>
            </a:r>
            <a:endParaRPr lang="en-GB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CBE83-E893-AECF-4DE8-1DECAF2EE424}"/>
              </a:ext>
            </a:extLst>
          </p:cNvPr>
          <p:cNvSpPr txBox="1"/>
          <p:nvPr/>
        </p:nvSpPr>
        <p:spPr>
          <a:xfrm>
            <a:off x="457200" y="2967335"/>
            <a:ext cx="108002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hiking wheelchairs available individually at the Carnikava visitor’s centre;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developed wheelchair path;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online travel information, guidelines on using hiking </a:t>
            </a:r>
            <a:r>
              <a:rPr lang="en-US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wheelchair</a:t>
            </a:r>
            <a:r>
              <a:rPr lang="en-US" sz="2200" dirty="0"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, safety information, etc.;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organized hiking events for people with disabilities</a:t>
            </a:r>
            <a:r>
              <a:rPr lang="lv-LV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34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217"/>
            <a:ext cx="11023600" cy="881025"/>
          </a:xfrm>
        </p:spPr>
        <p:txBody>
          <a:bodyPr rtlCol="0">
            <a:noAutofit/>
          </a:bodyPr>
          <a:lstStyle/>
          <a:p>
            <a:pPr rtl="0"/>
            <a:r>
              <a:rPr lang="lv-LV" sz="3600" b="1" noProof="1">
                <a:latin typeface="Century Gothic" panose="020B0502020202020204" pitchFamily="34" charset="0"/>
              </a:rPr>
              <a:t>Impaired vision accessibility solutions in Jūrmala</a:t>
            </a:r>
            <a:endParaRPr lang="en-GB" sz="3600" b="1" noProof="1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BB211-6581-D7EE-F2F8-23E8B9CCADE4}"/>
              </a:ext>
            </a:extLst>
          </p:cNvPr>
          <p:cNvSpPr txBox="1">
            <a:spLocks/>
          </p:cNvSpPr>
          <p:nvPr/>
        </p:nvSpPr>
        <p:spPr>
          <a:xfrm>
            <a:off x="457200" y="264840"/>
            <a:ext cx="5506720" cy="8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lv-LV" sz="3600" b="1" noProof="1">
                <a:solidFill>
                  <a:srgbClr val="0070C0"/>
                </a:solidFill>
              </a:rPr>
              <a:t>Accessibility solution 2</a:t>
            </a:r>
            <a:endParaRPr lang="en-GB" sz="3600" b="1" noProof="1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0A8A21-2C9D-2932-2E25-125244C7DE0A}"/>
              </a:ext>
            </a:extLst>
          </p:cNvPr>
          <p:cNvSpPr txBox="1">
            <a:spLocks/>
          </p:cNvSpPr>
          <p:nvPr/>
        </p:nvSpPr>
        <p:spPr>
          <a:xfrm>
            <a:off x="457200" y="2192451"/>
            <a:ext cx="6012611" cy="337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lv-LV" sz="2400" noProof="1"/>
              <a:t>2 km part of the Coastal Hiking </a:t>
            </a:r>
            <a:r>
              <a:rPr lang="lv-LV" sz="2400" u="sng" noProof="1"/>
              <a:t>trail with accessibility elements</a:t>
            </a:r>
            <a:r>
              <a:rPr lang="lv-LV" sz="2400" noProof="1"/>
              <a:t> (e.g., info in braille, guided ropes, audio-guide with navigation instructions); </a:t>
            </a:r>
          </a:p>
          <a:p>
            <a:pPr>
              <a:lnSpc>
                <a:spcPct val="120000"/>
              </a:lnSpc>
            </a:pPr>
            <a:r>
              <a:rPr lang="lv-LV" sz="2400" u="sng" noProof="1"/>
              <a:t>signs on the beach </a:t>
            </a:r>
            <a:r>
              <a:rPr lang="lv-LV" sz="2400" noProof="1"/>
              <a:t>to the nearest WC with baby changing table accesible also for disabled persons.</a:t>
            </a:r>
            <a:endParaRPr lang="en-GB" sz="2400" noProof="1"/>
          </a:p>
        </p:txBody>
      </p:sp>
      <p:pic>
        <p:nvPicPr>
          <p:cNvPr id="2050" name="Picture 2" descr="Essex County braille trail opens the woods for blind hikers - New England  Low Vision">
            <a:extLst>
              <a:ext uri="{FF2B5EF4-FFF2-40B4-BE49-F238E27FC236}">
                <a16:creationId xmlns:a16="http://schemas.microsoft.com/office/drawing/2014/main" id="{09F2F053-1EE9-D0BF-5F40-FD8F80B4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22" y="2068039"/>
            <a:ext cx="3229155" cy="2152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l Persons Trails' For Nature Seekers With Disabilities Grow In Mass. |  Morning Edition">
            <a:extLst>
              <a:ext uri="{FF2B5EF4-FFF2-40B4-BE49-F238E27FC236}">
                <a16:creationId xmlns:a16="http://schemas.microsoft.com/office/drawing/2014/main" id="{DFB7E082-5310-5237-BB9C-9ED38A04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31" y="4405606"/>
            <a:ext cx="3497292" cy="1958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0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81448"/>
            <a:ext cx="11023600" cy="881025"/>
          </a:xfrm>
        </p:spPr>
        <p:txBody>
          <a:bodyPr rtlCol="0">
            <a:noAutofit/>
          </a:bodyPr>
          <a:lstStyle/>
          <a:p>
            <a:pPr rtl="0"/>
            <a:r>
              <a:rPr lang="lv-LV" sz="3600" b="1" noProof="1">
                <a:latin typeface="Century Gothic" panose="020B0502020202020204" pitchFamily="34" charset="0"/>
              </a:rPr>
              <a:t>Impaired vision accessibility solutions in Jūrmala</a:t>
            </a:r>
            <a:endParaRPr lang="en-GB" sz="3600" b="1" noProof="1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BB211-6581-D7EE-F2F8-23E8B9CCADE4}"/>
              </a:ext>
            </a:extLst>
          </p:cNvPr>
          <p:cNvSpPr txBox="1">
            <a:spLocks/>
          </p:cNvSpPr>
          <p:nvPr/>
        </p:nvSpPr>
        <p:spPr>
          <a:xfrm>
            <a:off x="457200" y="264840"/>
            <a:ext cx="5506720" cy="8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lv-LV" sz="3600" b="1" noProof="1">
                <a:solidFill>
                  <a:srgbClr val="0070C0"/>
                </a:solidFill>
              </a:rPr>
              <a:t>Accessibility solution 2</a:t>
            </a:r>
            <a:endParaRPr lang="en-GB" sz="3600" b="1" noProof="1">
              <a:solidFill>
                <a:srgbClr val="0070C0"/>
              </a:solidFill>
            </a:endParaRPr>
          </a:p>
        </p:txBody>
      </p:sp>
      <p:pic>
        <p:nvPicPr>
          <p:cNvPr id="4098" name="Picture 2" descr="Fotoattēlā varētu būt koks un daba">
            <a:extLst>
              <a:ext uri="{FF2B5EF4-FFF2-40B4-BE49-F238E27FC236}">
                <a16:creationId xmlns:a16="http://schemas.microsoft.com/office/drawing/2014/main" id="{B3C533AF-A3D9-7340-7888-217272C1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" y="1877236"/>
            <a:ext cx="2806460" cy="421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attēlā varētu būt koks un daba">
            <a:extLst>
              <a:ext uri="{FF2B5EF4-FFF2-40B4-BE49-F238E27FC236}">
                <a16:creationId xmlns:a16="http://schemas.microsoft.com/office/drawing/2014/main" id="{0C5F99A1-F07C-34C5-B5EC-81701767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85" y="1603996"/>
            <a:ext cx="3569326" cy="237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toattēlā varētu būt koks un ārā">
            <a:extLst>
              <a:ext uri="{FF2B5EF4-FFF2-40B4-BE49-F238E27FC236}">
                <a16:creationId xmlns:a16="http://schemas.microsoft.com/office/drawing/2014/main" id="{99E27681-B413-64D0-6ED6-582743FE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36" y="1885435"/>
            <a:ext cx="2806460" cy="421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otoattēlā varētu būt koks un ārā">
            <a:extLst>
              <a:ext uri="{FF2B5EF4-FFF2-40B4-BE49-F238E27FC236}">
                <a16:creationId xmlns:a16="http://schemas.microsoft.com/office/drawing/2014/main" id="{11E1D919-93ED-1008-6A09-9F4F5A0F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85" y="3991011"/>
            <a:ext cx="3569327" cy="237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7EC-96E7-B476-E276-CE57CFF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217"/>
            <a:ext cx="11023600" cy="881025"/>
          </a:xfrm>
        </p:spPr>
        <p:txBody>
          <a:bodyPr rtlCol="0">
            <a:noAutofit/>
          </a:bodyPr>
          <a:lstStyle/>
          <a:p>
            <a:pPr rtl="0"/>
            <a:r>
              <a:rPr lang="lv-LV" sz="3600" b="1" noProof="1">
                <a:latin typeface="Century Gothic" panose="020B0502020202020204" pitchFamily="34" charset="0"/>
              </a:rPr>
              <a:t>Impaired vision accessibility solutions in Jūrmala</a:t>
            </a:r>
            <a:endParaRPr lang="en-GB" sz="3600" b="1" noProof="1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BB211-6581-D7EE-F2F8-23E8B9CCADE4}"/>
              </a:ext>
            </a:extLst>
          </p:cNvPr>
          <p:cNvSpPr txBox="1">
            <a:spLocks/>
          </p:cNvSpPr>
          <p:nvPr/>
        </p:nvSpPr>
        <p:spPr>
          <a:xfrm>
            <a:off x="457200" y="264840"/>
            <a:ext cx="5506720" cy="881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lv-LV" sz="3600" b="1" noProof="1">
                <a:solidFill>
                  <a:srgbClr val="0070C0"/>
                </a:solidFill>
              </a:rPr>
              <a:t>Accessibility solution 2</a:t>
            </a:r>
            <a:endParaRPr lang="en-GB" sz="3600" b="1" noProof="1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2E6C8-BCC3-EBD9-EC15-0D367DF9926A}"/>
              </a:ext>
            </a:extLst>
          </p:cNvPr>
          <p:cNvSpPr txBox="1"/>
          <p:nvPr/>
        </p:nvSpPr>
        <p:spPr>
          <a:xfrm>
            <a:off x="457200" y="221779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noProof="1">
                <a:solidFill>
                  <a:srgbClr val="0070C0"/>
                </a:solidFill>
              </a:rPr>
              <a:t>RESULTS: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D2B13-588C-ACB7-F219-266A91214308}"/>
              </a:ext>
            </a:extLst>
          </p:cNvPr>
          <p:cNvSpPr txBox="1"/>
          <p:nvPr/>
        </p:nvSpPr>
        <p:spPr>
          <a:xfrm>
            <a:off x="457200" y="2967335"/>
            <a:ext cx="106449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access to the part of the Coastal Hiking Trail for people with visual impairments;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s</a:t>
            </a:r>
            <a:r>
              <a:rPr lang="en-US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igns Accessible Toilet and Baby Changing on the beach area;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online travel information, guidelines on hiking, safety information, etc.;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effectLst/>
                <a:latin typeface="+mj-lt"/>
                <a:ea typeface="NSimSun" panose="02010609030101010101" pitchFamily="49" charset="-122"/>
                <a:cs typeface="Lucida Sans" panose="020B0602030504020204" pitchFamily="34" charset="0"/>
              </a:rPr>
              <a:t>organized hiking events for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26187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D3C50"/>
      </a:dk2>
      <a:lt2>
        <a:srgbClr val="CBD1D1"/>
      </a:lt2>
      <a:accent1>
        <a:srgbClr val="46A0D8"/>
      </a:accent1>
      <a:accent2>
        <a:srgbClr val="CC5B27"/>
      </a:accent2>
      <a:accent3>
        <a:srgbClr val="33AC55"/>
      </a:accent3>
      <a:accent4>
        <a:srgbClr val="EE9F20"/>
      </a:accent4>
      <a:accent5>
        <a:srgbClr val="824D9D"/>
      </a:accent5>
      <a:accent6>
        <a:srgbClr val="3ABA9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176937_TF16401942.potx" id="{3154AFF0-4B53-46FC-BCC3-0C6E2204ACD6}" vid="{BF689382-CEA9-4A68-8C1A-460404988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F006E-CFBA-42F5-9FF9-61FCF419D2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4231AC5-05FE-43D0-8674-8D01CDB4A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861605-B1C0-4BCB-BC29-B0BED6CC8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Healthy habit tracker</Template>
  <TotalTime>318</TotalTime>
  <Words>278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Open Sans</vt:lpstr>
      <vt:lpstr>Segoe UI</vt:lpstr>
      <vt:lpstr>Wingdings</vt:lpstr>
      <vt:lpstr>Office Theme</vt:lpstr>
      <vt:lpstr>Accessible Hiking Trails</vt:lpstr>
      <vt:lpstr>PowerPoint Presentation</vt:lpstr>
      <vt:lpstr>WP3 Pilot actions of the accessibility solutions in the improved sites</vt:lpstr>
      <vt:lpstr>All surface wheelchair accessibility in Carnikava</vt:lpstr>
      <vt:lpstr>All surface wheelchair accessibility in Carnikava</vt:lpstr>
      <vt:lpstr>All surface wheelchair accessibility in Carnikava</vt:lpstr>
      <vt:lpstr>Impaired vision accessibility solutions in Jūrmala</vt:lpstr>
      <vt:lpstr>Impaired vision accessibility solutions in Jūrmala</vt:lpstr>
      <vt:lpstr>Impaired vision accessibility solutions in Jūrmala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Hiking Trails</dc:title>
  <dc:creator>Iveta Šķiliņa</dc:creator>
  <cp:lastModifiedBy>Iveta Šķiliņa</cp:lastModifiedBy>
  <cp:revision>9</cp:revision>
  <dcterms:created xsi:type="dcterms:W3CDTF">2023-09-18T06:58:58Z</dcterms:created>
  <dcterms:modified xsi:type="dcterms:W3CDTF">2023-09-18T18:37:55Z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