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handoutMasterIdLst>
    <p:handoutMasterId r:id="rId32"/>
  </p:handoutMasterIdLst>
  <p:sldIdLst>
    <p:sldId id="256" r:id="rId2"/>
    <p:sldId id="257" r:id="rId3"/>
    <p:sldId id="259" r:id="rId4"/>
    <p:sldId id="260" r:id="rId5"/>
    <p:sldId id="289" r:id="rId6"/>
    <p:sldId id="290" r:id="rId7"/>
    <p:sldId id="263" r:id="rId8"/>
    <p:sldId id="291" r:id="rId9"/>
    <p:sldId id="280" r:id="rId10"/>
    <p:sldId id="281" r:id="rId11"/>
    <p:sldId id="274" r:id="rId12"/>
    <p:sldId id="276" r:id="rId13"/>
    <p:sldId id="285" r:id="rId14"/>
    <p:sldId id="275" r:id="rId15"/>
    <p:sldId id="288" r:id="rId16"/>
    <p:sldId id="297" r:id="rId17"/>
    <p:sldId id="264" r:id="rId18"/>
    <p:sldId id="265" r:id="rId19"/>
    <p:sldId id="278" r:id="rId20"/>
    <p:sldId id="277" r:id="rId21"/>
    <p:sldId id="279" r:id="rId22"/>
    <p:sldId id="267" r:id="rId23"/>
    <p:sldId id="301" r:id="rId24"/>
    <p:sldId id="298" r:id="rId25"/>
    <p:sldId id="287" r:id="rId26"/>
    <p:sldId id="283" r:id="rId27"/>
    <p:sldId id="284" r:id="rId28"/>
    <p:sldId id="269" r:id="rId29"/>
    <p:sldId id="282" r:id="rId30"/>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4A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0" autoAdjust="0"/>
  </p:normalViewPr>
  <p:slideViewPr>
    <p:cSldViewPr>
      <p:cViewPr varScale="1">
        <p:scale>
          <a:sx n="104" d="100"/>
          <a:sy n="104" d="100"/>
        </p:scale>
        <p:origin x="-1182" y="-84"/>
      </p:cViewPr>
      <p:guideLst>
        <p:guide orient="horz" pos="2160"/>
        <p:guide pos="2880"/>
      </p:guideLst>
    </p:cSldViewPr>
  </p:slideViewPr>
  <p:outlineViewPr>
    <p:cViewPr>
      <p:scale>
        <a:sx n="33" d="100"/>
        <a:sy n="33" d="100"/>
      </p:scale>
      <p:origin x="0" y="619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45FB0D-DF91-4B61-A0EF-29E7D3EE1DEF}" type="doc">
      <dgm:prSet loTypeId="urn:microsoft.com/office/officeart/2005/8/layout/target3" loCatId="relationship" qsTypeId="urn:microsoft.com/office/officeart/2005/8/quickstyle/simple1#1" qsCatId="simple" csTypeId="urn:microsoft.com/office/officeart/2005/8/colors/accent1_2#1" csCatId="accent1" phldr="1"/>
      <dgm:spPr/>
      <dgm:t>
        <a:bodyPr/>
        <a:lstStyle/>
        <a:p>
          <a:endParaRPr lang="lv-LV"/>
        </a:p>
      </dgm:t>
    </dgm:pt>
    <dgm:pt modelId="{BC260F95-47ED-4095-81F6-AA70673226BD}">
      <dgm:prSet phldrT="[Text]" custT="1"/>
      <dgm:spPr/>
      <dgm:t>
        <a:bodyPr/>
        <a:lstStyle/>
        <a:p>
          <a:r>
            <a:rPr lang="lv-LV" sz="3200" dirty="0" smtClean="0"/>
            <a:t>Nodokļus par darbiniekiem</a:t>
          </a:r>
          <a:endParaRPr lang="lv-LV" sz="3200" dirty="0"/>
        </a:p>
      </dgm:t>
    </dgm:pt>
    <dgm:pt modelId="{CC0754EC-7926-4682-9C4A-6DEB0DFBF59E}" type="parTrans" cxnId="{B0108D4A-EE5E-468F-AE76-1A64AF2228CB}">
      <dgm:prSet/>
      <dgm:spPr/>
      <dgm:t>
        <a:bodyPr/>
        <a:lstStyle/>
        <a:p>
          <a:endParaRPr lang="lv-LV"/>
        </a:p>
      </dgm:t>
    </dgm:pt>
    <dgm:pt modelId="{6C0ACBA5-4F43-4A12-80F5-A5B52F6C52DE}" type="sibTrans" cxnId="{B0108D4A-EE5E-468F-AE76-1A64AF2228CB}">
      <dgm:prSet/>
      <dgm:spPr/>
      <dgm:t>
        <a:bodyPr/>
        <a:lstStyle/>
        <a:p>
          <a:endParaRPr lang="lv-LV"/>
        </a:p>
      </dgm:t>
    </dgm:pt>
    <dgm:pt modelId="{9A3E1A50-0EB5-4EAD-8B6C-980E6B04E3CC}">
      <dgm:prSet phldrT="[Text]" custT="1"/>
      <dgm:spPr/>
      <dgm:t>
        <a:bodyPr/>
        <a:lstStyle/>
        <a:p>
          <a:r>
            <a:rPr lang="lv-LV" sz="1900" dirty="0" smtClean="0"/>
            <a:t>Valsts sociālās apdrošināšanas obligātās iemaksas (VSAOI)</a:t>
          </a:r>
          <a:endParaRPr lang="lv-LV" sz="1900" dirty="0"/>
        </a:p>
      </dgm:t>
    </dgm:pt>
    <dgm:pt modelId="{B6992F83-CB96-48B9-99B3-EB44468313A8}" type="parTrans" cxnId="{A5EDB7CD-5258-48B5-B8BD-87C4208F9B7E}">
      <dgm:prSet/>
      <dgm:spPr/>
      <dgm:t>
        <a:bodyPr/>
        <a:lstStyle/>
        <a:p>
          <a:endParaRPr lang="lv-LV"/>
        </a:p>
      </dgm:t>
    </dgm:pt>
    <dgm:pt modelId="{E3B46A05-9A95-4477-B7D1-10542AD356A9}" type="sibTrans" cxnId="{A5EDB7CD-5258-48B5-B8BD-87C4208F9B7E}">
      <dgm:prSet/>
      <dgm:spPr/>
      <dgm:t>
        <a:bodyPr/>
        <a:lstStyle/>
        <a:p>
          <a:endParaRPr lang="lv-LV"/>
        </a:p>
      </dgm:t>
    </dgm:pt>
    <dgm:pt modelId="{72B541CF-3B4D-4F66-ADF8-5C26F7C7EC03}">
      <dgm:prSet phldrT="[Text]" custT="1"/>
      <dgm:spPr/>
      <dgm:t>
        <a:bodyPr/>
        <a:lstStyle/>
        <a:p>
          <a:r>
            <a:rPr lang="lv-LV" sz="1900" dirty="0" smtClean="0"/>
            <a:t>Iedzīvotāju ienākuma nodokli (IIN)</a:t>
          </a:r>
          <a:endParaRPr lang="lv-LV" sz="1900" dirty="0"/>
        </a:p>
      </dgm:t>
    </dgm:pt>
    <dgm:pt modelId="{FC7B518C-7A85-4A60-9B62-02B72DECDEF3}" type="parTrans" cxnId="{BE2A5604-D9E1-4D2B-9622-6540E363B39C}">
      <dgm:prSet/>
      <dgm:spPr/>
      <dgm:t>
        <a:bodyPr/>
        <a:lstStyle/>
        <a:p>
          <a:endParaRPr lang="lv-LV"/>
        </a:p>
      </dgm:t>
    </dgm:pt>
    <dgm:pt modelId="{7DAFAF9C-A801-4991-8562-81B693F56AA6}" type="sibTrans" cxnId="{BE2A5604-D9E1-4D2B-9622-6540E363B39C}">
      <dgm:prSet/>
      <dgm:spPr/>
      <dgm:t>
        <a:bodyPr/>
        <a:lstStyle/>
        <a:p>
          <a:endParaRPr lang="lv-LV"/>
        </a:p>
      </dgm:t>
    </dgm:pt>
    <dgm:pt modelId="{423D96A0-E5A6-4165-A2B4-8C73651D0A03}">
      <dgm:prSet phldrT="[Text]" custT="1"/>
      <dgm:spPr/>
      <dgm:t>
        <a:bodyPr/>
        <a:lstStyle/>
        <a:p>
          <a:r>
            <a:rPr lang="lv-LV" sz="3200" dirty="0" smtClean="0"/>
            <a:t>Nodokli no saimnieciskās darbības ieņēmumiem</a:t>
          </a:r>
          <a:endParaRPr lang="lv-LV" sz="3200" dirty="0"/>
        </a:p>
      </dgm:t>
    </dgm:pt>
    <dgm:pt modelId="{B639EBF9-19E7-4740-B9E6-6A29B54E0DB0}" type="parTrans" cxnId="{E66E24D4-F069-4B28-978C-59D76D9A2DE3}">
      <dgm:prSet/>
      <dgm:spPr/>
      <dgm:t>
        <a:bodyPr/>
        <a:lstStyle/>
        <a:p>
          <a:endParaRPr lang="lv-LV"/>
        </a:p>
      </dgm:t>
    </dgm:pt>
    <dgm:pt modelId="{B2D15264-1F53-44CB-9207-C854E35F319A}" type="sibTrans" cxnId="{E66E24D4-F069-4B28-978C-59D76D9A2DE3}">
      <dgm:prSet/>
      <dgm:spPr/>
      <dgm:t>
        <a:bodyPr/>
        <a:lstStyle/>
        <a:p>
          <a:endParaRPr lang="lv-LV"/>
        </a:p>
      </dgm:t>
    </dgm:pt>
    <dgm:pt modelId="{37A4306A-FC4D-4337-A727-E6C7C9976425}">
      <dgm:prSet phldrT="[Text]"/>
      <dgm:spPr/>
      <dgm:t>
        <a:bodyPr/>
        <a:lstStyle/>
        <a:p>
          <a:r>
            <a:rPr lang="lv-LV" dirty="0" smtClean="0"/>
            <a:t>Iedzīvotāju ienākuma nodokli par MU saimnieciskās darbības ieņēmumiem</a:t>
          </a:r>
          <a:endParaRPr lang="lv-LV" dirty="0"/>
        </a:p>
      </dgm:t>
    </dgm:pt>
    <dgm:pt modelId="{04BA0498-A8DB-4743-9CC4-7FDCD8CB2E80}" type="parTrans" cxnId="{06A223F0-A604-4098-AFE4-02CD4F7342CF}">
      <dgm:prSet/>
      <dgm:spPr/>
      <dgm:t>
        <a:bodyPr/>
        <a:lstStyle/>
        <a:p>
          <a:endParaRPr lang="lv-LV"/>
        </a:p>
      </dgm:t>
    </dgm:pt>
    <dgm:pt modelId="{03DC0428-C10E-4CEC-AF03-F3410637B00B}" type="sibTrans" cxnId="{06A223F0-A604-4098-AFE4-02CD4F7342CF}">
      <dgm:prSet/>
      <dgm:spPr/>
      <dgm:t>
        <a:bodyPr/>
        <a:lstStyle/>
        <a:p>
          <a:endParaRPr lang="lv-LV"/>
        </a:p>
      </dgm:t>
    </dgm:pt>
    <dgm:pt modelId="{DB650605-69BB-46A0-90E4-08FBC73590D9}">
      <dgm:prSet phldrT="[Text]" custT="1"/>
      <dgm:spPr/>
      <dgm:t>
        <a:bodyPr/>
        <a:lstStyle/>
        <a:p>
          <a:r>
            <a:rPr lang="lv-LV" sz="1900" dirty="0" smtClean="0"/>
            <a:t>Riska valsts nodevu</a:t>
          </a:r>
          <a:endParaRPr lang="lv-LV" sz="1900" dirty="0"/>
        </a:p>
      </dgm:t>
    </dgm:pt>
    <dgm:pt modelId="{36FAA82B-398E-4FDA-8A28-E40F172FE9F2}" type="parTrans" cxnId="{31846CCB-D869-43D1-8D59-4A18FAA60C49}">
      <dgm:prSet/>
      <dgm:spPr/>
      <dgm:t>
        <a:bodyPr/>
        <a:lstStyle/>
        <a:p>
          <a:endParaRPr lang="lv-LV"/>
        </a:p>
      </dgm:t>
    </dgm:pt>
    <dgm:pt modelId="{ED62ABC9-CB2E-4D4F-9DB9-73A8605474D4}" type="sibTrans" cxnId="{31846CCB-D869-43D1-8D59-4A18FAA60C49}">
      <dgm:prSet/>
      <dgm:spPr/>
      <dgm:t>
        <a:bodyPr/>
        <a:lstStyle/>
        <a:p>
          <a:endParaRPr lang="lv-LV"/>
        </a:p>
      </dgm:t>
    </dgm:pt>
    <dgm:pt modelId="{E020A9F2-FB7B-4D6F-A067-74AF68C9E362}">
      <dgm:prSet phldrT="[Text]"/>
      <dgm:spPr/>
      <dgm:t>
        <a:bodyPr/>
        <a:lstStyle/>
        <a:p>
          <a:r>
            <a:rPr lang="lv-LV" dirty="0" smtClean="0"/>
            <a:t>Uzņēmumu ienākuma nodokli, ja MU atbilst uzņēmuma nodokļa maksātāja pazīmēm</a:t>
          </a:r>
          <a:endParaRPr lang="lv-LV" dirty="0"/>
        </a:p>
      </dgm:t>
    </dgm:pt>
    <dgm:pt modelId="{989B6FF3-7F55-4943-916E-456454C1B4C9}" type="parTrans" cxnId="{7863D658-FFF6-4BB6-95C8-BD318703001B}">
      <dgm:prSet/>
      <dgm:spPr/>
    </dgm:pt>
    <dgm:pt modelId="{EFA2ECDD-61F9-4C7F-AECD-A1C0B1E62992}" type="sibTrans" cxnId="{7863D658-FFF6-4BB6-95C8-BD318703001B}">
      <dgm:prSet/>
      <dgm:spPr/>
    </dgm:pt>
    <dgm:pt modelId="{4B6FF428-67C9-4171-8990-1EB571805DDA}">
      <dgm:prSet phldrT="[Text]"/>
      <dgm:spPr/>
      <dgm:t>
        <a:bodyPr/>
        <a:lstStyle/>
        <a:p>
          <a:endParaRPr lang="lv-LV" dirty="0"/>
        </a:p>
      </dgm:t>
    </dgm:pt>
    <dgm:pt modelId="{63AF886E-B483-4F91-AC95-D6AE4971CEEF}" type="parTrans" cxnId="{41866C39-272E-4586-8BB4-B20AF94026E4}">
      <dgm:prSet/>
      <dgm:spPr/>
    </dgm:pt>
    <dgm:pt modelId="{A13510AD-1B9F-4907-ACEC-BF17AE87EB6B}" type="sibTrans" cxnId="{41866C39-272E-4586-8BB4-B20AF94026E4}">
      <dgm:prSet/>
      <dgm:spPr/>
    </dgm:pt>
    <dgm:pt modelId="{D9829D2C-FB44-4070-96A3-F9E194F3F7A9}" type="pres">
      <dgm:prSet presAssocID="{D245FB0D-DF91-4B61-A0EF-29E7D3EE1DEF}" presName="Name0" presStyleCnt="0">
        <dgm:presLayoutVars>
          <dgm:chMax val="7"/>
          <dgm:dir/>
          <dgm:animLvl val="lvl"/>
          <dgm:resizeHandles val="exact"/>
        </dgm:presLayoutVars>
      </dgm:prSet>
      <dgm:spPr/>
      <dgm:t>
        <a:bodyPr/>
        <a:lstStyle/>
        <a:p>
          <a:endParaRPr lang="lv-LV"/>
        </a:p>
      </dgm:t>
    </dgm:pt>
    <dgm:pt modelId="{A51AFAC2-3031-4EC0-9B75-4063ADEF9A01}" type="pres">
      <dgm:prSet presAssocID="{BC260F95-47ED-4095-81F6-AA70673226BD}" presName="circle1" presStyleLbl="node1" presStyleIdx="0" presStyleCnt="2" custScaleX="76169" custScaleY="99256" custLinFactNeighborX="-3603" custLinFactNeighborY="5772"/>
      <dgm:spPr/>
    </dgm:pt>
    <dgm:pt modelId="{8DE21DEC-17BB-45CE-ACFE-1E3B9298F6E6}" type="pres">
      <dgm:prSet presAssocID="{BC260F95-47ED-4095-81F6-AA70673226BD}" presName="space" presStyleCnt="0"/>
      <dgm:spPr/>
    </dgm:pt>
    <dgm:pt modelId="{61B3EE0E-F648-43DA-A5DC-37F192968289}" type="pres">
      <dgm:prSet presAssocID="{BC260F95-47ED-4095-81F6-AA70673226BD}" presName="rect1" presStyleLbl="alignAcc1" presStyleIdx="0" presStyleCnt="2" custScaleX="119882" custLinFactNeighborX="-1607" custLinFactNeighborY="-5586"/>
      <dgm:spPr/>
      <dgm:t>
        <a:bodyPr/>
        <a:lstStyle/>
        <a:p>
          <a:endParaRPr lang="lv-LV"/>
        </a:p>
      </dgm:t>
    </dgm:pt>
    <dgm:pt modelId="{01927A0F-F586-4755-A04B-B554E2F3A3DD}" type="pres">
      <dgm:prSet presAssocID="{423D96A0-E5A6-4165-A2B4-8C73651D0A03}" presName="vertSpace2" presStyleLbl="node1" presStyleIdx="0" presStyleCnt="2"/>
      <dgm:spPr/>
    </dgm:pt>
    <dgm:pt modelId="{AFACAA43-E3D5-4874-AFDF-E76C714CE027}" type="pres">
      <dgm:prSet presAssocID="{423D96A0-E5A6-4165-A2B4-8C73651D0A03}" presName="circle2" presStyleLbl="node1" presStyleIdx="1" presStyleCnt="2" custScaleX="77453" custScaleY="118871" custLinFactNeighborX="-20067" custLinFactNeighborY="1813"/>
      <dgm:spPr/>
    </dgm:pt>
    <dgm:pt modelId="{43ED682E-4C17-46E2-A637-11CDF81D2083}" type="pres">
      <dgm:prSet presAssocID="{423D96A0-E5A6-4165-A2B4-8C73651D0A03}" presName="rect2" presStyleLbl="alignAcc1" presStyleIdx="1" presStyleCnt="2" custScaleX="119999" custScaleY="119179" custLinFactNeighborX="-1081" custLinFactNeighborY="-9306"/>
      <dgm:spPr/>
      <dgm:t>
        <a:bodyPr/>
        <a:lstStyle/>
        <a:p>
          <a:endParaRPr lang="lv-LV"/>
        </a:p>
      </dgm:t>
    </dgm:pt>
    <dgm:pt modelId="{14573957-67C8-41F3-B60F-893F7BDE9520}" type="pres">
      <dgm:prSet presAssocID="{BC260F95-47ED-4095-81F6-AA70673226BD}" presName="rect1ParTx" presStyleLbl="alignAcc1" presStyleIdx="1" presStyleCnt="2">
        <dgm:presLayoutVars>
          <dgm:chMax val="1"/>
          <dgm:bulletEnabled val="1"/>
        </dgm:presLayoutVars>
      </dgm:prSet>
      <dgm:spPr/>
      <dgm:t>
        <a:bodyPr/>
        <a:lstStyle/>
        <a:p>
          <a:endParaRPr lang="lv-LV"/>
        </a:p>
      </dgm:t>
    </dgm:pt>
    <dgm:pt modelId="{8E5DF814-C9E8-47DF-9985-21E82D1763C1}" type="pres">
      <dgm:prSet presAssocID="{BC260F95-47ED-4095-81F6-AA70673226BD}" presName="rect1ChTx" presStyleLbl="alignAcc1" presStyleIdx="1" presStyleCnt="2" custScaleX="135332" custScaleY="110937" custLinFactNeighborX="-1628" custLinFactNeighborY="-8302">
        <dgm:presLayoutVars>
          <dgm:bulletEnabled val="1"/>
        </dgm:presLayoutVars>
      </dgm:prSet>
      <dgm:spPr/>
      <dgm:t>
        <a:bodyPr/>
        <a:lstStyle/>
        <a:p>
          <a:endParaRPr lang="lv-LV"/>
        </a:p>
      </dgm:t>
    </dgm:pt>
    <dgm:pt modelId="{22D8580C-5BBD-418D-AED2-31C28384D991}" type="pres">
      <dgm:prSet presAssocID="{423D96A0-E5A6-4165-A2B4-8C73651D0A03}" presName="rect2ParTx" presStyleLbl="alignAcc1" presStyleIdx="1" presStyleCnt="2">
        <dgm:presLayoutVars>
          <dgm:chMax val="1"/>
          <dgm:bulletEnabled val="1"/>
        </dgm:presLayoutVars>
      </dgm:prSet>
      <dgm:spPr/>
      <dgm:t>
        <a:bodyPr/>
        <a:lstStyle/>
        <a:p>
          <a:endParaRPr lang="lv-LV"/>
        </a:p>
      </dgm:t>
    </dgm:pt>
    <dgm:pt modelId="{F1547EC5-F4AB-4857-AC9E-0997F46C9197}" type="pres">
      <dgm:prSet presAssocID="{423D96A0-E5A6-4165-A2B4-8C73651D0A03}" presName="rect2ChTx" presStyleLbl="alignAcc1" presStyleIdx="1" presStyleCnt="2" custScaleX="121014" custLinFactNeighborX="3401" custLinFactNeighborY="-3779">
        <dgm:presLayoutVars>
          <dgm:bulletEnabled val="1"/>
        </dgm:presLayoutVars>
      </dgm:prSet>
      <dgm:spPr/>
      <dgm:t>
        <a:bodyPr/>
        <a:lstStyle/>
        <a:p>
          <a:endParaRPr lang="lv-LV"/>
        </a:p>
      </dgm:t>
    </dgm:pt>
  </dgm:ptLst>
  <dgm:cxnLst>
    <dgm:cxn modelId="{E66E24D4-F069-4B28-978C-59D76D9A2DE3}" srcId="{D245FB0D-DF91-4B61-A0EF-29E7D3EE1DEF}" destId="{423D96A0-E5A6-4165-A2B4-8C73651D0A03}" srcOrd="1" destOrd="0" parTransId="{B639EBF9-19E7-4740-B9E6-6A29B54E0DB0}" sibTransId="{B2D15264-1F53-44CB-9207-C854E35F319A}"/>
    <dgm:cxn modelId="{A5EDB7CD-5258-48B5-B8BD-87C4208F9B7E}" srcId="{BC260F95-47ED-4095-81F6-AA70673226BD}" destId="{9A3E1A50-0EB5-4EAD-8B6C-980E6B04E3CC}" srcOrd="0" destOrd="0" parTransId="{B6992F83-CB96-48B9-99B3-EB44468313A8}" sibTransId="{E3B46A05-9A95-4477-B7D1-10542AD356A9}"/>
    <dgm:cxn modelId="{AE499EE7-5B8B-4EA2-B996-9AAB2DE3A45D}" type="presOf" srcId="{423D96A0-E5A6-4165-A2B4-8C73651D0A03}" destId="{43ED682E-4C17-46E2-A637-11CDF81D2083}" srcOrd="0" destOrd="0" presId="urn:microsoft.com/office/officeart/2005/8/layout/target3"/>
    <dgm:cxn modelId="{1C1B0582-D52C-4C34-843B-A6ACC50E7E84}" type="presOf" srcId="{BC260F95-47ED-4095-81F6-AA70673226BD}" destId="{14573957-67C8-41F3-B60F-893F7BDE9520}" srcOrd="1" destOrd="0" presId="urn:microsoft.com/office/officeart/2005/8/layout/target3"/>
    <dgm:cxn modelId="{973ADC36-6939-49FB-8977-54A6EECE83B5}" type="presOf" srcId="{E020A9F2-FB7B-4D6F-A067-74AF68C9E362}" destId="{F1547EC5-F4AB-4857-AC9E-0997F46C9197}" srcOrd="0" destOrd="2" presId="urn:microsoft.com/office/officeart/2005/8/layout/target3"/>
    <dgm:cxn modelId="{31846CCB-D869-43D1-8D59-4A18FAA60C49}" srcId="{BC260F95-47ED-4095-81F6-AA70673226BD}" destId="{DB650605-69BB-46A0-90E4-08FBC73590D9}" srcOrd="2" destOrd="0" parTransId="{36FAA82B-398E-4FDA-8A28-E40F172FE9F2}" sibTransId="{ED62ABC9-CB2E-4D4F-9DB9-73A8605474D4}"/>
    <dgm:cxn modelId="{76646832-7379-466E-90AD-5B3D3AC913E9}" type="presOf" srcId="{BC260F95-47ED-4095-81F6-AA70673226BD}" destId="{61B3EE0E-F648-43DA-A5DC-37F192968289}" srcOrd="0" destOrd="0" presId="urn:microsoft.com/office/officeart/2005/8/layout/target3"/>
    <dgm:cxn modelId="{3FF7CC4A-82BC-4920-AD0A-6A2372937046}" type="presOf" srcId="{9A3E1A50-0EB5-4EAD-8B6C-980E6B04E3CC}" destId="{8E5DF814-C9E8-47DF-9985-21E82D1763C1}" srcOrd="0" destOrd="0" presId="urn:microsoft.com/office/officeart/2005/8/layout/target3"/>
    <dgm:cxn modelId="{EC123CCC-A8D4-4D2E-BEC7-B65563C3DB67}" type="presOf" srcId="{DB650605-69BB-46A0-90E4-08FBC73590D9}" destId="{8E5DF814-C9E8-47DF-9985-21E82D1763C1}" srcOrd="0" destOrd="2" presId="urn:microsoft.com/office/officeart/2005/8/layout/target3"/>
    <dgm:cxn modelId="{48FC524E-7FB4-4EA1-B259-8E7C61F29B9F}" type="presOf" srcId="{D245FB0D-DF91-4B61-A0EF-29E7D3EE1DEF}" destId="{D9829D2C-FB44-4070-96A3-F9E194F3F7A9}" srcOrd="0" destOrd="0" presId="urn:microsoft.com/office/officeart/2005/8/layout/target3"/>
    <dgm:cxn modelId="{7863D658-FFF6-4BB6-95C8-BD318703001B}" srcId="{423D96A0-E5A6-4165-A2B4-8C73651D0A03}" destId="{E020A9F2-FB7B-4D6F-A067-74AF68C9E362}" srcOrd="2" destOrd="0" parTransId="{989B6FF3-7F55-4943-916E-456454C1B4C9}" sibTransId="{EFA2ECDD-61F9-4C7F-AECD-A1C0B1E62992}"/>
    <dgm:cxn modelId="{BE2A5604-D9E1-4D2B-9622-6540E363B39C}" srcId="{BC260F95-47ED-4095-81F6-AA70673226BD}" destId="{72B541CF-3B4D-4F66-ADF8-5C26F7C7EC03}" srcOrd="1" destOrd="0" parTransId="{FC7B518C-7A85-4A60-9B62-02B72DECDEF3}" sibTransId="{7DAFAF9C-A801-4991-8562-81B693F56AA6}"/>
    <dgm:cxn modelId="{7D0DAD52-194C-449A-AFB3-B3339F18244E}" type="presOf" srcId="{423D96A0-E5A6-4165-A2B4-8C73651D0A03}" destId="{22D8580C-5BBD-418D-AED2-31C28384D991}" srcOrd="1" destOrd="0" presId="urn:microsoft.com/office/officeart/2005/8/layout/target3"/>
    <dgm:cxn modelId="{EB956488-9E45-4A17-98E0-3ABFBE82C0E9}" type="presOf" srcId="{4B6FF428-67C9-4171-8990-1EB571805DDA}" destId="{F1547EC5-F4AB-4857-AC9E-0997F46C9197}" srcOrd="0" destOrd="1" presId="urn:microsoft.com/office/officeart/2005/8/layout/target3"/>
    <dgm:cxn modelId="{06A223F0-A604-4098-AFE4-02CD4F7342CF}" srcId="{423D96A0-E5A6-4165-A2B4-8C73651D0A03}" destId="{37A4306A-FC4D-4337-A727-E6C7C9976425}" srcOrd="0" destOrd="0" parTransId="{04BA0498-A8DB-4743-9CC4-7FDCD8CB2E80}" sibTransId="{03DC0428-C10E-4CEC-AF03-F3410637B00B}"/>
    <dgm:cxn modelId="{BEEFECD7-25D6-488F-B1E7-EBA3310B5C12}" type="presOf" srcId="{37A4306A-FC4D-4337-A727-E6C7C9976425}" destId="{F1547EC5-F4AB-4857-AC9E-0997F46C9197}" srcOrd="0" destOrd="0" presId="urn:microsoft.com/office/officeart/2005/8/layout/target3"/>
    <dgm:cxn modelId="{B0108D4A-EE5E-468F-AE76-1A64AF2228CB}" srcId="{D245FB0D-DF91-4B61-A0EF-29E7D3EE1DEF}" destId="{BC260F95-47ED-4095-81F6-AA70673226BD}" srcOrd="0" destOrd="0" parTransId="{CC0754EC-7926-4682-9C4A-6DEB0DFBF59E}" sibTransId="{6C0ACBA5-4F43-4A12-80F5-A5B52F6C52DE}"/>
    <dgm:cxn modelId="{0F009309-3E76-4DCA-AF23-8A568C60B3A4}" type="presOf" srcId="{72B541CF-3B4D-4F66-ADF8-5C26F7C7EC03}" destId="{8E5DF814-C9E8-47DF-9985-21E82D1763C1}" srcOrd="0" destOrd="1" presId="urn:microsoft.com/office/officeart/2005/8/layout/target3"/>
    <dgm:cxn modelId="{41866C39-272E-4586-8BB4-B20AF94026E4}" srcId="{423D96A0-E5A6-4165-A2B4-8C73651D0A03}" destId="{4B6FF428-67C9-4171-8990-1EB571805DDA}" srcOrd="1" destOrd="0" parTransId="{63AF886E-B483-4F91-AC95-D6AE4971CEEF}" sibTransId="{A13510AD-1B9F-4907-ACEC-BF17AE87EB6B}"/>
    <dgm:cxn modelId="{999BD2F1-D16D-4C30-8DA0-EEF00660A90E}" type="presParOf" srcId="{D9829D2C-FB44-4070-96A3-F9E194F3F7A9}" destId="{A51AFAC2-3031-4EC0-9B75-4063ADEF9A01}" srcOrd="0" destOrd="0" presId="urn:microsoft.com/office/officeart/2005/8/layout/target3"/>
    <dgm:cxn modelId="{599894AF-E106-4CD2-8CE8-B2A9CEFE91F6}" type="presParOf" srcId="{D9829D2C-FB44-4070-96A3-F9E194F3F7A9}" destId="{8DE21DEC-17BB-45CE-ACFE-1E3B9298F6E6}" srcOrd="1" destOrd="0" presId="urn:microsoft.com/office/officeart/2005/8/layout/target3"/>
    <dgm:cxn modelId="{DAF18F53-7113-4AF9-AE8D-E89CD2844918}" type="presParOf" srcId="{D9829D2C-FB44-4070-96A3-F9E194F3F7A9}" destId="{61B3EE0E-F648-43DA-A5DC-37F192968289}" srcOrd="2" destOrd="0" presId="urn:microsoft.com/office/officeart/2005/8/layout/target3"/>
    <dgm:cxn modelId="{EFD3BDC6-04E3-47BB-B8F4-3678EB00DEE5}" type="presParOf" srcId="{D9829D2C-FB44-4070-96A3-F9E194F3F7A9}" destId="{01927A0F-F586-4755-A04B-B554E2F3A3DD}" srcOrd="3" destOrd="0" presId="urn:microsoft.com/office/officeart/2005/8/layout/target3"/>
    <dgm:cxn modelId="{D73186F8-7D31-4B81-9A06-1F7052FFAEAF}" type="presParOf" srcId="{D9829D2C-FB44-4070-96A3-F9E194F3F7A9}" destId="{AFACAA43-E3D5-4874-AFDF-E76C714CE027}" srcOrd="4" destOrd="0" presId="urn:microsoft.com/office/officeart/2005/8/layout/target3"/>
    <dgm:cxn modelId="{63F8B137-D721-45D3-B076-3296C83C795C}" type="presParOf" srcId="{D9829D2C-FB44-4070-96A3-F9E194F3F7A9}" destId="{43ED682E-4C17-46E2-A637-11CDF81D2083}" srcOrd="5" destOrd="0" presId="urn:microsoft.com/office/officeart/2005/8/layout/target3"/>
    <dgm:cxn modelId="{B20331DA-0C10-42AE-B2E8-6C50FD4DB6DE}" type="presParOf" srcId="{D9829D2C-FB44-4070-96A3-F9E194F3F7A9}" destId="{14573957-67C8-41F3-B60F-893F7BDE9520}" srcOrd="6" destOrd="0" presId="urn:microsoft.com/office/officeart/2005/8/layout/target3"/>
    <dgm:cxn modelId="{ADFA5334-440A-4224-984D-D620BE7A7E44}" type="presParOf" srcId="{D9829D2C-FB44-4070-96A3-F9E194F3F7A9}" destId="{8E5DF814-C9E8-47DF-9985-21E82D1763C1}" srcOrd="7" destOrd="0" presId="urn:microsoft.com/office/officeart/2005/8/layout/target3"/>
    <dgm:cxn modelId="{7F3CF29E-718B-4891-B139-75FC4481072C}" type="presParOf" srcId="{D9829D2C-FB44-4070-96A3-F9E194F3F7A9}" destId="{22D8580C-5BBD-418D-AED2-31C28384D991}" srcOrd="8" destOrd="0" presId="urn:microsoft.com/office/officeart/2005/8/layout/target3"/>
    <dgm:cxn modelId="{1D80D945-9075-48CF-9DE3-5C0A89C4A64E}" type="presParOf" srcId="{D9829D2C-FB44-4070-96A3-F9E194F3F7A9}" destId="{F1547EC5-F4AB-4857-AC9E-0997F46C9197}" srcOrd="9"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C37735-32BA-40A5-B021-FA57DC0D8E75}" type="doc">
      <dgm:prSet loTypeId="urn:microsoft.com/office/officeart/2005/8/layout/vList2" loCatId="list" qsTypeId="urn:microsoft.com/office/officeart/2005/8/quickstyle/simple3" qsCatId="simple" csTypeId="urn:microsoft.com/office/officeart/2005/8/colors/accent1_2#2" csCatId="accent1" phldr="1"/>
      <dgm:spPr/>
      <dgm:t>
        <a:bodyPr/>
        <a:lstStyle/>
        <a:p>
          <a:endParaRPr lang="lv-LV"/>
        </a:p>
      </dgm:t>
    </dgm:pt>
    <dgm:pt modelId="{60828C40-56AD-4549-B992-821C7D3FBCDD}">
      <dgm:prSet phldrT="[Text]"/>
      <dgm:spPr/>
      <dgm:t>
        <a:bodyPr/>
        <a:lstStyle/>
        <a:p>
          <a:r>
            <a:rPr lang="lv-LV" dirty="0" smtClean="0"/>
            <a:t>Individuālais komersants (IK)</a:t>
          </a:r>
          <a:endParaRPr lang="lv-LV" dirty="0"/>
        </a:p>
      </dgm:t>
    </dgm:pt>
    <dgm:pt modelId="{47DB83FD-0E9E-44E6-AEB9-E135AB3BBFFE}" type="parTrans" cxnId="{CE743278-BE5B-4017-9D9C-1B6BA01FE05D}">
      <dgm:prSet/>
      <dgm:spPr/>
      <dgm:t>
        <a:bodyPr/>
        <a:lstStyle/>
        <a:p>
          <a:endParaRPr lang="lv-LV"/>
        </a:p>
      </dgm:t>
    </dgm:pt>
    <dgm:pt modelId="{72A128E5-C02E-46C1-B494-EE657775AD1F}" type="sibTrans" cxnId="{CE743278-BE5B-4017-9D9C-1B6BA01FE05D}">
      <dgm:prSet/>
      <dgm:spPr/>
      <dgm:t>
        <a:bodyPr/>
        <a:lstStyle/>
        <a:p>
          <a:endParaRPr lang="lv-LV"/>
        </a:p>
      </dgm:t>
    </dgm:pt>
    <dgm:pt modelId="{4A3E678E-6571-4721-95E9-567E91340F01}">
      <dgm:prSet/>
      <dgm:spPr/>
      <dgm:t>
        <a:bodyPr/>
        <a:lstStyle/>
        <a:p>
          <a:r>
            <a:rPr lang="lv-LV" dirty="0" smtClean="0"/>
            <a:t>Individuālais uzņēmums (IU)</a:t>
          </a:r>
        </a:p>
      </dgm:t>
    </dgm:pt>
    <dgm:pt modelId="{A49815B6-9A8C-4FCF-B2D6-9FECEF8C7D23}" type="parTrans" cxnId="{3D3ADF29-0325-468A-BFF8-38A7F2F1711F}">
      <dgm:prSet/>
      <dgm:spPr/>
      <dgm:t>
        <a:bodyPr/>
        <a:lstStyle/>
        <a:p>
          <a:endParaRPr lang="lv-LV"/>
        </a:p>
      </dgm:t>
    </dgm:pt>
    <dgm:pt modelId="{51C01ABF-CCEA-4A7F-B2F9-4986ED213DD1}" type="sibTrans" cxnId="{3D3ADF29-0325-468A-BFF8-38A7F2F1711F}">
      <dgm:prSet/>
      <dgm:spPr/>
      <dgm:t>
        <a:bodyPr/>
        <a:lstStyle/>
        <a:p>
          <a:endParaRPr lang="lv-LV"/>
        </a:p>
      </dgm:t>
    </dgm:pt>
    <dgm:pt modelId="{DFD6307C-6809-4E49-A2AC-60FAF5689107}">
      <dgm:prSet/>
      <dgm:spPr/>
      <dgm:t>
        <a:bodyPr/>
        <a:lstStyle/>
        <a:p>
          <a:r>
            <a:rPr lang="lv-LV" dirty="0" smtClean="0"/>
            <a:t>Zemnieka  saimniecība vai zvejnieka saimniecība (ZZS) </a:t>
          </a:r>
        </a:p>
      </dgm:t>
    </dgm:pt>
    <dgm:pt modelId="{E9F5D8F3-A936-4F51-80B5-7414B091FBED}" type="parTrans" cxnId="{0E135728-4C56-413B-9E47-006FFFB9804C}">
      <dgm:prSet/>
      <dgm:spPr/>
      <dgm:t>
        <a:bodyPr/>
        <a:lstStyle/>
        <a:p>
          <a:endParaRPr lang="lv-LV"/>
        </a:p>
      </dgm:t>
    </dgm:pt>
    <dgm:pt modelId="{9EDBA7E5-9E3F-408B-9AAD-A4C7860F43D4}" type="sibTrans" cxnId="{0E135728-4C56-413B-9E47-006FFFB9804C}">
      <dgm:prSet/>
      <dgm:spPr/>
      <dgm:t>
        <a:bodyPr/>
        <a:lstStyle/>
        <a:p>
          <a:endParaRPr lang="lv-LV"/>
        </a:p>
      </dgm:t>
    </dgm:pt>
    <dgm:pt modelId="{2DCA74E2-4CA5-41DF-B09E-0A31B8441B70}">
      <dgm:prSet/>
      <dgm:spPr/>
      <dgm:t>
        <a:bodyPr/>
        <a:lstStyle/>
        <a:p>
          <a:r>
            <a:rPr lang="lv-LV" dirty="0" smtClean="0"/>
            <a:t>Fiziskā persona, kura ir reģistrējusies Valsts ieņēmumu dienestā (VID) kā saimnieciskās darbības veicējs </a:t>
          </a:r>
        </a:p>
      </dgm:t>
    </dgm:pt>
    <dgm:pt modelId="{FA8E7860-F54D-4BBB-B54F-E328EEF49325}" type="parTrans" cxnId="{33DB1F04-7347-41E2-B15B-2CEF41C37639}">
      <dgm:prSet/>
      <dgm:spPr/>
      <dgm:t>
        <a:bodyPr/>
        <a:lstStyle/>
        <a:p>
          <a:endParaRPr lang="lv-LV"/>
        </a:p>
      </dgm:t>
    </dgm:pt>
    <dgm:pt modelId="{79F72AD9-8704-47AB-B9DD-EBA82A7F7B88}" type="sibTrans" cxnId="{33DB1F04-7347-41E2-B15B-2CEF41C37639}">
      <dgm:prSet/>
      <dgm:spPr/>
      <dgm:t>
        <a:bodyPr/>
        <a:lstStyle/>
        <a:p>
          <a:endParaRPr lang="lv-LV"/>
        </a:p>
      </dgm:t>
    </dgm:pt>
    <dgm:pt modelId="{8C1EB063-5FEE-40E7-AC10-FC6A9A46CF3E}">
      <dgm:prSet/>
      <dgm:spPr/>
      <dgm:t>
        <a:bodyPr/>
        <a:lstStyle/>
        <a:p>
          <a:r>
            <a:rPr lang="lv-LV" dirty="0" smtClean="0"/>
            <a:t>Sabiedrība ar ierobežotu atbildību (SIA)</a:t>
          </a:r>
        </a:p>
      </dgm:t>
    </dgm:pt>
    <dgm:pt modelId="{5A9B14D2-67F5-49F9-A765-DD9671B2842E}" type="parTrans" cxnId="{BA843721-7960-4B1A-B4DA-98C3D07B3E07}">
      <dgm:prSet/>
      <dgm:spPr/>
      <dgm:t>
        <a:bodyPr/>
        <a:lstStyle/>
        <a:p>
          <a:endParaRPr lang="lv-LV"/>
        </a:p>
      </dgm:t>
    </dgm:pt>
    <dgm:pt modelId="{67D98408-7DE7-46AC-B8F0-D9769D20AEC2}" type="sibTrans" cxnId="{BA843721-7960-4B1A-B4DA-98C3D07B3E07}">
      <dgm:prSet/>
      <dgm:spPr/>
      <dgm:t>
        <a:bodyPr/>
        <a:lstStyle/>
        <a:p>
          <a:endParaRPr lang="lv-LV"/>
        </a:p>
      </dgm:t>
    </dgm:pt>
    <dgm:pt modelId="{0554BA95-9E7A-49D5-B777-E7CAB41B220B}" type="pres">
      <dgm:prSet presAssocID="{01C37735-32BA-40A5-B021-FA57DC0D8E75}" presName="linear" presStyleCnt="0">
        <dgm:presLayoutVars>
          <dgm:animLvl val="lvl"/>
          <dgm:resizeHandles val="exact"/>
        </dgm:presLayoutVars>
      </dgm:prSet>
      <dgm:spPr/>
      <dgm:t>
        <a:bodyPr/>
        <a:lstStyle/>
        <a:p>
          <a:endParaRPr lang="lv-LV"/>
        </a:p>
      </dgm:t>
    </dgm:pt>
    <dgm:pt modelId="{DD7485EC-0CF2-41A3-97A1-D9350E799AB5}" type="pres">
      <dgm:prSet presAssocID="{60828C40-56AD-4549-B992-821C7D3FBCDD}" presName="parentText" presStyleLbl="node1" presStyleIdx="0" presStyleCnt="5" custLinFactNeighborX="126" custLinFactNeighborY="-68997">
        <dgm:presLayoutVars>
          <dgm:chMax val="0"/>
          <dgm:bulletEnabled val="1"/>
        </dgm:presLayoutVars>
      </dgm:prSet>
      <dgm:spPr/>
      <dgm:t>
        <a:bodyPr/>
        <a:lstStyle/>
        <a:p>
          <a:endParaRPr lang="lv-LV"/>
        </a:p>
      </dgm:t>
    </dgm:pt>
    <dgm:pt modelId="{A2B5295E-4578-4DD9-9B38-312ADF00CDE2}" type="pres">
      <dgm:prSet presAssocID="{72A128E5-C02E-46C1-B494-EE657775AD1F}" presName="spacer" presStyleCnt="0"/>
      <dgm:spPr/>
      <dgm:t>
        <a:bodyPr/>
        <a:lstStyle/>
        <a:p>
          <a:endParaRPr lang="lv-LV"/>
        </a:p>
      </dgm:t>
    </dgm:pt>
    <dgm:pt modelId="{64682F25-EBCA-400D-8385-BF7ED14612BA}" type="pres">
      <dgm:prSet presAssocID="{4A3E678E-6571-4721-95E9-567E91340F01}" presName="parentText" presStyleLbl="node1" presStyleIdx="1" presStyleCnt="5">
        <dgm:presLayoutVars>
          <dgm:chMax val="0"/>
          <dgm:bulletEnabled val="1"/>
        </dgm:presLayoutVars>
      </dgm:prSet>
      <dgm:spPr/>
      <dgm:t>
        <a:bodyPr/>
        <a:lstStyle/>
        <a:p>
          <a:endParaRPr lang="lv-LV"/>
        </a:p>
      </dgm:t>
    </dgm:pt>
    <dgm:pt modelId="{D2BFBA3C-F117-4FBA-A911-5A581714C4E9}" type="pres">
      <dgm:prSet presAssocID="{51C01ABF-CCEA-4A7F-B2F9-4986ED213DD1}" presName="spacer" presStyleCnt="0"/>
      <dgm:spPr/>
      <dgm:t>
        <a:bodyPr/>
        <a:lstStyle/>
        <a:p>
          <a:endParaRPr lang="lv-LV"/>
        </a:p>
      </dgm:t>
    </dgm:pt>
    <dgm:pt modelId="{447D66E9-E949-4E0F-AE07-66D71276A521}" type="pres">
      <dgm:prSet presAssocID="{DFD6307C-6809-4E49-A2AC-60FAF5689107}" presName="parentText" presStyleLbl="node1" presStyleIdx="2" presStyleCnt="5">
        <dgm:presLayoutVars>
          <dgm:chMax val="0"/>
          <dgm:bulletEnabled val="1"/>
        </dgm:presLayoutVars>
      </dgm:prSet>
      <dgm:spPr/>
      <dgm:t>
        <a:bodyPr/>
        <a:lstStyle/>
        <a:p>
          <a:endParaRPr lang="lv-LV"/>
        </a:p>
      </dgm:t>
    </dgm:pt>
    <dgm:pt modelId="{DD2D0430-3C4E-468E-AD3F-F9DFAC0F6894}" type="pres">
      <dgm:prSet presAssocID="{9EDBA7E5-9E3F-408B-9AAD-A4C7860F43D4}" presName="spacer" presStyleCnt="0"/>
      <dgm:spPr/>
      <dgm:t>
        <a:bodyPr/>
        <a:lstStyle/>
        <a:p>
          <a:endParaRPr lang="lv-LV"/>
        </a:p>
      </dgm:t>
    </dgm:pt>
    <dgm:pt modelId="{DA600329-8365-4401-A0CB-A29ABFE8FB84}" type="pres">
      <dgm:prSet presAssocID="{2DCA74E2-4CA5-41DF-B09E-0A31B8441B70}" presName="parentText" presStyleLbl="node1" presStyleIdx="3" presStyleCnt="5" custLinFactNeighborX="-749" custLinFactNeighborY="-6533">
        <dgm:presLayoutVars>
          <dgm:chMax val="0"/>
          <dgm:bulletEnabled val="1"/>
        </dgm:presLayoutVars>
      </dgm:prSet>
      <dgm:spPr/>
      <dgm:t>
        <a:bodyPr/>
        <a:lstStyle/>
        <a:p>
          <a:endParaRPr lang="lv-LV"/>
        </a:p>
      </dgm:t>
    </dgm:pt>
    <dgm:pt modelId="{D5D9EE9B-F0E1-4F9B-A3EB-DF340E323739}" type="pres">
      <dgm:prSet presAssocID="{79F72AD9-8704-47AB-B9DD-EBA82A7F7B88}" presName="spacer" presStyleCnt="0"/>
      <dgm:spPr/>
      <dgm:t>
        <a:bodyPr/>
        <a:lstStyle/>
        <a:p>
          <a:endParaRPr lang="lv-LV"/>
        </a:p>
      </dgm:t>
    </dgm:pt>
    <dgm:pt modelId="{30B1E2C6-D4A0-4D1D-8C87-46AED02FBECA}" type="pres">
      <dgm:prSet presAssocID="{8C1EB063-5FEE-40E7-AC10-FC6A9A46CF3E}" presName="parentText" presStyleLbl="node1" presStyleIdx="4" presStyleCnt="5" custLinFactY="2849" custLinFactNeighborX="-749" custLinFactNeighborY="100000">
        <dgm:presLayoutVars>
          <dgm:chMax val="0"/>
          <dgm:bulletEnabled val="1"/>
        </dgm:presLayoutVars>
      </dgm:prSet>
      <dgm:spPr/>
      <dgm:t>
        <a:bodyPr/>
        <a:lstStyle/>
        <a:p>
          <a:endParaRPr lang="lv-LV"/>
        </a:p>
      </dgm:t>
    </dgm:pt>
  </dgm:ptLst>
  <dgm:cxnLst>
    <dgm:cxn modelId="{B07A2754-C57B-4D14-B7DD-82D172B45E0B}" type="presOf" srcId="{2DCA74E2-4CA5-41DF-B09E-0A31B8441B70}" destId="{DA600329-8365-4401-A0CB-A29ABFE8FB84}" srcOrd="0" destOrd="0" presId="urn:microsoft.com/office/officeart/2005/8/layout/vList2"/>
    <dgm:cxn modelId="{4BBAE817-7C21-4924-9607-070ACE784A6B}" type="presOf" srcId="{01C37735-32BA-40A5-B021-FA57DC0D8E75}" destId="{0554BA95-9E7A-49D5-B777-E7CAB41B220B}" srcOrd="0" destOrd="0" presId="urn:microsoft.com/office/officeart/2005/8/layout/vList2"/>
    <dgm:cxn modelId="{507E3AC1-7A91-4179-BEFB-B3A5EC6EFCE6}" type="presOf" srcId="{8C1EB063-5FEE-40E7-AC10-FC6A9A46CF3E}" destId="{30B1E2C6-D4A0-4D1D-8C87-46AED02FBECA}" srcOrd="0" destOrd="0" presId="urn:microsoft.com/office/officeart/2005/8/layout/vList2"/>
    <dgm:cxn modelId="{3D3ADF29-0325-468A-BFF8-38A7F2F1711F}" srcId="{01C37735-32BA-40A5-B021-FA57DC0D8E75}" destId="{4A3E678E-6571-4721-95E9-567E91340F01}" srcOrd="1" destOrd="0" parTransId="{A49815B6-9A8C-4FCF-B2D6-9FECEF8C7D23}" sibTransId="{51C01ABF-CCEA-4A7F-B2F9-4986ED213DD1}"/>
    <dgm:cxn modelId="{BA843721-7960-4B1A-B4DA-98C3D07B3E07}" srcId="{01C37735-32BA-40A5-B021-FA57DC0D8E75}" destId="{8C1EB063-5FEE-40E7-AC10-FC6A9A46CF3E}" srcOrd="4" destOrd="0" parTransId="{5A9B14D2-67F5-49F9-A765-DD9671B2842E}" sibTransId="{67D98408-7DE7-46AC-B8F0-D9769D20AEC2}"/>
    <dgm:cxn modelId="{C2BA9F09-1A8E-41D0-9BB3-EB24953864A2}" type="presOf" srcId="{60828C40-56AD-4549-B992-821C7D3FBCDD}" destId="{DD7485EC-0CF2-41A3-97A1-D9350E799AB5}" srcOrd="0" destOrd="0" presId="urn:microsoft.com/office/officeart/2005/8/layout/vList2"/>
    <dgm:cxn modelId="{1F5EAD16-0F00-40D0-8A08-F823EC1E1E66}" type="presOf" srcId="{4A3E678E-6571-4721-95E9-567E91340F01}" destId="{64682F25-EBCA-400D-8385-BF7ED14612BA}" srcOrd="0" destOrd="0" presId="urn:microsoft.com/office/officeart/2005/8/layout/vList2"/>
    <dgm:cxn modelId="{9B94A6EC-5204-49A7-A9A2-0F5FBF9B2735}" type="presOf" srcId="{DFD6307C-6809-4E49-A2AC-60FAF5689107}" destId="{447D66E9-E949-4E0F-AE07-66D71276A521}" srcOrd="0" destOrd="0" presId="urn:microsoft.com/office/officeart/2005/8/layout/vList2"/>
    <dgm:cxn modelId="{33DB1F04-7347-41E2-B15B-2CEF41C37639}" srcId="{01C37735-32BA-40A5-B021-FA57DC0D8E75}" destId="{2DCA74E2-4CA5-41DF-B09E-0A31B8441B70}" srcOrd="3" destOrd="0" parTransId="{FA8E7860-F54D-4BBB-B54F-E328EEF49325}" sibTransId="{79F72AD9-8704-47AB-B9DD-EBA82A7F7B88}"/>
    <dgm:cxn modelId="{CE743278-BE5B-4017-9D9C-1B6BA01FE05D}" srcId="{01C37735-32BA-40A5-B021-FA57DC0D8E75}" destId="{60828C40-56AD-4549-B992-821C7D3FBCDD}" srcOrd="0" destOrd="0" parTransId="{47DB83FD-0E9E-44E6-AEB9-E135AB3BBFFE}" sibTransId="{72A128E5-C02E-46C1-B494-EE657775AD1F}"/>
    <dgm:cxn modelId="{0E135728-4C56-413B-9E47-006FFFB9804C}" srcId="{01C37735-32BA-40A5-B021-FA57DC0D8E75}" destId="{DFD6307C-6809-4E49-A2AC-60FAF5689107}" srcOrd="2" destOrd="0" parTransId="{E9F5D8F3-A936-4F51-80B5-7414B091FBED}" sibTransId="{9EDBA7E5-9E3F-408B-9AAD-A4C7860F43D4}"/>
    <dgm:cxn modelId="{CCEDC89E-4651-46E5-A3AC-69843A0C3F5C}" type="presParOf" srcId="{0554BA95-9E7A-49D5-B777-E7CAB41B220B}" destId="{DD7485EC-0CF2-41A3-97A1-D9350E799AB5}" srcOrd="0" destOrd="0" presId="urn:microsoft.com/office/officeart/2005/8/layout/vList2"/>
    <dgm:cxn modelId="{61C8F40D-E7E4-414B-B43A-EFDB515D74D7}" type="presParOf" srcId="{0554BA95-9E7A-49D5-B777-E7CAB41B220B}" destId="{A2B5295E-4578-4DD9-9B38-312ADF00CDE2}" srcOrd="1" destOrd="0" presId="urn:microsoft.com/office/officeart/2005/8/layout/vList2"/>
    <dgm:cxn modelId="{14991E63-65A9-4A65-BADF-3CEEAD127A2F}" type="presParOf" srcId="{0554BA95-9E7A-49D5-B777-E7CAB41B220B}" destId="{64682F25-EBCA-400D-8385-BF7ED14612BA}" srcOrd="2" destOrd="0" presId="urn:microsoft.com/office/officeart/2005/8/layout/vList2"/>
    <dgm:cxn modelId="{19BB609B-950C-4B0C-8F37-F384EB130B71}" type="presParOf" srcId="{0554BA95-9E7A-49D5-B777-E7CAB41B220B}" destId="{D2BFBA3C-F117-4FBA-A911-5A581714C4E9}" srcOrd="3" destOrd="0" presId="urn:microsoft.com/office/officeart/2005/8/layout/vList2"/>
    <dgm:cxn modelId="{75A8023C-11E7-4A1A-AB35-1248ADDD50BE}" type="presParOf" srcId="{0554BA95-9E7A-49D5-B777-E7CAB41B220B}" destId="{447D66E9-E949-4E0F-AE07-66D71276A521}" srcOrd="4" destOrd="0" presId="urn:microsoft.com/office/officeart/2005/8/layout/vList2"/>
    <dgm:cxn modelId="{1EE776D1-F1D6-4E4D-A23D-919197B59CEC}" type="presParOf" srcId="{0554BA95-9E7A-49D5-B777-E7CAB41B220B}" destId="{DD2D0430-3C4E-468E-AD3F-F9DFAC0F6894}" srcOrd="5" destOrd="0" presId="urn:microsoft.com/office/officeart/2005/8/layout/vList2"/>
    <dgm:cxn modelId="{FF24183D-12DA-4522-B3BD-9CD9B68701B4}" type="presParOf" srcId="{0554BA95-9E7A-49D5-B777-E7CAB41B220B}" destId="{DA600329-8365-4401-A0CB-A29ABFE8FB84}" srcOrd="6" destOrd="0" presId="urn:microsoft.com/office/officeart/2005/8/layout/vList2"/>
    <dgm:cxn modelId="{A0A190A0-224C-4C75-9FE9-D84D4447C806}" type="presParOf" srcId="{0554BA95-9E7A-49D5-B777-E7CAB41B220B}" destId="{D5D9EE9B-F0E1-4F9B-A3EB-DF340E323739}" srcOrd="7" destOrd="0" presId="urn:microsoft.com/office/officeart/2005/8/layout/vList2"/>
    <dgm:cxn modelId="{8E3AEEC1-E182-47E6-9DDD-5DFD8E1FA882}" type="presParOf" srcId="{0554BA95-9E7A-49D5-B777-E7CAB41B220B}" destId="{30B1E2C6-D4A0-4D1D-8C87-46AED02FBECA}"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1A321C-90B3-4661-A6DD-5582A5BF8AAE}" type="doc">
      <dgm:prSet loTypeId="urn:microsoft.com/office/officeart/2005/8/layout/vList2" loCatId="list" qsTypeId="urn:microsoft.com/office/officeart/2005/8/quickstyle/simple1#2" qsCatId="simple" csTypeId="urn:microsoft.com/office/officeart/2005/8/colors/accent1_2#3" csCatId="accent1" phldr="1"/>
      <dgm:spPr/>
      <dgm:t>
        <a:bodyPr/>
        <a:lstStyle/>
        <a:p>
          <a:endParaRPr lang="lv-LV"/>
        </a:p>
      </dgm:t>
    </dgm:pt>
    <dgm:pt modelId="{DF9ACB42-8A88-4C74-9A59-647F5DB67DA9}">
      <dgm:prSet phldrT="[Text]"/>
      <dgm:spPr/>
      <dgm:t>
        <a:bodyPr/>
        <a:lstStyle/>
        <a:p>
          <a:r>
            <a:rPr lang="lv-LV" dirty="0" smtClean="0">
              <a:solidFill>
                <a:srgbClr val="002060"/>
              </a:solidFill>
            </a:rPr>
            <a:t>Dalībnieki ir fiziskās personas</a:t>
          </a:r>
          <a:endParaRPr lang="lv-LV" dirty="0">
            <a:solidFill>
              <a:srgbClr val="002060"/>
            </a:solidFill>
          </a:endParaRPr>
        </a:p>
      </dgm:t>
    </dgm:pt>
    <dgm:pt modelId="{936AD94A-4B7F-476A-BE5F-1055FCA73A2F}" type="parTrans" cxnId="{BE17108E-6583-4DF5-91D1-4176525B9F8B}">
      <dgm:prSet/>
      <dgm:spPr/>
      <dgm:t>
        <a:bodyPr/>
        <a:lstStyle/>
        <a:p>
          <a:endParaRPr lang="lv-LV"/>
        </a:p>
      </dgm:t>
    </dgm:pt>
    <dgm:pt modelId="{A8BCA971-F6B8-46F3-9460-6EB75DA3D278}" type="sibTrans" cxnId="{BE17108E-6583-4DF5-91D1-4176525B9F8B}">
      <dgm:prSet/>
      <dgm:spPr/>
      <dgm:t>
        <a:bodyPr/>
        <a:lstStyle/>
        <a:p>
          <a:endParaRPr lang="lv-LV"/>
        </a:p>
      </dgm:t>
    </dgm:pt>
    <dgm:pt modelId="{839EEE8B-7953-4E1A-956D-7E011DD370A1}">
      <dgm:prSet phldrT="[Text]"/>
      <dgm:spPr/>
      <dgm:t>
        <a:bodyPr/>
        <a:lstStyle/>
        <a:p>
          <a:r>
            <a:rPr lang="lv-LV" dirty="0" smtClean="0"/>
            <a:t>SIA dalībnieki ir arī valdes locekļi</a:t>
          </a:r>
          <a:endParaRPr lang="lv-LV" dirty="0"/>
        </a:p>
      </dgm:t>
    </dgm:pt>
    <dgm:pt modelId="{9E22E2D8-5D4E-45A1-AD31-C6F736AEF914}" type="parTrans" cxnId="{E18BF6BE-83D5-4EE8-9708-2A3FD020E5D3}">
      <dgm:prSet/>
      <dgm:spPr/>
      <dgm:t>
        <a:bodyPr/>
        <a:lstStyle/>
        <a:p>
          <a:endParaRPr lang="lv-LV"/>
        </a:p>
      </dgm:t>
    </dgm:pt>
    <dgm:pt modelId="{1DFC38FF-49E2-43BE-B69F-99E1B5DCDCBF}" type="sibTrans" cxnId="{E18BF6BE-83D5-4EE8-9708-2A3FD020E5D3}">
      <dgm:prSet/>
      <dgm:spPr/>
      <dgm:t>
        <a:bodyPr/>
        <a:lstStyle/>
        <a:p>
          <a:endParaRPr lang="lv-LV"/>
        </a:p>
      </dgm:t>
    </dgm:pt>
    <dgm:pt modelId="{078EEC85-A426-4A55-8CC5-ECD576855216}">
      <dgm:prSet phldrT="[Text]"/>
      <dgm:spPr/>
      <dgm:t>
        <a:bodyPr/>
        <a:lstStyle/>
        <a:p>
          <a:r>
            <a:rPr lang="lv-LV" dirty="0" smtClean="0">
              <a:solidFill>
                <a:srgbClr val="002060"/>
              </a:solidFill>
            </a:rPr>
            <a:t>Apgrozījums kalendārā gadā nepārsniedz Ls 70000</a:t>
          </a:r>
          <a:endParaRPr lang="lv-LV" dirty="0">
            <a:solidFill>
              <a:srgbClr val="002060"/>
            </a:solidFill>
          </a:endParaRPr>
        </a:p>
      </dgm:t>
    </dgm:pt>
    <dgm:pt modelId="{3D17AA4D-6103-4960-BCBD-6F2743A833EA}" type="parTrans" cxnId="{593609A4-773D-4414-A071-65829B5211A8}">
      <dgm:prSet/>
      <dgm:spPr/>
      <dgm:t>
        <a:bodyPr/>
        <a:lstStyle/>
        <a:p>
          <a:endParaRPr lang="lv-LV"/>
        </a:p>
      </dgm:t>
    </dgm:pt>
    <dgm:pt modelId="{18E1EC84-89E1-44B7-AAA2-02BF03096C89}" type="sibTrans" cxnId="{593609A4-773D-4414-A071-65829B5211A8}">
      <dgm:prSet/>
      <dgm:spPr/>
      <dgm:t>
        <a:bodyPr/>
        <a:lstStyle/>
        <a:p>
          <a:endParaRPr lang="lv-LV"/>
        </a:p>
      </dgm:t>
    </dgm:pt>
    <dgm:pt modelId="{90C348C7-F95E-45FF-9AEE-50DA06CFB574}">
      <dgm:prSet phldrT="[Text]"/>
      <dgm:spPr/>
      <dgm:t>
        <a:bodyPr/>
        <a:lstStyle/>
        <a:p>
          <a:r>
            <a:rPr lang="lv-LV" dirty="0" smtClean="0"/>
            <a:t>Taksācijas periods kalendārais gads</a:t>
          </a:r>
          <a:endParaRPr lang="lv-LV" dirty="0"/>
        </a:p>
      </dgm:t>
    </dgm:pt>
    <dgm:pt modelId="{8EFF08B3-12C3-4399-9E3B-B225A7E37DE0}" type="parTrans" cxnId="{FF1AB440-604F-4AF9-806F-0186F91630BD}">
      <dgm:prSet/>
      <dgm:spPr/>
      <dgm:t>
        <a:bodyPr/>
        <a:lstStyle/>
        <a:p>
          <a:endParaRPr lang="lv-LV"/>
        </a:p>
      </dgm:t>
    </dgm:pt>
    <dgm:pt modelId="{C116EA06-1720-4673-AE17-EF5C931519C8}" type="sibTrans" cxnId="{FF1AB440-604F-4AF9-806F-0186F91630BD}">
      <dgm:prSet/>
      <dgm:spPr/>
      <dgm:t>
        <a:bodyPr/>
        <a:lstStyle/>
        <a:p>
          <a:endParaRPr lang="lv-LV"/>
        </a:p>
      </dgm:t>
    </dgm:pt>
    <dgm:pt modelId="{980058B5-1B19-44D9-9A37-886D85285505}">
      <dgm:prSet phldrT="[Text]"/>
      <dgm:spPr/>
      <dgm:t>
        <a:bodyPr/>
        <a:lstStyle/>
        <a:p>
          <a:r>
            <a:rPr lang="lv-LV" dirty="0" smtClean="0">
              <a:solidFill>
                <a:srgbClr val="002060"/>
              </a:solidFill>
            </a:rPr>
            <a:t>MU darbinieku skaits jebkurā brīdī ir ne vairāk kā 5</a:t>
          </a:r>
          <a:endParaRPr lang="lv-LV" dirty="0">
            <a:solidFill>
              <a:srgbClr val="002060"/>
            </a:solidFill>
          </a:endParaRPr>
        </a:p>
      </dgm:t>
    </dgm:pt>
    <dgm:pt modelId="{0FDAC4B6-6C19-44CC-8F71-C5E1FCD1A734}" type="parTrans" cxnId="{8443F2BF-F1B9-4B6D-ADBA-AAAAA753C783}">
      <dgm:prSet/>
      <dgm:spPr/>
      <dgm:t>
        <a:bodyPr/>
        <a:lstStyle/>
        <a:p>
          <a:endParaRPr lang="lv-LV"/>
        </a:p>
      </dgm:t>
    </dgm:pt>
    <dgm:pt modelId="{FBD46843-1B6F-4CB4-B3BC-2F783105B86E}" type="sibTrans" cxnId="{8443F2BF-F1B9-4B6D-ADBA-AAAAA753C783}">
      <dgm:prSet/>
      <dgm:spPr/>
      <dgm:t>
        <a:bodyPr/>
        <a:lstStyle/>
        <a:p>
          <a:endParaRPr lang="lv-LV"/>
        </a:p>
      </dgm:t>
    </dgm:pt>
    <dgm:pt modelId="{ABC72538-DCE7-4933-AEC5-93299A54182B}">
      <dgm:prSet phldrT="[Text]"/>
      <dgm:spPr/>
      <dgm:t>
        <a:bodyPr/>
        <a:lstStyle/>
        <a:p>
          <a:r>
            <a:rPr lang="lv-LV" dirty="0" smtClean="0">
              <a:solidFill>
                <a:schemeClr val="tx1"/>
              </a:solidFill>
            </a:rPr>
            <a:t>MU darbinieku  skaitā neiekļauj prombūtnē esošus vai no darba atstādinātus darbiniekus, piemēram, bērna kopšanas atvaļinājumā esošus darbiniekus</a:t>
          </a:r>
          <a:endParaRPr lang="lv-LV" dirty="0">
            <a:solidFill>
              <a:schemeClr val="tx1"/>
            </a:solidFill>
          </a:endParaRPr>
        </a:p>
      </dgm:t>
    </dgm:pt>
    <dgm:pt modelId="{CA8688F8-C57D-4BA7-9C9C-07C306A4D193}" type="parTrans" cxnId="{093C3EB5-A080-4A66-8396-3D4FBB956D5F}">
      <dgm:prSet/>
      <dgm:spPr/>
      <dgm:t>
        <a:bodyPr/>
        <a:lstStyle/>
        <a:p>
          <a:endParaRPr lang="lv-LV"/>
        </a:p>
      </dgm:t>
    </dgm:pt>
    <dgm:pt modelId="{B14A320F-2EBF-4F9C-AD78-85F05C56BCC9}" type="sibTrans" cxnId="{093C3EB5-A080-4A66-8396-3D4FBB956D5F}">
      <dgm:prSet/>
      <dgm:spPr/>
      <dgm:t>
        <a:bodyPr/>
        <a:lstStyle/>
        <a:p>
          <a:endParaRPr lang="lv-LV"/>
        </a:p>
      </dgm:t>
    </dgm:pt>
    <dgm:pt modelId="{73E63325-66F8-4682-B5AB-4CC3280197AA}">
      <dgm:prSet phldrT="[Text]"/>
      <dgm:spPr/>
      <dgm:t>
        <a:bodyPr/>
        <a:lstStyle/>
        <a:p>
          <a:r>
            <a:rPr lang="lv-LV" dirty="0" smtClean="0">
              <a:solidFill>
                <a:schemeClr val="tx1"/>
              </a:solidFill>
            </a:rPr>
            <a:t>MU darbinieku skaitā iekļauj arī MU īpašnieku</a:t>
          </a:r>
          <a:endParaRPr lang="lv-LV" dirty="0">
            <a:solidFill>
              <a:schemeClr val="tx1"/>
            </a:solidFill>
          </a:endParaRPr>
        </a:p>
      </dgm:t>
    </dgm:pt>
    <dgm:pt modelId="{7C60AFDB-6D92-4201-8198-565D35D5D832}" type="parTrans" cxnId="{3E290954-2961-4CD5-BE72-B9BD24704453}">
      <dgm:prSet/>
      <dgm:spPr/>
      <dgm:t>
        <a:bodyPr/>
        <a:lstStyle/>
        <a:p>
          <a:endParaRPr lang="lv-LV"/>
        </a:p>
      </dgm:t>
    </dgm:pt>
    <dgm:pt modelId="{FDA57039-2DC1-42B4-AE3B-CF110E37F71B}" type="sibTrans" cxnId="{3E290954-2961-4CD5-BE72-B9BD24704453}">
      <dgm:prSet/>
      <dgm:spPr/>
      <dgm:t>
        <a:bodyPr/>
        <a:lstStyle/>
        <a:p>
          <a:endParaRPr lang="lv-LV"/>
        </a:p>
      </dgm:t>
    </dgm:pt>
    <dgm:pt modelId="{5DB4C92E-677A-4462-A3A6-84F5D11636C1}" type="pres">
      <dgm:prSet presAssocID="{B51A321C-90B3-4661-A6DD-5582A5BF8AAE}" presName="linear" presStyleCnt="0">
        <dgm:presLayoutVars>
          <dgm:animLvl val="lvl"/>
          <dgm:resizeHandles val="exact"/>
        </dgm:presLayoutVars>
      </dgm:prSet>
      <dgm:spPr/>
      <dgm:t>
        <a:bodyPr/>
        <a:lstStyle/>
        <a:p>
          <a:endParaRPr lang="lv-LV"/>
        </a:p>
      </dgm:t>
    </dgm:pt>
    <dgm:pt modelId="{F81855EF-5CE7-4DCD-B438-529D8ABB6D68}" type="pres">
      <dgm:prSet presAssocID="{DF9ACB42-8A88-4C74-9A59-647F5DB67DA9}" presName="parentText" presStyleLbl="node1" presStyleIdx="0" presStyleCnt="3">
        <dgm:presLayoutVars>
          <dgm:chMax val="0"/>
          <dgm:bulletEnabled val="1"/>
        </dgm:presLayoutVars>
      </dgm:prSet>
      <dgm:spPr/>
      <dgm:t>
        <a:bodyPr/>
        <a:lstStyle/>
        <a:p>
          <a:endParaRPr lang="lv-LV"/>
        </a:p>
      </dgm:t>
    </dgm:pt>
    <dgm:pt modelId="{6F2F471A-CC45-4D07-B4CB-7E06DF6DA776}" type="pres">
      <dgm:prSet presAssocID="{DF9ACB42-8A88-4C74-9A59-647F5DB67DA9}" presName="childText" presStyleLbl="revTx" presStyleIdx="0" presStyleCnt="3">
        <dgm:presLayoutVars>
          <dgm:bulletEnabled val="1"/>
        </dgm:presLayoutVars>
      </dgm:prSet>
      <dgm:spPr/>
      <dgm:t>
        <a:bodyPr/>
        <a:lstStyle/>
        <a:p>
          <a:endParaRPr lang="lv-LV"/>
        </a:p>
      </dgm:t>
    </dgm:pt>
    <dgm:pt modelId="{A932A030-4108-4289-841B-FE8D6DBC3603}" type="pres">
      <dgm:prSet presAssocID="{078EEC85-A426-4A55-8CC5-ECD576855216}" presName="parentText" presStyleLbl="node1" presStyleIdx="1" presStyleCnt="3">
        <dgm:presLayoutVars>
          <dgm:chMax val="0"/>
          <dgm:bulletEnabled val="1"/>
        </dgm:presLayoutVars>
      </dgm:prSet>
      <dgm:spPr/>
      <dgm:t>
        <a:bodyPr/>
        <a:lstStyle/>
        <a:p>
          <a:endParaRPr lang="lv-LV"/>
        </a:p>
      </dgm:t>
    </dgm:pt>
    <dgm:pt modelId="{0C32DAEA-DD68-4877-A604-8F2538996423}" type="pres">
      <dgm:prSet presAssocID="{078EEC85-A426-4A55-8CC5-ECD576855216}" presName="childText" presStyleLbl="revTx" presStyleIdx="1" presStyleCnt="3">
        <dgm:presLayoutVars>
          <dgm:bulletEnabled val="1"/>
        </dgm:presLayoutVars>
      </dgm:prSet>
      <dgm:spPr/>
      <dgm:t>
        <a:bodyPr/>
        <a:lstStyle/>
        <a:p>
          <a:endParaRPr lang="lv-LV"/>
        </a:p>
      </dgm:t>
    </dgm:pt>
    <dgm:pt modelId="{7B64E224-67EA-4475-A47E-E5A4E6389751}" type="pres">
      <dgm:prSet presAssocID="{980058B5-1B19-44D9-9A37-886D85285505}" presName="parentText" presStyleLbl="node1" presStyleIdx="2" presStyleCnt="3">
        <dgm:presLayoutVars>
          <dgm:chMax val="0"/>
          <dgm:bulletEnabled val="1"/>
        </dgm:presLayoutVars>
      </dgm:prSet>
      <dgm:spPr/>
      <dgm:t>
        <a:bodyPr/>
        <a:lstStyle/>
        <a:p>
          <a:endParaRPr lang="lv-LV"/>
        </a:p>
      </dgm:t>
    </dgm:pt>
    <dgm:pt modelId="{98DC501D-8ECC-4620-81C9-9EB24E280092}" type="pres">
      <dgm:prSet presAssocID="{980058B5-1B19-44D9-9A37-886D85285505}" presName="childText" presStyleLbl="revTx" presStyleIdx="2" presStyleCnt="3">
        <dgm:presLayoutVars>
          <dgm:bulletEnabled val="1"/>
        </dgm:presLayoutVars>
      </dgm:prSet>
      <dgm:spPr/>
      <dgm:t>
        <a:bodyPr/>
        <a:lstStyle/>
        <a:p>
          <a:endParaRPr lang="lv-LV"/>
        </a:p>
      </dgm:t>
    </dgm:pt>
  </dgm:ptLst>
  <dgm:cxnLst>
    <dgm:cxn modelId="{093C3EB5-A080-4A66-8396-3D4FBB956D5F}" srcId="{980058B5-1B19-44D9-9A37-886D85285505}" destId="{ABC72538-DCE7-4933-AEC5-93299A54182B}" srcOrd="0" destOrd="0" parTransId="{CA8688F8-C57D-4BA7-9C9C-07C306A4D193}" sibTransId="{B14A320F-2EBF-4F9C-AD78-85F05C56BCC9}"/>
    <dgm:cxn modelId="{8443F2BF-F1B9-4B6D-ADBA-AAAAA753C783}" srcId="{B51A321C-90B3-4661-A6DD-5582A5BF8AAE}" destId="{980058B5-1B19-44D9-9A37-886D85285505}" srcOrd="2" destOrd="0" parTransId="{0FDAC4B6-6C19-44CC-8F71-C5E1FCD1A734}" sibTransId="{FBD46843-1B6F-4CB4-B3BC-2F783105B86E}"/>
    <dgm:cxn modelId="{29256943-3194-4F9F-B671-E5F13CBD7403}" type="presOf" srcId="{980058B5-1B19-44D9-9A37-886D85285505}" destId="{7B64E224-67EA-4475-A47E-E5A4E6389751}" srcOrd="0" destOrd="0" presId="urn:microsoft.com/office/officeart/2005/8/layout/vList2"/>
    <dgm:cxn modelId="{BE17108E-6583-4DF5-91D1-4176525B9F8B}" srcId="{B51A321C-90B3-4661-A6DD-5582A5BF8AAE}" destId="{DF9ACB42-8A88-4C74-9A59-647F5DB67DA9}" srcOrd="0" destOrd="0" parTransId="{936AD94A-4B7F-476A-BE5F-1055FCA73A2F}" sibTransId="{A8BCA971-F6B8-46F3-9460-6EB75DA3D278}"/>
    <dgm:cxn modelId="{EB7E2536-96B2-4FE2-B97F-AAFBB4EA441E}" type="presOf" srcId="{DF9ACB42-8A88-4C74-9A59-647F5DB67DA9}" destId="{F81855EF-5CE7-4DCD-B438-529D8ABB6D68}" srcOrd="0" destOrd="0" presId="urn:microsoft.com/office/officeart/2005/8/layout/vList2"/>
    <dgm:cxn modelId="{CF682264-B498-4266-A585-D1B298E33DA4}" type="presOf" srcId="{90C348C7-F95E-45FF-9AEE-50DA06CFB574}" destId="{0C32DAEA-DD68-4877-A604-8F2538996423}" srcOrd="0" destOrd="0" presId="urn:microsoft.com/office/officeart/2005/8/layout/vList2"/>
    <dgm:cxn modelId="{1F054CD7-593F-47AD-9EB8-E0AE10E2BCF1}" type="presOf" srcId="{73E63325-66F8-4682-B5AB-4CC3280197AA}" destId="{98DC501D-8ECC-4620-81C9-9EB24E280092}" srcOrd="0" destOrd="1" presId="urn:microsoft.com/office/officeart/2005/8/layout/vList2"/>
    <dgm:cxn modelId="{079339DA-8BED-49FE-BE2D-C1806E3D00C4}" type="presOf" srcId="{ABC72538-DCE7-4933-AEC5-93299A54182B}" destId="{98DC501D-8ECC-4620-81C9-9EB24E280092}" srcOrd="0" destOrd="0" presId="urn:microsoft.com/office/officeart/2005/8/layout/vList2"/>
    <dgm:cxn modelId="{3E290954-2961-4CD5-BE72-B9BD24704453}" srcId="{980058B5-1B19-44D9-9A37-886D85285505}" destId="{73E63325-66F8-4682-B5AB-4CC3280197AA}" srcOrd="1" destOrd="0" parTransId="{7C60AFDB-6D92-4201-8198-565D35D5D832}" sibTransId="{FDA57039-2DC1-42B4-AE3B-CF110E37F71B}"/>
    <dgm:cxn modelId="{8DBE11DD-D458-4AC0-A9A8-088F75727066}" type="presOf" srcId="{B51A321C-90B3-4661-A6DD-5582A5BF8AAE}" destId="{5DB4C92E-677A-4462-A3A6-84F5D11636C1}" srcOrd="0" destOrd="0" presId="urn:microsoft.com/office/officeart/2005/8/layout/vList2"/>
    <dgm:cxn modelId="{FF1AB440-604F-4AF9-806F-0186F91630BD}" srcId="{078EEC85-A426-4A55-8CC5-ECD576855216}" destId="{90C348C7-F95E-45FF-9AEE-50DA06CFB574}" srcOrd="0" destOrd="0" parTransId="{8EFF08B3-12C3-4399-9E3B-B225A7E37DE0}" sibTransId="{C116EA06-1720-4673-AE17-EF5C931519C8}"/>
    <dgm:cxn modelId="{D19779DD-79F1-473D-B4BA-8571DFBD322E}" type="presOf" srcId="{078EEC85-A426-4A55-8CC5-ECD576855216}" destId="{A932A030-4108-4289-841B-FE8D6DBC3603}" srcOrd="0" destOrd="0" presId="urn:microsoft.com/office/officeart/2005/8/layout/vList2"/>
    <dgm:cxn modelId="{B2DCDB33-C01E-4989-84CE-A43209E4DB32}" type="presOf" srcId="{839EEE8B-7953-4E1A-956D-7E011DD370A1}" destId="{6F2F471A-CC45-4D07-B4CB-7E06DF6DA776}" srcOrd="0" destOrd="0" presId="urn:microsoft.com/office/officeart/2005/8/layout/vList2"/>
    <dgm:cxn modelId="{E18BF6BE-83D5-4EE8-9708-2A3FD020E5D3}" srcId="{DF9ACB42-8A88-4C74-9A59-647F5DB67DA9}" destId="{839EEE8B-7953-4E1A-956D-7E011DD370A1}" srcOrd="0" destOrd="0" parTransId="{9E22E2D8-5D4E-45A1-AD31-C6F736AEF914}" sibTransId="{1DFC38FF-49E2-43BE-B69F-99E1B5DCDCBF}"/>
    <dgm:cxn modelId="{593609A4-773D-4414-A071-65829B5211A8}" srcId="{B51A321C-90B3-4661-A6DD-5582A5BF8AAE}" destId="{078EEC85-A426-4A55-8CC5-ECD576855216}" srcOrd="1" destOrd="0" parTransId="{3D17AA4D-6103-4960-BCBD-6F2743A833EA}" sibTransId="{18E1EC84-89E1-44B7-AAA2-02BF03096C89}"/>
    <dgm:cxn modelId="{FA266E8D-ED54-4C4D-95EA-0B55A49D1D87}" type="presParOf" srcId="{5DB4C92E-677A-4462-A3A6-84F5D11636C1}" destId="{F81855EF-5CE7-4DCD-B438-529D8ABB6D68}" srcOrd="0" destOrd="0" presId="urn:microsoft.com/office/officeart/2005/8/layout/vList2"/>
    <dgm:cxn modelId="{A377AB04-A62B-4EBE-BCFA-FFC19951CB90}" type="presParOf" srcId="{5DB4C92E-677A-4462-A3A6-84F5D11636C1}" destId="{6F2F471A-CC45-4D07-B4CB-7E06DF6DA776}" srcOrd="1" destOrd="0" presId="urn:microsoft.com/office/officeart/2005/8/layout/vList2"/>
    <dgm:cxn modelId="{9ACF4071-E160-44BD-91DD-C4E056127298}" type="presParOf" srcId="{5DB4C92E-677A-4462-A3A6-84F5D11636C1}" destId="{A932A030-4108-4289-841B-FE8D6DBC3603}" srcOrd="2" destOrd="0" presId="urn:microsoft.com/office/officeart/2005/8/layout/vList2"/>
    <dgm:cxn modelId="{1AA0AA7A-945A-403F-B59E-346BF34B7407}" type="presParOf" srcId="{5DB4C92E-677A-4462-A3A6-84F5D11636C1}" destId="{0C32DAEA-DD68-4877-A604-8F2538996423}" srcOrd="3" destOrd="0" presId="urn:microsoft.com/office/officeart/2005/8/layout/vList2"/>
    <dgm:cxn modelId="{DC1EF90B-48B1-4457-9EE5-755449E5B63B}" type="presParOf" srcId="{5DB4C92E-677A-4462-A3A6-84F5D11636C1}" destId="{7B64E224-67EA-4475-A47E-E5A4E6389751}" srcOrd="4" destOrd="0" presId="urn:microsoft.com/office/officeart/2005/8/layout/vList2"/>
    <dgm:cxn modelId="{18A1DC3C-87FE-474D-9D3D-D25537C054F9}" type="presParOf" srcId="{5DB4C92E-677A-4462-A3A6-84F5D11636C1}" destId="{98DC501D-8ECC-4620-81C9-9EB24E280092}" srcOrd="5"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F90578-47E2-4DD6-BFBD-0A92E5900A4A}" type="doc">
      <dgm:prSet loTypeId="urn:microsoft.com/office/officeart/2005/8/layout/hierarchy3" loCatId="hierarchy" qsTypeId="urn:microsoft.com/office/officeart/2005/8/quickstyle/simple3" qsCatId="simple" csTypeId="urn:microsoft.com/office/officeart/2005/8/colors/accent1_2#4" csCatId="accent1" phldr="1"/>
      <dgm:spPr/>
      <dgm:t>
        <a:bodyPr/>
        <a:lstStyle/>
        <a:p>
          <a:endParaRPr lang="lv-LV"/>
        </a:p>
      </dgm:t>
    </dgm:pt>
    <dgm:pt modelId="{039D911D-05D3-4C27-B1E8-E6BA7A99DEC4}">
      <dgm:prSet custT="1"/>
      <dgm:spPr/>
      <dgm:t>
        <a:bodyPr/>
        <a:lstStyle/>
        <a:p>
          <a:pPr rtl="0"/>
          <a:r>
            <a:rPr lang="lv-LV" sz="1800" dirty="0" smtClean="0"/>
            <a:t>Ja fiziskai personai </a:t>
          </a:r>
          <a:r>
            <a:rPr lang="lv-LV" sz="1800" b="1" dirty="0" smtClean="0"/>
            <a:t>pieder vairāki SIA</a:t>
          </a:r>
          <a:endParaRPr lang="lv-LV" sz="1800" dirty="0"/>
        </a:p>
      </dgm:t>
    </dgm:pt>
    <dgm:pt modelId="{2C729656-BCBE-4DF7-8D82-FE74B2410B0C}" type="parTrans" cxnId="{DDE54577-0573-4DA7-9A0F-44BA55041B2E}">
      <dgm:prSet/>
      <dgm:spPr/>
      <dgm:t>
        <a:bodyPr/>
        <a:lstStyle/>
        <a:p>
          <a:endParaRPr lang="lv-LV"/>
        </a:p>
      </dgm:t>
    </dgm:pt>
    <dgm:pt modelId="{80022FE7-C433-46D8-BC1C-28770951308D}" type="sibTrans" cxnId="{DDE54577-0573-4DA7-9A0F-44BA55041B2E}">
      <dgm:prSet/>
      <dgm:spPr/>
      <dgm:t>
        <a:bodyPr/>
        <a:lstStyle/>
        <a:p>
          <a:endParaRPr lang="lv-LV"/>
        </a:p>
      </dgm:t>
    </dgm:pt>
    <dgm:pt modelId="{72C95A29-7B0E-40B7-AA99-DCEBE12EBA96}">
      <dgm:prSet custT="1"/>
      <dgm:spPr/>
      <dgm:t>
        <a:bodyPr/>
        <a:lstStyle/>
        <a:p>
          <a:pPr rtl="0"/>
          <a:r>
            <a:rPr lang="lv-LV" sz="1600" dirty="0" smtClean="0"/>
            <a:t>Ja fiziskā persona ir SIA dalībnieks </a:t>
          </a:r>
          <a:r>
            <a:rPr lang="lv-LV" sz="1600" b="1" dirty="0" smtClean="0"/>
            <a:t>un</a:t>
          </a:r>
          <a:r>
            <a:rPr lang="lv-LV" sz="1600" dirty="0" smtClean="0"/>
            <a:t> ZZS īpašnieks, vai IK, vai IU, vai VID reģistrēts saimnieciskās darbības veicējs</a:t>
          </a:r>
          <a:endParaRPr lang="lv-LV" sz="1600" dirty="0"/>
        </a:p>
      </dgm:t>
    </dgm:pt>
    <dgm:pt modelId="{13ABD1A1-C8FD-4E9D-BA81-A05607D985A1}" type="parTrans" cxnId="{BD346F9E-FC74-4803-AD72-57F998B63702}">
      <dgm:prSet/>
      <dgm:spPr/>
      <dgm:t>
        <a:bodyPr/>
        <a:lstStyle/>
        <a:p>
          <a:endParaRPr lang="lv-LV"/>
        </a:p>
      </dgm:t>
    </dgm:pt>
    <dgm:pt modelId="{C164748E-6489-475B-BC27-9EF28C613514}" type="sibTrans" cxnId="{BD346F9E-FC74-4803-AD72-57F998B63702}">
      <dgm:prSet/>
      <dgm:spPr/>
      <dgm:t>
        <a:bodyPr/>
        <a:lstStyle/>
        <a:p>
          <a:endParaRPr lang="lv-LV"/>
        </a:p>
      </dgm:t>
    </dgm:pt>
    <dgm:pt modelId="{20C31289-EE2A-4DD6-B72C-42E1CC048A71}">
      <dgm:prSet custT="1"/>
      <dgm:spPr/>
      <dgm:t>
        <a:bodyPr/>
        <a:lstStyle/>
        <a:p>
          <a:pPr rtl="0"/>
          <a:r>
            <a:rPr lang="lv-LV" sz="1600" dirty="0" smtClean="0"/>
            <a:t>MU nodokli </a:t>
          </a:r>
          <a:r>
            <a:rPr lang="lv-LV" sz="1600" b="1" dirty="0" smtClean="0"/>
            <a:t>var maksāt viena no šīm SIA</a:t>
          </a:r>
          <a:endParaRPr lang="lv-LV" sz="1600" b="1" dirty="0"/>
        </a:p>
      </dgm:t>
    </dgm:pt>
    <dgm:pt modelId="{43A937D0-2032-40B2-A026-1CEB8B52C7BB}" type="parTrans" cxnId="{60C47B18-1EE9-47E7-8AAD-1562AB02A7C8}">
      <dgm:prSet/>
      <dgm:spPr/>
      <dgm:t>
        <a:bodyPr/>
        <a:lstStyle/>
        <a:p>
          <a:endParaRPr lang="lv-LV"/>
        </a:p>
      </dgm:t>
    </dgm:pt>
    <dgm:pt modelId="{3C681594-4FB2-41D3-9480-E59A1322EBEC}" type="sibTrans" cxnId="{60C47B18-1EE9-47E7-8AAD-1562AB02A7C8}">
      <dgm:prSet/>
      <dgm:spPr/>
      <dgm:t>
        <a:bodyPr/>
        <a:lstStyle/>
        <a:p>
          <a:endParaRPr lang="lv-LV"/>
        </a:p>
      </dgm:t>
    </dgm:pt>
    <dgm:pt modelId="{69EB1279-DA5F-489F-81A1-414AE7193A4A}">
      <dgm:prSet custT="1"/>
      <dgm:spPr/>
      <dgm:t>
        <a:bodyPr/>
        <a:lstStyle/>
        <a:p>
          <a:pPr rtl="0"/>
          <a:r>
            <a:rPr lang="lv-LV" sz="1600" b="1" dirty="0" smtClean="0"/>
            <a:t>MU darbinieki </a:t>
          </a:r>
        </a:p>
        <a:p>
          <a:pPr rtl="0"/>
          <a:r>
            <a:rPr lang="lv-LV" sz="1600" b="1" dirty="0" smtClean="0"/>
            <a:t>rakstveidā ir informēti</a:t>
          </a:r>
          <a:r>
            <a:rPr lang="lv-LV" sz="1600" dirty="0" smtClean="0"/>
            <a:t>, ka  šo darbinieku IIN un VSAOI tiek noteiktas no MU  apgrozījuma  un šie darbinieki var brīvprātīgi pievienoties VSA </a:t>
          </a:r>
          <a:endParaRPr lang="lv-LV" sz="1600" dirty="0"/>
        </a:p>
      </dgm:t>
    </dgm:pt>
    <dgm:pt modelId="{C0C984BF-4421-4644-8629-DB3BE0E75BD3}" type="parTrans" cxnId="{524D8915-859B-4A36-92DB-819552163BC7}">
      <dgm:prSet/>
      <dgm:spPr/>
      <dgm:t>
        <a:bodyPr/>
        <a:lstStyle/>
        <a:p>
          <a:endParaRPr lang="lv-LV"/>
        </a:p>
      </dgm:t>
    </dgm:pt>
    <dgm:pt modelId="{CFD6934D-DE76-454F-9EF1-DD24E266AD2B}" type="sibTrans" cxnId="{524D8915-859B-4A36-92DB-819552163BC7}">
      <dgm:prSet/>
      <dgm:spPr/>
      <dgm:t>
        <a:bodyPr/>
        <a:lstStyle/>
        <a:p>
          <a:endParaRPr lang="lv-LV"/>
        </a:p>
      </dgm:t>
    </dgm:pt>
    <dgm:pt modelId="{A88A2AE9-9207-43D1-90FA-CFC250C22903}">
      <dgm:prSet custT="1"/>
      <dgm:spPr/>
      <dgm:t>
        <a:bodyPr/>
        <a:lstStyle/>
        <a:p>
          <a:pPr rtl="0"/>
          <a:r>
            <a:rPr lang="lv-LV" sz="1600" dirty="0" smtClean="0"/>
            <a:t>MU nodokli </a:t>
          </a:r>
          <a:r>
            <a:rPr lang="lv-LV" sz="1600" b="1" dirty="0" smtClean="0"/>
            <a:t>var maksāt viena no šīm formām</a:t>
          </a:r>
          <a:endParaRPr lang="lv-LV" sz="1600" b="1" dirty="0"/>
        </a:p>
      </dgm:t>
    </dgm:pt>
    <dgm:pt modelId="{B2974BF0-2669-4BC5-83A3-2F2824C35225}" type="parTrans" cxnId="{C3001513-D687-4EF5-A316-3711CBB698C3}">
      <dgm:prSet/>
      <dgm:spPr/>
      <dgm:t>
        <a:bodyPr/>
        <a:lstStyle/>
        <a:p>
          <a:endParaRPr lang="lv-LV"/>
        </a:p>
      </dgm:t>
    </dgm:pt>
    <dgm:pt modelId="{D0D8F7F9-08A2-4C72-AB74-7C5EC23062EB}" type="sibTrans" cxnId="{C3001513-D687-4EF5-A316-3711CBB698C3}">
      <dgm:prSet/>
      <dgm:spPr/>
      <dgm:t>
        <a:bodyPr/>
        <a:lstStyle/>
        <a:p>
          <a:endParaRPr lang="lv-LV"/>
        </a:p>
      </dgm:t>
    </dgm:pt>
    <dgm:pt modelId="{3EDA88B1-EA14-4982-8E41-CEDFCA748759}">
      <dgm:prSet custT="1"/>
      <dgm:spPr/>
      <dgm:t>
        <a:bodyPr/>
        <a:lstStyle/>
        <a:p>
          <a:pPr rtl="0"/>
          <a:r>
            <a:rPr lang="lv-LV" sz="1600" dirty="0" smtClean="0"/>
            <a:t>MU darbinieku </a:t>
          </a:r>
          <a:r>
            <a:rPr lang="lv-LV" sz="1600" b="1" dirty="0" smtClean="0"/>
            <a:t>skaits nav lielāks par 5</a:t>
          </a:r>
          <a:endParaRPr lang="lv-LV" sz="1600" b="1" dirty="0"/>
        </a:p>
      </dgm:t>
    </dgm:pt>
    <dgm:pt modelId="{12A787AD-DA42-4A4F-827B-84016C9D47AB}" type="parTrans" cxnId="{F9DEBDB3-FB55-43DA-B7F9-1C2D7F6EC76C}">
      <dgm:prSet/>
      <dgm:spPr/>
      <dgm:t>
        <a:bodyPr/>
        <a:lstStyle/>
        <a:p>
          <a:endParaRPr lang="lv-LV"/>
        </a:p>
      </dgm:t>
    </dgm:pt>
    <dgm:pt modelId="{278AA7B8-803A-4AC9-9C25-C6E14C1475DA}" type="sibTrans" cxnId="{F9DEBDB3-FB55-43DA-B7F9-1C2D7F6EC76C}">
      <dgm:prSet/>
      <dgm:spPr/>
      <dgm:t>
        <a:bodyPr/>
        <a:lstStyle/>
        <a:p>
          <a:endParaRPr lang="lv-LV"/>
        </a:p>
      </dgm:t>
    </dgm:pt>
    <dgm:pt modelId="{E7279AA7-A118-46F6-B52E-3EF11A2B390D}">
      <dgm:prSet custT="1"/>
      <dgm:spPr/>
      <dgm:t>
        <a:bodyPr/>
        <a:lstStyle/>
        <a:p>
          <a:r>
            <a:rPr lang="lv-LV" sz="1600" dirty="0" smtClean="0"/>
            <a:t>MU darbinieku </a:t>
          </a:r>
          <a:r>
            <a:rPr lang="lv-LV" sz="1600" b="1" dirty="0" smtClean="0"/>
            <a:t>ienākumi nepārsniedz Ls 500 mēnesī</a:t>
          </a:r>
          <a:endParaRPr lang="lv-LV" sz="1600" b="1" dirty="0"/>
        </a:p>
      </dgm:t>
    </dgm:pt>
    <dgm:pt modelId="{378AF9DC-715A-4DA4-A6F1-D68D761FBB1A}" type="parTrans" cxnId="{59A681B1-FCDB-4C9D-AE97-8633FFFCEDED}">
      <dgm:prSet/>
      <dgm:spPr/>
      <dgm:t>
        <a:bodyPr/>
        <a:lstStyle/>
        <a:p>
          <a:endParaRPr lang="lv-LV"/>
        </a:p>
      </dgm:t>
    </dgm:pt>
    <dgm:pt modelId="{BC83B66E-DFA3-460A-BBAA-B0E42A43BE23}" type="sibTrans" cxnId="{59A681B1-FCDB-4C9D-AE97-8633FFFCEDED}">
      <dgm:prSet/>
      <dgm:spPr/>
      <dgm:t>
        <a:bodyPr/>
        <a:lstStyle/>
        <a:p>
          <a:endParaRPr lang="lv-LV"/>
        </a:p>
      </dgm:t>
    </dgm:pt>
    <dgm:pt modelId="{1FD39C09-25CF-497B-A6C2-73B27F6B6283}">
      <dgm:prSet custT="1"/>
      <dgm:spPr/>
      <dgm:t>
        <a:bodyPr/>
        <a:lstStyle/>
        <a:p>
          <a:r>
            <a:rPr lang="lv-LV" sz="1500" b="1" dirty="0" smtClean="0"/>
            <a:t>MU darbinieka ienākumi nav dividendes</a:t>
          </a:r>
          <a:r>
            <a:rPr lang="lv-LV" sz="1500" dirty="0" smtClean="0"/>
            <a:t>, kuras aprēķina no MU peļņas</a:t>
          </a:r>
          <a:endParaRPr lang="lv-LV" sz="1500" dirty="0"/>
        </a:p>
      </dgm:t>
    </dgm:pt>
    <dgm:pt modelId="{97182A20-1FE9-4343-A9F5-FFBB471EDA8E}" type="parTrans" cxnId="{50453CA2-F381-4C98-821B-B0F4227867F4}">
      <dgm:prSet/>
      <dgm:spPr/>
      <dgm:t>
        <a:bodyPr/>
        <a:lstStyle/>
        <a:p>
          <a:endParaRPr lang="lv-LV"/>
        </a:p>
      </dgm:t>
    </dgm:pt>
    <dgm:pt modelId="{42C36E86-C724-4F92-9440-0641CCCB66A5}" type="sibTrans" cxnId="{50453CA2-F381-4C98-821B-B0F4227867F4}">
      <dgm:prSet/>
      <dgm:spPr/>
      <dgm:t>
        <a:bodyPr/>
        <a:lstStyle/>
        <a:p>
          <a:endParaRPr lang="lv-LV"/>
        </a:p>
      </dgm:t>
    </dgm:pt>
    <dgm:pt modelId="{8AEA9D81-9E93-4B0D-978C-A56E9ED0195F}">
      <dgm:prSet custT="1"/>
      <dgm:spPr/>
      <dgm:t>
        <a:bodyPr/>
        <a:lstStyle/>
        <a:p>
          <a:r>
            <a:rPr lang="lv-LV" sz="1600" dirty="0" smtClean="0"/>
            <a:t>MU darbinieki </a:t>
          </a:r>
          <a:r>
            <a:rPr lang="lv-LV" sz="1600" b="1" dirty="0" smtClean="0"/>
            <a:t>MU ir iesnieguši algas nodokļu grāmatiņu</a:t>
          </a:r>
          <a:endParaRPr lang="lv-LV" sz="1600" b="1" dirty="0"/>
        </a:p>
      </dgm:t>
    </dgm:pt>
    <dgm:pt modelId="{4B45DA17-45B8-42CB-9D1A-60E27821979E}" type="parTrans" cxnId="{5B4DA2AF-0725-4F35-B166-3160F829EE81}">
      <dgm:prSet/>
      <dgm:spPr/>
      <dgm:t>
        <a:bodyPr/>
        <a:lstStyle/>
        <a:p>
          <a:endParaRPr lang="lv-LV"/>
        </a:p>
      </dgm:t>
    </dgm:pt>
    <dgm:pt modelId="{6642F4FE-27AD-4F51-8397-464FFAD03FD6}" type="sibTrans" cxnId="{5B4DA2AF-0725-4F35-B166-3160F829EE81}">
      <dgm:prSet/>
      <dgm:spPr/>
      <dgm:t>
        <a:bodyPr/>
        <a:lstStyle/>
        <a:p>
          <a:endParaRPr lang="lv-LV"/>
        </a:p>
      </dgm:t>
    </dgm:pt>
    <dgm:pt modelId="{DDF9C9E4-1CE7-4A09-B1DA-AE1A34AA08C0}" type="pres">
      <dgm:prSet presAssocID="{8BF90578-47E2-4DD6-BFBD-0A92E5900A4A}" presName="diagram" presStyleCnt="0">
        <dgm:presLayoutVars>
          <dgm:chPref val="1"/>
          <dgm:dir/>
          <dgm:animOne val="branch"/>
          <dgm:animLvl val="lvl"/>
          <dgm:resizeHandles/>
        </dgm:presLayoutVars>
      </dgm:prSet>
      <dgm:spPr/>
      <dgm:t>
        <a:bodyPr/>
        <a:lstStyle/>
        <a:p>
          <a:endParaRPr lang="lv-LV"/>
        </a:p>
      </dgm:t>
    </dgm:pt>
    <dgm:pt modelId="{34A768D6-451E-46C2-A820-41F0A791D51B}" type="pres">
      <dgm:prSet presAssocID="{039D911D-05D3-4C27-B1E8-E6BA7A99DEC4}" presName="root" presStyleCnt="0"/>
      <dgm:spPr/>
    </dgm:pt>
    <dgm:pt modelId="{5A87247B-7EDA-4ECD-823E-7CF0D5A8866C}" type="pres">
      <dgm:prSet presAssocID="{039D911D-05D3-4C27-B1E8-E6BA7A99DEC4}" presName="rootComposite" presStyleCnt="0"/>
      <dgm:spPr/>
    </dgm:pt>
    <dgm:pt modelId="{530147DA-8074-4687-87EA-F8D152977720}" type="pres">
      <dgm:prSet presAssocID="{039D911D-05D3-4C27-B1E8-E6BA7A99DEC4}" presName="rootText" presStyleLbl="node1" presStyleIdx="0" presStyleCnt="3" custScaleX="109222" custScaleY="167100"/>
      <dgm:spPr/>
      <dgm:t>
        <a:bodyPr/>
        <a:lstStyle/>
        <a:p>
          <a:endParaRPr lang="lv-LV"/>
        </a:p>
      </dgm:t>
    </dgm:pt>
    <dgm:pt modelId="{723A573F-7DEA-4984-93CF-C02B26786823}" type="pres">
      <dgm:prSet presAssocID="{039D911D-05D3-4C27-B1E8-E6BA7A99DEC4}" presName="rootConnector" presStyleLbl="node1" presStyleIdx="0" presStyleCnt="3"/>
      <dgm:spPr/>
      <dgm:t>
        <a:bodyPr/>
        <a:lstStyle/>
        <a:p>
          <a:endParaRPr lang="lv-LV"/>
        </a:p>
      </dgm:t>
    </dgm:pt>
    <dgm:pt modelId="{0BDEEEEF-5C72-42DB-A4FF-586666FF21FA}" type="pres">
      <dgm:prSet presAssocID="{039D911D-05D3-4C27-B1E8-E6BA7A99DEC4}" presName="childShape" presStyleCnt="0"/>
      <dgm:spPr/>
    </dgm:pt>
    <dgm:pt modelId="{51073DD7-6D63-4527-830E-2506F90044D7}" type="pres">
      <dgm:prSet presAssocID="{43A937D0-2032-40B2-A026-1CEB8B52C7BB}" presName="Name13" presStyleLbl="parChTrans1D2" presStyleIdx="0" presStyleCnt="6"/>
      <dgm:spPr/>
      <dgm:t>
        <a:bodyPr/>
        <a:lstStyle/>
        <a:p>
          <a:endParaRPr lang="lv-LV"/>
        </a:p>
      </dgm:t>
    </dgm:pt>
    <dgm:pt modelId="{C3037455-115A-431E-93B1-5CA56829A0CE}" type="pres">
      <dgm:prSet presAssocID="{20C31289-EE2A-4DD6-B72C-42E1CC048A71}" presName="childText" presStyleLbl="bgAcc1" presStyleIdx="0" presStyleCnt="6" custScaleX="128865" custScaleY="162620">
        <dgm:presLayoutVars>
          <dgm:bulletEnabled val="1"/>
        </dgm:presLayoutVars>
      </dgm:prSet>
      <dgm:spPr/>
      <dgm:t>
        <a:bodyPr/>
        <a:lstStyle/>
        <a:p>
          <a:endParaRPr lang="lv-LV"/>
        </a:p>
      </dgm:t>
    </dgm:pt>
    <dgm:pt modelId="{65F50F61-A213-4493-8CA0-55E040B7ACBF}" type="pres">
      <dgm:prSet presAssocID="{72C95A29-7B0E-40B7-AA99-DCEBE12EBA96}" presName="root" presStyleCnt="0"/>
      <dgm:spPr/>
    </dgm:pt>
    <dgm:pt modelId="{E89DE1BC-E1C1-479E-814A-0888ECDC5BEF}" type="pres">
      <dgm:prSet presAssocID="{72C95A29-7B0E-40B7-AA99-DCEBE12EBA96}" presName="rootComposite" presStyleCnt="0"/>
      <dgm:spPr/>
    </dgm:pt>
    <dgm:pt modelId="{6170C4F3-D090-4154-8DD7-B497248D3ACE}" type="pres">
      <dgm:prSet presAssocID="{72C95A29-7B0E-40B7-AA99-DCEBE12EBA96}" presName="rootText" presStyleLbl="node1" presStyleIdx="1" presStyleCnt="3" custScaleX="156155" custScaleY="306474" custLinFactNeighborX="-9112" custLinFactNeighborY="-9110"/>
      <dgm:spPr/>
      <dgm:t>
        <a:bodyPr/>
        <a:lstStyle/>
        <a:p>
          <a:endParaRPr lang="lv-LV"/>
        </a:p>
      </dgm:t>
    </dgm:pt>
    <dgm:pt modelId="{F5782634-E344-4B2E-9388-0973DBBDB5E8}" type="pres">
      <dgm:prSet presAssocID="{72C95A29-7B0E-40B7-AA99-DCEBE12EBA96}" presName="rootConnector" presStyleLbl="node1" presStyleIdx="1" presStyleCnt="3"/>
      <dgm:spPr/>
      <dgm:t>
        <a:bodyPr/>
        <a:lstStyle/>
        <a:p>
          <a:endParaRPr lang="lv-LV"/>
        </a:p>
      </dgm:t>
    </dgm:pt>
    <dgm:pt modelId="{436FEF24-45FD-4FC2-B72D-B52124E2CCC1}" type="pres">
      <dgm:prSet presAssocID="{72C95A29-7B0E-40B7-AA99-DCEBE12EBA96}" presName="childShape" presStyleCnt="0"/>
      <dgm:spPr/>
    </dgm:pt>
    <dgm:pt modelId="{AEED3369-2000-48F4-B579-427FBA971348}" type="pres">
      <dgm:prSet presAssocID="{B2974BF0-2669-4BC5-83A3-2F2824C35225}" presName="Name13" presStyleLbl="parChTrans1D2" presStyleIdx="1" presStyleCnt="6"/>
      <dgm:spPr/>
      <dgm:t>
        <a:bodyPr/>
        <a:lstStyle/>
        <a:p>
          <a:endParaRPr lang="lv-LV"/>
        </a:p>
      </dgm:t>
    </dgm:pt>
    <dgm:pt modelId="{10181C47-9008-4CE7-A27B-8ECE2E32D294}" type="pres">
      <dgm:prSet presAssocID="{A88A2AE9-9207-43D1-90FA-CFC250C22903}" presName="childText" presStyleLbl="bgAcc1" presStyleIdx="1" presStyleCnt="6" custScaleX="154791" custScaleY="182888">
        <dgm:presLayoutVars>
          <dgm:bulletEnabled val="1"/>
        </dgm:presLayoutVars>
      </dgm:prSet>
      <dgm:spPr/>
      <dgm:t>
        <a:bodyPr/>
        <a:lstStyle/>
        <a:p>
          <a:endParaRPr lang="lv-LV"/>
        </a:p>
      </dgm:t>
    </dgm:pt>
    <dgm:pt modelId="{737CFDFD-1AD2-4AEC-9ABA-2EAB444DF387}" type="pres">
      <dgm:prSet presAssocID="{69EB1279-DA5F-489F-81A1-414AE7193A4A}" presName="root" presStyleCnt="0"/>
      <dgm:spPr/>
    </dgm:pt>
    <dgm:pt modelId="{8E362D59-6156-4E7C-A43D-45A8A8AD0256}" type="pres">
      <dgm:prSet presAssocID="{69EB1279-DA5F-489F-81A1-414AE7193A4A}" presName="rootComposite" presStyleCnt="0"/>
      <dgm:spPr/>
    </dgm:pt>
    <dgm:pt modelId="{2CCB9F80-E48C-45C7-B12F-DE962EA532B3}" type="pres">
      <dgm:prSet presAssocID="{69EB1279-DA5F-489F-81A1-414AE7193A4A}" presName="rootText" presStyleLbl="node1" presStyleIdx="2" presStyleCnt="3" custScaleX="283942" custScaleY="232213" custLinFactNeighborX="-8181" custLinFactNeighborY="1333"/>
      <dgm:spPr/>
      <dgm:t>
        <a:bodyPr/>
        <a:lstStyle/>
        <a:p>
          <a:endParaRPr lang="lv-LV"/>
        </a:p>
      </dgm:t>
    </dgm:pt>
    <dgm:pt modelId="{B63DE871-BACC-4D5C-A1F7-C00D0CA7C2F9}" type="pres">
      <dgm:prSet presAssocID="{69EB1279-DA5F-489F-81A1-414AE7193A4A}" presName="rootConnector" presStyleLbl="node1" presStyleIdx="2" presStyleCnt="3"/>
      <dgm:spPr/>
      <dgm:t>
        <a:bodyPr/>
        <a:lstStyle/>
        <a:p>
          <a:endParaRPr lang="lv-LV"/>
        </a:p>
      </dgm:t>
    </dgm:pt>
    <dgm:pt modelId="{BE5A6C70-A1A1-417A-A276-8FF57E69E628}" type="pres">
      <dgm:prSet presAssocID="{69EB1279-DA5F-489F-81A1-414AE7193A4A}" presName="childShape" presStyleCnt="0"/>
      <dgm:spPr/>
    </dgm:pt>
    <dgm:pt modelId="{61255810-A807-475B-A7F8-851995E84918}" type="pres">
      <dgm:prSet presAssocID="{12A787AD-DA42-4A4F-827B-84016C9D47AB}" presName="Name13" presStyleLbl="parChTrans1D2" presStyleIdx="2" presStyleCnt="6"/>
      <dgm:spPr/>
      <dgm:t>
        <a:bodyPr/>
        <a:lstStyle/>
        <a:p>
          <a:endParaRPr lang="lv-LV"/>
        </a:p>
      </dgm:t>
    </dgm:pt>
    <dgm:pt modelId="{5810EFBC-C5FE-49C7-A325-C25DEDB3ECBF}" type="pres">
      <dgm:prSet presAssocID="{3EDA88B1-EA14-4982-8E41-CEDFCA748759}" presName="childText" presStyleLbl="bgAcc1" presStyleIdx="2" presStyleCnt="6" custScaleX="297556" custScaleY="93436" custLinFactNeighborX="-13844" custLinFactNeighborY="-7967">
        <dgm:presLayoutVars>
          <dgm:bulletEnabled val="1"/>
        </dgm:presLayoutVars>
      </dgm:prSet>
      <dgm:spPr/>
      <dgm:t>
        <a:bodyPr/>
        <a:lstStyle/>
        <a:p>
          <a:endParaRPr lang="lv-LV"/>
        </a:p>
      </dgm:t>
    </dgm:pt>
    <dgm:pt modelId="{C166AC48-BC8E-41A0-A888-1FC4B146B1E7}" type="pres">
      <dgm:prSet presAssocID="{378AF9DC-715A-4DA4-A6F1-D68D761FBB1A}" presName="Name13" presStyleLbl="parChTrans1D2" presStyleIdx="3" presStyleCnt="6"/>
      <dgm:spPr/>
      <dgm:t>
        <a:bodyPr/>
        <a:lstStyle/>
        <a:p>
          <a:endParaRPr lang="lv-LV"/>
        </a:p>
      </dgm:t>
    </dgm:pt>
    <dgm:pt modelId="{4194A8A5-8166-45FB-B665-6FFDDFD487AD}" type="pres">
      <dgm:prSet presAssocID="{E7279AA7-A118-46F6-B52E-3EF11A2B390D}" presName="childText" presStyleLbl="bgAcc1" presStyleIdx="3" presStyleCnt="6" custScaleX="295575" custScaleY="85344" custLinFactNeighborX="-13844" custLinFactNeighborY="-9644">
        <dgm:presLayoutVars>
          <dgm:bulletEnabled val="1"/>
        </dgm:presLayoutVars>
      </dgm:prSet>
      <dgm:spPr/>
      <dgm:t>
        <a:bodyPr/>
        <a:lstStyle/>
        <a:p>
          <a:endParaRPr lang="lv-LV"/>
        </a:p>
      </dgm:t>
    </dgm:pt>
    <dgm:pt modelId="{9083E857-60B4-4163-8663-97F54CD0045C}" type="pres">
      <dgm:prSet presAssocID="{4B45DA17-45B8-42CB-9D1A-60E27821979E}" presName="Name13" presStyleLbl="parChTrans1D2" presStyleIdx="4" presStyleCnt="6"/>
      <dgm:spPr/>
      <dgm:t>
        <a:bodyPr/>
        <a:lstStyle/>
        <a:p>
          <a:endParaRPr lang="lv-LV"/>
        </a:p>
      </dgm:t>
    </dgm:pt>
    <dgm:pt modelId="{2CD701CC-F015-41CB-960A-1298BF4C023E}" type="pres">
      <dgm:prSet presAssocID="{8AEA9D81-9E93-4B0D-978C-A56E9ED0195F}" presName="childText" presStyleLbl="bgAcc1" presStyleIdx="4" presStyleCnt="6" custScaleX="298884" custScaleY="96743" custLinFactNeighborX="-13844" custLinFactNeighborY="-6561">
        <dgm:presLayoutVars>
          <dgm:bulletEnabled val="1"/>
        </dgm:presLayoutVars>
      </dgm:prSet>
      <dgm:spPr/>
      <dgm:t>
        <a:bodyPr/>
        <a:lstStyle/>
        <a:p>
          <a:endParaRPr lang="lv-LV"/>
        </a:p>
      </dgm:t>
    </dgm:pt>
    <dgm:pt modelId="{23CB1420-1840-4683-934E-5BA00E49A0FE}" type="pres">
      <dgm:prSet presAssocID="{97182A20-1FE9-4343-A9F5-FFBB471EDA8E}" presName="Name13" presStyleLbl="parChTrans1D2" presStyleIdx="5" presStyleCnt="6"/>
      <dgm:spPr/>
      <dgm:t>
        <a:bodyPr/>
        <a:lstStyle/>
        <a:p>
          <a:endParaRPr lang="lv-LV"/>
        </a:p>
      </dgm:t>
    </dgm:pt>
    <dgm:pt modelId="{55B7D272-4299-4AE6-BEC3-69A1E26D744E}" type="pres">
      <dgm:prSet presAssocID="{1FD39C09-25CF-497B-A6C2-73B27F6B6283}" presName="childText" presStyleLbl="bgAcc1" presStyleIdx="5" presStyleCnt="6" custAng="0" custScaleX="293603" custScaleY="88605" custLinFactNeighborX="-13844" custLinFactNeighborY="-20516">
        <dgm:presLayoutVars>
          <dgm:bulletEnabled val="1"/>
        </dgm:presLayoutVars>
      </dgm:prSet>
      <dgm:spPr/>
      <dgm:t>
        <a:bodyPr/>
        <a:lstStyle/>
        <a:p>
          <a:endParaRPr lang="lv-LV"/>
        </a:p>
      </dgm:t>
    </dgm:pt>
  </dgm:ptLst>
  <dgm:cxnLst>
    <dgm:cxn modelId="{E5DE6B31-68B8-4C88-96F7-27FEC29F84A3}" type="presOf" srcId="{039D911D-05D3-4C27-B1E8-E6BA7A99DEC4}" destId="{530147DA-8074-4687-87EA-F8D152977720}" srcOrd="0" destOrd="0" presId="urn:microsoft.com/office/officeart/2005/8/layout/hierarchy3"/>
    <dgm:cxn modelId="{D27FB191-AE19-40DA-A21F-94A8BB6B4AF1}" type="presOf" srcId="{8AEA9D81-9E93-4B0D-978C-A56E9ED0195F}" destId="{2CD701CC-F015-41CB-960A-1298BF4C023E}" srcOrd="0" destOrd="0" presId="urn:microsoft.com/office/officeart/2005/8/layout/hierarchy3"/>
    <dgm:cxn modelId="{DDE54577-0573-4DA7-9A0F-44BA55041B2E}" srcId="{8BF90578-47E2-4DD6-BFBD-0A92E5900A4A}" destId="{039D911D-05D3-4C27-B1E8-E6BA7A99DEC4}" srcOrd="0" destOrd="0" parTransId="{2C729656-BCBE-4DF7-8D82-FE74B2410B0C}" sibTransId="{80022FE7-C433-46D8-BC1C-28770951308D}"/>
    <dgm:cxn modelId="{66370065-141D-4F2C-A3C0-B5FB061A0CAC}" type="presOf" srcId="{69EB1279-DA5F-489F-81A1-414AE7193A4A}" destId="{B63DE871-BACC-4D5C-A1F7-C00D0CA7C2F9}" srcOrd="1" destOrd="0" presId="urn:microsoft.com/office/officeart/2005/8/layout/hierarchy3"/>
    <dgm:cxn modelId="{C3001513-D687-4EF5-A316-3711CBB698C3}" srcId="{72C95A29-7B0E-40B7-AA99-DCEBE12EBA96}" destId="{A88A2AE9-9207-43D1-90FA-CFC250C22903}" srcOrd="0" destOrd="0" parTransId="{B2974BF0-2669-4BC5-83A3-2F2824C35225}" sibTransId="{D0D8F7F9-08A2-4C72-AB74-7C5EC23062EB}"/>
    <dgm:cxn modelId="{2DF73784-C75D-4704-BA87-DDFE35019E71}" type="presOf" srcId="{3EDA88B1-EA14-4982-8E41-CEDFCA748759}" destId="{5810EFBC-C5FE-49C7-A325-C25DEDB3ECBF}" srcOrd="0" destOrd="0" presId="urn:microsoft.com/office/officeart/2005/8/layout/hierarchy3"/>
    <dgm:cxn modelId="{54B351C5-6428-4D35-B4B0-88E74162AA0E}" type="presOf" srcId="{97182A20-1FE9-4343-A9F5-FFBB471EDA8E}" destId="{23CB1420-1840-4683-934E-5BA00E49A0FE}" srcOrd="0" destOrd="0" presId="urn:microsoft.com/office/officeart/2005/8/layout/hierarchy3"/>
    <dgm:cxn modelId="{48671791-AD2E-409A-BDA5-E36B55E011F3}" type="presOf" srcId="{B2974BF0-2669-4BC5-83A3-2F2824C35225}" destId="{AEED3369-2000-48F4-B579-427FBA971348}" srcOrd="0" destOrd="0" presId="urn:microsoft.com/office/officeart/2005/8/layout/hierarchy3"/>
    <dgm:cxn modelId="{50453CA2-F381-4C98-821B-B0F4227867F4}" srcId="{69EB1279-DA5F-489F-81A1-414AE7193A4A}" destId="{1FD39C09-25CF-497B-A6C2-73B27F6B6283}" srcOrd="3" destOrd="0" parTransId="{97182A20-1FE9-4343-A9F5-FFBB471EDA8E}" sibTransId="{42C36E86-C724-4F92-9440-0641CCCB66A5}"/>
    <dgm:cxn modelId="{21652CF2-FFCC-4888-AC1B-EAFB5A60BC9F}" type="presOf" srcId="{12A787AD-DA42-4A4F-827B-84016C9D47AB}" destId="{61255810-A807-475B-A7F8-851995E84918}" srcOrd="0" destOrd="0" presId="urn:microsoft.com/office/officeart/2005/8/layout/hierarchy3"/>
    <dgm:cxn modelId="{FCDF3BEF-BE43-4074-ACC4-D8F7FD5F22DB}" type="presOf" srcId="{8BF90578-47E2-4DD6-BFBD-0A92E5900A4A}" destId="{DDF9C9E4-1CE7-4A09-B1DA-AE1A34AA08C0}" srcOrd="0" destOrd="0" presId="urn:microsoft.com/office/officeart/2005/8/layout/hierarchy3"/>
    <dgm:cxn modelId="{729B69C6-B303-4BC2-8164-6127F68DD4CA}" type="presOf" srcId="{039D911D-05D3-4C27-B1E8-E6BA7A99DEC4}" destId="{723A573F-7DEA-4984-93CF-C02B26786823}" srcOrd="1" destOrd="0" presId="urn:microsoft.com/office/officeart/2005/8/layout/hierarchy3"/>
    <dgm:cxn modelId="{524D8915-859B-4A36-92DB-819552163BC7}" srcId="{8BF90578-47E2-4DD6-BFBD-0A92E5900A4A}" destId="{69EB1279-DA5F-489F-81A1-414AE7193A4A}" srcOrd="2" destOrd="0" parTransId="{C0C984BF-4421-4644-8629-DB3BE0E75BD3}" sibTransId="{CFD6934D-DE76-454F-9EF1-DD24E266AD2B}"/>
    <dgm:cxn modelId="{B85D5A1B-9390-4EF3-9CE9-D990711AF6BD}" type="presOf" srcId="{72C95A29-7B0E-40B7-AA99-DCEBE12EBA96}" destId="{6170C4F3-D090-4154-8DD7-B497248D3ACE}" srcOrd="0" destOrd="0" presId="urn:microsoft.com/office/officeart/2005/8/layout/hierarchy3"/>
    <dgm:cxn modelId="{611BF0D9-AC04-4481-883E-0BBBFC55F957}" type="presOf" srcId="{A88A2AE9-9207-43D1-90FA-CFC250C22903}" destId="{10181C47-9008-4CE7-A27B-8ECE2E32D294}" srcOrd="0" destOrd="0" presId="urn:microsoft.com/office/officeart/2005/8/layout/hierarchy3"/>
    <dgm:cxn modelId="{E7E04598-E6F5-481C-AC39-23015A82DB72}" type="presOf" srcId="{72C95A29-7B0E-40B7-AA99-DCEBE12EBA96}" destId="{F5782634-E344-4B2E-9388-0973DBBDB5E8}" srcOrd="1" destOrd="0" presId="urn:microsoft.com/office/officeart/2005/8/layout/hierarchy3"/>
    <dgm:cxn modelId="{60503766-7E91-4683-93D9-AFA3DC5B2C80}" type="presOf" srcId="{43A937D0-2032-40B2-A026-1CEB8B52C7BB}" destId="{51073DD7-6D63-4527-830E-2506F90044D7}" srcOrd="0" destOrd="0" presId="urn:microsoft.com/office/officeart/2005/8/layout/hierarchy3"/>
    <dgm:cxn modelId="{60C47B18-1EE9-47E7-8AAD-1562AB02A7C8}" srcId="{039D911D-05D3-4C27-B1E8-E6BA7A99DEC4}" destId="{20C31289-EE2A-4DD6-B72C-42E1CC048A71}" srcOrd="0" destOrd="0" parTransId="{43A937D0-2032-40B2-A026-1CEB8B52C7BB}" sibTransId="{3C681594-4FB2-41D3-9480-E59A1322EBEC}"/>
    <dgm:cxn modelId="{1D0777AA-83CC-4669-982E-76EDBE17B589}" type="presOf" srcId="{4B45DA17-45B8-42CB-9D1A-60E27821979E}" destId="{9083E857-60B4-4163-8663-97F54CD0045C}" srcOrd="0" destOrd="0" presId="urn:microsoft.com/office/officeart/2005/8/layout/hierarchy3"/>
    <dgm:cxn modelId="{5B4DA2AF-0725-4F35-B166-3160F829EE81}" srcId="{69EB1279-DA5F-489F-81A1-414AE7193A4A}" destId="{8AEA9D81-9E93-4B0D-978C-A56E9ED0195F}" srcOrd="2" destOrd="0" parTransId="{4B45DA17-45B8-42CB-9D1A-60E27821979E}" sibTransId="{6642F4FE-27AD-4F51-8397-464FFAD03FD6}"/>
    <dgm:cxn modelId="{DDF2012E-D892-46AF-8116-641D9113CF1B}" type="presOf" srcId="{69EB1279-DA5F-489F-81A1-414AE7193A4A}" destId="{2CCB9F80-E48C-45C7-B12F-DE962EA532B3}" srcOrd="0" destOrd="0" presId="urn:microsoft.com/office/officeart/2005/8/layout/hierarchy3"/>
    <dgm:cxn modelId="{4063F73C-0066-4FAE-AFD4-D2D145D27184}" type="presOf" srcId="{20C31289-EE2A-4DD6-B72C-42E1CC048A71}" destId="{C3037455-115A-431E-93B1-5CA56829A0CE}" srcOrd="0" destOrd="0" presId="urn:microsoft.com/office/officeart/2005/8/layout/hierarchy3"/>
    <dgm:cxn modelId="{F9DEBDB3-FB55-43DA-B7F9-1C2D7F6EC76C}" srcId="{69EB1279-DA5F-489F-81A1-414AE7193A4A}" destId="{3EDA88B1-EA14-4982-8E41-CEDFCA748759}" srcOrd="0" destOrd="0" parTransId="{12A787AD-DA42-4A4F-827B-84016C9D47AB}" sibTransId="{278AA7B8-803A-4AC9-9C25-C6E14C1475DA}"/>
    <dgm:cxn modelId="{956C1370-F2D7-444E-8129-BA28B770EB20}" type="presOf" srcId="{378AF9DC-715A-4DA4-A6F1-D68D761FBB1A}" destId="{C166AC48-BC8E-41A0-A888-1FC4B146B1E7}" srcOrd="0" destOrd="0" presId="urn:microsoft.com/office/officeart/2005/8/layout/hierarchy3"/>
    <dgm:cxn modelId="{59A681B1-FCDB-4C9D-AE97-8633FFFCEDED}" srcId="{69EB1279-DA5F-489F-81A1-414AE7193A4A}" destId="{E7279AA7-A118-46F6-B52E-3EF11A2B390D}" srcOrd="1" destOrd="0" parTransId="{378AF9DC-715A-4DA4-A6F1-D68D761FBB1A}" sibTransId="{BC83B66E-DFA3-460A-BBAA-B0E42A43BE23}"/>
    <dgm:cxn modelId="{BD346F9E-FC74-4803-AD72-57F998B63702}" srcId="{8BF90578-47E2-4DD6-BFBD-0A92E5900A4A}" destId="{72C95A29-7B0E-40B7-AA99-DCEBE12EBA96}" srcOrd="1" destOrd="0" parTransId="{13ABD1A1-C8FD-4E9D-BA81-A05607D985A1}" sibTransId="{C164748E-6489-475B-BC27-9EF28C613514}"/>
    <dgm:cxn modelId="{C189B3EB-C9F0-4A20-ACDB-8C6FF74984C6}" type="presOf" srcId="{1FD39C09-25CF-497B-A6C2-73B27F6B6283}" destId="{55B7D272-4299-4AE6-BEC3-69A1E26D744E}" srcOrd="0" destOrd="0" presId="urn:microsoft.com/office/officeart/2005/8/layout/hierarchy3"/>
    <dgm:cxn modelId="{F7934CB6-C7C3-450F-B8D4-3C3F97D395B3}" type="presOf" srcId="{E7279AA7-A118-46F6-B52E-3EF11A2B390D}" destId="{4194A8A5-8166-45FB-B665-6FFDDFD487AD}" srcOrd="0" destOrd="0" presId="urn:microsoft.com/office/officeart/2005/8/layout/hierarchy3"/>
    <dgm:cxn modelId="{6BEE9580-CAD2-4FBD-AF74-4A9490735245}" type="presParOf" srcId="{DDF9C9E4-1CE7-4A09-B1DA-AE1A34AA08C0}" destId="{34A768D6-451E-46C2-A820-41F0A791D51B}" srcOrd="0" destOrd="0" presId="urn:microsoft.com/office/officeart/2005/8/layout/hierarchy3"/>
    <dgm:cxn modelId="{0C671830-2AB9-46D9-8B50-FFD5640ED051}" type="presParOf" srcId="{34A768D6-451E-46C2-A820-41F0A791D51B}" destId="{5A87247B-7EDA-4ECD-823E-7CF0D5A8866C}" srcOrd="0" destOrd="0" presId="urn:microsoft.com/office/officeart/2005/8/layout/hierarchy3"/>
    <dgm:cxn modelId="{94576665-0463-4E62-9D30-98956DE7A61D}" type="presParOf" srcId="{5A87247B-7EDA-4ECD-823E-7CF0D5A8866C}" destId="{530147DA-8074-4687-87EA-F8D152977720}" srcOrd="0" destOrd="0" presId="urn:microsoft.com/office/officeart/2005/8/layout/hierarchy3"/>
    <dgm:cxn modelId="{0171F1E9-1477-4AF5-8F82-248CBF0BCA28}" type="presParOf" srcId="{5A87247B-7EDA-4ECD-823E-7CF0D5A8866C}" destId="{723A573F-7DEA-4984-93CF-C02B26786823}" srcOrd="1" destOrd="0" presId="urn:microsoft.com/office/officeart/2005/8/layout/hierarchy3"/>
    <dgm:cxn modelId="{6B27AF3D-77B5-49CF-B9F4-F23277181EC9}" type="presParOf" srcId="{34A768D6-451E-46C2-A820-41F0A791D51B}" destId="{0BDEEEEF-5C72-42DB-A4FF-586666FF21FA}" srcOrd="1" destOrd="0" presId="urn:microsoft.com/office/officeart/2005/8/layout/hierarchy3"/>
    <dgm:cxn modelId="{2E2E680A-0D0E-46D8-AEB8-691823416B19}" type="presParOf" srcId="{0BDEEEEF-5C72-42DB-A4FF-586666FF21FA}" destId="{51073DD7-6D63-4527-830E-2506F90044D7}" srcOrd="0" destOrd="0" presId="urn:microsoft.com/office/officeart/2005/8/layout/hierarchy3"/>
    <dgm:cxn modelId="{6A178E22-767C-4DCB-AA4C-7C8706371A2C}" type="presParOf" srcId="{0BDEEEEF-5C72-42DB-A4FF-586666FF21FA}" destId="{C3037455-115A-431E-93B1-5CA56829A0CE}" srcOrd="1" destOrd="0" presId="urn:microsoft.com/office/officeart/2005/8/layout/hierarchy3"/>
    <dgm:cxn modelId="{66C5DE21-27DD-4CD5-A4F7-E832C8424271}" type="presParOf" srcId="{DDF9C9E4-1CE7-4A09-B1DA-AE1A34AA08C0}" destId="{65F50F61-A213-4493-8CA0-55E040B7ACBF}" srcOrd="1" destOrd="0" presId="urn:microsoft.com/office/officeart/2005/8/layout/hierarchy3"/>
    <dgm:cxn modelId="{6D95F21B-7970-4D78-B788-A21B606CF6BA}" type="presParOf" srcId="{65F50F61-A213-4493-8CA0-55E040B7ACBF}" destId="{E89DE1BC-E1C1-479E-814A-0888ECDC5BEF}" srcOrd="0" destOrd="0" presId="urn:microsoft.com/office/officeart/2005/8/layout/hierarchy3"/>
    <dgm:cxn modelId="{35FF392C-1670-4DD9-ACAE-34DCBD7B4B48}" type="presParOf" srcId="{E89DE1BC-E1C1-479E-814A-0888ECDC5BEF}" destId="{6170C4F3-D090-4154-8DD7-B497248D3ACE}" srcOrd="0" destOrd="0" presId="urn:microsoft.com/office/officeart/2005/8/layout/hierarchy3"/>
    <dgm:cxn modelId="{434FF8A5-68F5-4F86-A7BA-477288ADF451}" type="presParOf" srcId="{E89DE1BC-E1C1-479E-814A-0888ECDC5BEF}" destId="{F5782634-E344-4B2E-9388-0973DBBDB5E8}" srcOrd="1" destOrd="0" presId="urn:microsoft.com/office/officeart/2005/8/layout/hierarchy3"/>
    <dgm:cxn modelId="{6A6095BA-E7D1-4EC0-818D-3FDE13799038}" type="presParOf" srcId="{65F50F61-A213-4493-8CA0-55E040B7ACBF}" destId="{436FEF24-45FD-4FC2-B72D-B52124E2CCC1}" srcOrd="1" destOrd="0" presId="urn:microsoft.com/office/officeart/2005/8/layout/hierarchy3"/>
    <dgm:cxn modelId="{31258F3A-CFF9-4BA9-8E10-AD27DE3CA333}" type="presParOf" srcId="{436FEF24-45FD-4FC2-B72D-B52124E2CCC1}" destId="{AEED3369-2000-48F4-B579-427FBA971348}" srcOrd="0" destOrd="0" presId="urn:microsoft.com/office/officeart/2005/8/layout/hierarchy3"/>
    <dgm:cxn modelId="{9A187E26-68B9-466A-B426-A85F781AD22D}" type="presParOf" srcId="{436FEF24-45FD-4FC2-B72D-B52124E2CCC1}" destId="{10181C47-9008-4CE7-A27B-8ECE2E32D294}" srcOrd="1" destOrd="0" presId="urn:microsoft.com/office/officeart/2005/8/layout/hierarchy3"/>
    <dgm:cxn modelId="{4948182A-477E-44B4-9BF5-6BB254C5D700}" type="presParOf" srcId="{DDF9C9E4-1CE7-4A09-B1DA-AE1A34AA08C0}" destId="{737CFDFD-1AD2-4AEC-9ABA-2EAB444DF387}" srcOrd="2" destOrd="0" presId="urn:microsoft.com/office/officeart/2005/8/layout/hierarchy3"/>
    <dgm:cxn modelId="{C4B7277F-64C6-4FFE-ABDA-77C29DBC899D}" type="presParOf" srcId="{737CFDFD-1AD2-4AEC-9ABA-2EAB444DF387}" destId="{8E362D59-6156-4E7C-A43D-45A8A8AD0256}" srcOrd="0" destOrd="0" presId="urn:microsoft.com/office/officeart/2005/8/layout/hierarchy3"/>
    <dgm:cxn modelId="{CFFE4990-10DC-4B6E-AC67-4D6A076C2F6F}" type="presParOf" srcId="{8E362D59-6156-4E7C-A43D-45A8A8AD0256}" destId="{2CCB9F80-E48C-45C7-B12F-DE962EA532B3}" srcOrd="0" destOrd="0" presId="urn:microsoft.com/office/officeart/2005/8/layout/hierarchy3"/>
    <dgm:cxn modelId="{FB4EC8F5-AE83-4A83-A176-7285E641EE52}" type="presParOf" srcId="{8E362D59-6156-4E7C-A43D-45A8A8AD0256}" destId="{B63DE871-BACC-4D5C-A1F7-C00D0CA7C2F9}" srcOrd="1" destOrd="0" presId="urn:microsoft.com/office/officeart/2005/8/layout/hierarchy3"/>
    <dgm:cxn modelId="{79BFB409-D757-4BC2-BD37-CBA52A7153F4}" type="presParOf" srcId="{737CFDFD-1AD2-4AEC-9ABA-2EAB444DF387}" destId="{BE5A6C70-A1A1-417A-A276-8FF57E69E628}" srcOrd="1" destOrd="0" presId="urn:microsoft.com/office/officeart/2005/8/layout/hierarchy3"/>
    <dgm:cxn modelId="{4BE6C88F-CF80-4B98-A13F-12A774F89E0C}" type="presParOf" srcId="{BE5A6C70-A1A1-417A-A276-8FF57E69E628}" destId="{61255810-A807-475B-A7F8-851995E84918}" srcOrd="0" destOrd="0" presId="urn:microsoft.com/office/officeart/2005/8/layout/hierarchy3"/>
    <dgm:cxn modelId="{ED09643B-AA9C-48EC-A8CA-DD0757AF28F1}" type="presParOf" srcId="{BE5A6C70-A1A1-417A-A276-8FF57E69E628}" destId="{5810EFBC-C5FE-49C7-A325-C25DEDB3ECBF}" srcOrd="1" destOrd="0" presId="urn:microsoft.com/office/officeart/2005/8/layout/hierarchy3"/>
    <dgm:cxn modelId="{48461099-308B-4BF5-A7DA-A4748CC3AC7B}" type="presParOf" srcId="{BE5A6C70-A1A1-417A-A276-8FF57E69E628}" destId="{C166AC48-BC8E-41A0-A888-1FC4B146B1E7}" srcOrd="2" destOrd="0" presId="urn:microsoft.com/office/officeart/2005/8/layout/hierarchy3"/>
    <dgm:cxn modelId="{491BB093-8863-4395-87D5-FE66CF630728}" type="presParOf" srcId="{BE5A6C70-A1A1-417A-A276-8FF57E69E628}" destId="{4194A8A5-8166-45FB-B665-6FFDDFD487AD}" srcOrd="3" destOrd="0" presId="urn:microsoft.com/office/officeart/2005/8/layout/hierarchy3"/>
    <dgm:cxn modelId="{87F18170-2C55-41FF-9991-5710A34B1C48}" type="presParOf" srcId="{BE5A6C70-A1A1-417A-A276-8FF57E69E628}" destId="{9083E857-60B4-4163-8663-97F54CD0045C}" srcOrd="4" destOrd="0" presId="urn:microsoft.com/office/officeart/2005/8/layout/hierarchy3"/>
    <dgm:cxn modelId="{1AF86E78-3EF5-43E9-81CA-683B9E93AF23}" type="presParOf" srcId="{BE5A6C70-A1A1-417A-A276-8FF57E69E628}" destId="{2CD701CC-F015-41CB-960A-1298BF4C023E}" srcOrd="5" destOrd="0" presId="urn:microsoft.com/office/officeart/2005/8/layout/hierarchy3"/>
    <dgm:cxn modelId="{3656E156-E3A8-418E-A99F-0668BEC3A8A8}" type="presParOf" srcId="{BE5A6C70-A1A1-417A-A276-8FF57E69E628}" destId="{23CB1420-1840-4683-934E-5BA00E49A0FE}" srcOrd="6" destOrd="0" presId="urn:microsoft.com/office/officeart/2005/8/layout/hierarchy3"/>
    <dgm:cxn modelId="{60438C74-4BA3-4638-A0B3-668EBC0CD614}" type="presParOf" srcId="{BE5A6C70-A1A1-417A-A276-8FF57E69E628}" destId="{55B7D272-4299-4AE6-BEC3-69A1E26D744E}" srcOrd="7"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012A49-5FDB-4415-A3C5-8EEEEADA6914}" type="doc">
      <dgm:prSet loTypeId="urn:microsoft.com/office/officeart/2005/8/layout/vList2" loCatId="list" qsTypeId="urn:microsoft.com/office/officeart/2005/8/quickstyle/simple3" qsCatId="simple" csTypeId="urn:microsoft.com/office/officeart/2005/8/colors/accent1_2#5" csCatId="accent1" phldr="1"/>
      <dgm:spPr/>
      <dgm:t>
        <a:bodyPr/>
        <a:lstStyle/>
        <a:p>
          <a:endParaRPr lang="lv-LV"/>
        </a:p>
      </dgm:t>
    </dgm:pt>
    <dgm:pt modelId="{E21A99B7-72E3-4CB2-A950-918226A581EA}">
      <dgm:prSet phldrT="[Text]"/>
      <dgm:spPr/>
      <dgm:t>
        <a:bodyPr/>
        <a:lstStyle/>
        <a:p>
          <a:r>
            <a:rPr lang="lv-LV" dirty="0" smtClean="0"/>
            <a:t>Fiziskā persona, ko nodarbina uz darba līguma pamata </a:t>
          </a:r>
          <a:endParaRPr lang="lv-LV" dirty="0"/>
        </a:p>
      </dgm:t>
    </dgm:pt>
    <dgm:pt modelId="{9BD7D318-E5B0-4BB8-973E-EE158B1EE025}" type="parTrans" cxnId="{95969DD5-B0F3-4C13-B421-3ABC2EA7A74E}">
      <dgm:prSet/>
      <dgm:spPr/>
      <dgm:t>
        <a:bodyPr/>
        <a:lstStyle/>
        <a:p>
          <a:endParaRPr lang="lv-LV"/>
        </a:p>
      </dgm:t>
    </dgm:pt>
    <dgm:pt modelId="{E26C86F0-67B7-4D9A-9A0A-C9C9CE0FB967}" type="sibTrans" cxnId="{95969DD5-B0F3-4C13-B421-3ABC2EA7A74E}">
      <dgm:prSet/>
      <dgm:spPr/>
      <dgm:t>
        <a:bodyPr/>
        <a:lstStyle/>
        <a:p>
          <a:endParaRPr lang="lv-LV"/>
        </a:p>
      </dgm:t>
    </dgm:pt>
    <dgm:pt modelId="{60329A88-6226-4C83-AA5E-2A461B1FDAD3}">
      <dgm:prSet phldrT="[Text]"/>
      <dgm:spPr/>
      <dgm:t>
        <a:bodyPr/>
        <a:lstStyle/>
        <a:p>
          <a:r>
            <a:rPr lang="lv-LV" dirty="0" smtClean="0"/>
            <a:t>LR rezidenti un nerezidenti</a:t>
          </a:r>
          <a:endParaRPr lang="lv-LV" dirty="0"/>
        </a:p>
      </dgm:t>
    </dgm:pt>
    <dgm:pt modelId="{91149D4A-B24B-4A93-A675-5581983C5B27}" type="parTrans" cxnId="{BFD71C37-0546-47D1-9CC9-E00AEE00D613}">
      <dgm:prSet/>
      <dgm:spPr/>
      <dgm:t>
        <a:bodyPr/>
        <a:lstStyle/>
        <a:p>
          <a:endParaRPr lang="lv-LV"/>
        </a:p>
      </dgm:t>
    </dgm:pt>
    <dgm:pt modelId="{0CF6DD2D-21F4-4AFB-AA18-02BFDA709F1B}" type="sibTrans" cxnId="{BFD71C37-0546-47D1-9CC9-E00AEE00D613}">
      <dgm:prSet/>
      <dgm:spPr/>
      <dgm:t>
        <a:bodyPr/>
        <a:lstStyle/>
        <a:p>
          <a:endParaRPr lang="lv-LV"/>
        </a:p>
      </dgm:t>
    </dgm:pt>
    <dgm:pt modelId="{D533F71E-4312-44CF-9B39-BE37D13B02B4}">
      <dgm:prSet phldrT="[Text]"/>
      <dgm:spPr/>
      <dgm:t>
        <a:bodyPr/>
        <a:lstStyle/>
        <a:p>
          <a:r>
            <a:rPr lang="lv-LV" dirty="0" err="1" smtClean="0"/>
            <a:t>Mikrouzņēmuma</a:t>
          </a:r>
          <a:r>
            <a:rPr lang="lv-LV" dirty="0" smtClean="0"/>
            <a:t> īpašnieks</a:t>
          </a:r>
          <a:endParaRPr lang="lv-LV" dirty="0"/>
        </a:p>
      </dgm:t>
    </dgm:pt>
    <dgm:pt modelId="{5E4DE36B-AD90-472D-8B76-8AC4E09D8667}" type="parTrans" cxnId="{914751D1-C489-4383-8A31-ACBD3035FE0D}">
      <dgm:prSet/>
      <dgm:spPr/>
      <dgm:t>
        <a:bodyPr/>
        <a:lstStyle/>
        <a:p>
          <a:endParaRPr lang="lv-LV"/>
        </a:p>
      </dgm:t>
    </dgm:pt>
    <dgm:pt modelId="{1C12302B-F387-4CC8-AC7C-203B40A23C84}" type="sibTrans" cxnId="{914751D1-C489-4383-8A31-ACBD3035FE0D}">
      <dgm:prSet/>
      <dgm:spPr/>
      <dgm:t>
        <a:bodyPr/>
        <a:lstStyle/>
        <a:p>
          <a:endParaRPr lang="lv-LV"/>
        </a:p>
      </dgm:t>
    </dgm:pt>
    <dgm:pt modelId="{79E36A84-A0CE-4817-9DE1-500BDEF84CB8}">
      <dgm:prSet phldrT="[Text]"/>
      <dgm:spPr/>
      <dgm:t>
        <a:bodyPr/>
        <a:lstStyle/>
        <a:p>
          <a:r>
            <a:rPr lang="lv-LV" dirty="0" smtClean="0"/>
            <a:t>SIA dalībnieks, IK, IU, ZZS īpašnieks un fiziskā persona, kura reģistrējusies VID kā saimnieciskās darbības veicējs </a:t>
          </a:r>
          <a:endParaRPr lang="lv-LV" dirty="0"/>
        </a:p>
      </dgm:t>
    </dgm:pt>
    <dgm:pt modelId="{6F0CD747-0909-4A4E-9E96-7D69D11C0AFE}" type="parTrans" cxnId="{047B1A90-C245-4F83-836C-3309565E9E81}">
      <dgm:prSet/>
      <dgm:spPr/>
      <dgm:t>
        <a:bodyPr/>
        <a:lstStyle/>
        <a:p>
          <a:endParaRPr lang="lv-LV"/>
        </a:p>
      </dgm:t>
    </dgm:pt>
    <dgm:pt modelId="{9B35DF0A-A619-46FA-A20D-BF904ACA22B0}" type="sibTrans" cxnId="{047B1A90-C245-4F83-836C-3309565E9E81}">
      <dgm:prSet/>
      <dgm:spPr/>
      <dgm:t>
        <a:bodyPr/>
        <a:lstStyle/>
        <a:p>
          <a:endParaRPr lang="lv-LV"/>
        </a:p>
      </dgm:t>
    </dgm:pt>
    <dgm:pt modelId="{354C164D-D7C2-4884-8330-DB5B70F26B38}" type="pres">
      <dgm:prSet presAssocID="{EB012A49-5FDB-4415-A3C5-8EEEEADA6914}" presName="linear" presStyleCnt="0">
        <dgm:presLayoutVars>
          <dgm:animLvl val="lvl"/>
          <dgm:resizeHandles val="exact"/>
        </dgm:presLayoutVars>
      </dgm:prSet>
      <dgm:spPr/>
      <dgm:t>
        <a:bodyPr/>
        <a:lstStyle/>
        <a:p>
          <a:endParaRPr lang="en-US"/>
        </a:p>
      </dgm:t>
    </dgm:pt>
    <dgm:pt modelId="{02D00FA2-F095-451D-944F-E98BC26C8983}" type="pres">
      <dgm:prSet presAssocID="{E21A99B7-72E3-4CB2-A950-918226A581EA}" presName="parentText" presStyleLbl="node1" presStyleIdx="0" presStyleCnt="2">
        <dgm:presLayoutVars>
          <dgm:chMax val="0"/>
          <dgm:bulletEnabled val="1"/>
        </dgm:presLayoutVars>
      </dgm:prSet>
      <dgm:spPr/>
      <dgm:t>
        <a:bodyPr/>
        <a:lstStyle/>
        <a:p>
          <a:endParaRPr lang="lv-LV"/>
        </a:p>
      </dgm:t>
    </dgm:pt>
    <dgm:pt modelId="{977CD348-C1CF-40C6-84DB-C2FDE61CC996}" type="pres">
      <dgm:prSet presAssocID="{E21A99B7-72E3-4CB2-A950-918226A581EA}" presName="childText" presStyleLbl="revTx" presStyleIdx="0" presStyleCnt="2">
        <dgm:presLayoutVars>
          <dgm:bulletEnabled val="1"/>
        </dgm:presLayoutVars>
      </dgm:prSet>
      <dgm:spPr/>
      <dgm:t>
        <a:bodyPr/>
        <a:lstStyle/>
        <a:p>
          <a:endParaRPr lang="lv-LV"/>
        </a:p>
      </dgm:t>
    </dgm:pt>
    <dgm:pt modelId="{045E36A2-94BF-497C-97AE-327739EA675F}" type="pres">
      <dgm:prSet presAssocID="{D533F71E-4312-44CF-9B39-BE37D13B02B4}" presName="parentText" presStyleLbl="node1" presStyleIdx="1" presStyleCnt="2">
        <dgm:presLayoutVars>
          <dgm:chMax val="0"/>
          <dgm:bulletEnabled val="1"/>
        </dgm:presLayoutVars>
      </dgm:prSet>
      <dgm:spPr/>
      <dgm:t>
        <a:bodyPr/>
        <a:lstStyle/>
        <a:p>
          <a:endParaRPr lang="lv-LV"/>
        </a:p>
      </dgm:t>
    </dgm:pt>
    <dgm:pt modelId="{38D375A4-BBB8-4F37-9784-9E765178294F}" type="pres">
      <dgm:prSet presAssocID="{D533F71E-4312-44CF-9B39-BE37D13B02B4}" presName="childText" presStyleLbl="revTx" presStyleIdx="1" presStyleCnt="2">
        <dgm:presLayoutVars>
          <dgm:bulletEnabled val="1"/>
        </dgm:presLayoutVars>
      </dgm:prSet>
      <dgm:spPr/>
      <dgm:t>
        <a:bodyPr/>
        <a:lstStyle/>
        <a:p>
          <a:endParaRPr lang="lv-LV"/>
        </a:p>
      </dgm:t>
    </dgm:pt>
  </dgm:ptLst>
  <dgm:cxnLst>
    <dgm:cxn modelId="{CD5898ED-1018-44E7-9A6F-4F374668DAD9}" type="presOf" srcId="{79E36A84-A0CE-4817-9DE1-500BDEF84CB8}" destId="{38D375A4-BBB8-4F37-9784-9E765178294F}" srcOrd="0" destOrd="0" presId="urn:microsoft.com/office/officeart/2005/8/layout/vList2"/>
    <dgm:cxn modelId="{95969DD5-B0F3-4C13-B421-3ABC2EA7A74E}" srcId="{EB012A49-5FDB-4415-A3C5-8EEEEADA6914}" destId="{E21A99B7-72E3-4CB2-A950-918226A581EA}" srcOrd="0" destOrd="0" parTransId="{9BD7D318-E5B0-4BB8-973E-EE158B1EE025}" sibTransId="{E26C86F0-67B7-4D9A-9A0A-C9C9CE0FB967}"/>
    <dgm:cxn modelId="{BFD71C37-0546-47D1-9CC9-E00AEE00D613}" srcId="{E21A99B7-72E3-4CB2-A950-918226A581EA}" destId="{60329A88-6226-4C83-AA5E-2A461B1FDAD3}" srcOrd="0" destOrd="0" parTransId="{91149D4A-B24B-4A93-A675-5581983C5B27}" sibTransId="{0CF6DD2D-21F4-4AFB-AA18-02BFDA709F1B}"/>
    <dgm:cxn modelId="{DFF9A70B-9EF6-4B7F-B7FC-4ACC54590D08}" type="presOf" srcId="{E21A99B7-72E3-4CB2-A950-918226A581EA}" destId="{02D00FA2-F095-451D-944F-E98BC26C8983}" srcOrd="0" destOrd="0" presId="urn:microsoft.com/office/officeart/2005/8/layout/vList2"/>
    <dgm:cxn modelId="{047B1A90-C245-4F83-836C-3309565E9E81}" srcId="{D533F71E-4312-44CF-9B39-BE37D13B02B4}" destId="{79E36A84-A0CE-4817-9DE1-500BDEF84CB8}" srcOrd="0" destOrd="0" parTransId="{6F0CD747-0909-4A4E-9E96-7D69D11C0AFE}" sibTransId="{9B35DF0A-A619-46FA-A20D-BF904ACA22B0}"/>
    <dgm:cxn modelId="{2BDCFAF0-0FC8-4F3E-8C1E-0C714C153A7D}" type="presOf" srcId="{D533F71E-4312-44CF-9B39-BE37D13B02B4}" destId="{045E36A2-94BF-497C-97AE-327739EA675F}" srcOrd="0" destOrd="0" presId="urn:microsoft.com/office/officeart/2005/8/layout/vList2"/>
    <dgm:cxn modelId="{914751D1-C489-4383-8A31-ACBD3035FE0D}" srcId="{EB012A49-5FDB-4415-A3C5-8EEEEADA6914}" destId="{D533F71E-4312-44CF-9B39-BE37D13B02B4}" srcOrd="1" destOrd="0" parTransId="{5E4DE36B-AD90-472D-8B76-8AC4E09D8667}" sibTransId="{1C12302B-F387-4CC8-AC7C-203B40A23C84}"/>
    <dgm:cxn modelId="{6A1855E0-B991-4CA2-80D2-5CAB5DC6E72B}" type="presOf" srcId="{60329A88-6226-4C83-AA5E-2A461B1FDAD3}" destId="{977CD348-C1CF-40C6-84DB-C2FDE61CC996}" srcOrd="0" destOrd="0" presId="urn:microsoft.com/office/officeart/2005/8/layout/vList2"/>
    <dgm:cxn modelId="{E9382A29-1576-4E99-A97F-5636885E9D93}" type="presOf" srcId="{EB012A49-5FDB-4415-A3C5-8EEEEADA6914}" destId="{354C164D-D7C2-4884-8330-DB5B70F26B38}" srcOrd="0" destOrd="0" presId="urn:microsoft.com/office/officeart/2005/8/layout/vList2"/>
    <dgm:cxn modelId="{73AD9CB2-C3F0-4967-AFF8-469EA96ED67D}" type="presParOf" srcId="{354C164D-D7C2-4884-8330-DB5B70F26B38}" destId="{02D00FA2-F095-451D-944F-E98BC26C8983}" srcOrd="0" destOrd="0" presId="urn:microsoft.com/office/officeart/2005/8/layout/vList2"/>
    <dgm:cxn modelId="{E1B47810-56DF-4A16-9F3A-EF0AF20A65C0}" type="presParOf" srcId="{354C164D-D7C2-4884-8330-DB5B70F26B38}" destId="{977CD348-C1CF-40C6-84DB-C2FDE61CC996}" srcOrd="1" destOrd="0" presId="urn:microsoft.com/office/officeart/2005/8/layout/vList2"/>
    <dgm:cxn modelId="{32F350DB-5480-4470-BDBB-196ED719BFFF}" type="presParOf" srcId="{354C164D-D7C2-4884-8330-DB5B70F26B38}" destId="{045E36A2-94BF-497C-97AE-327739EA675F}" srcOrd="2" destOrd="0" presId="urn:microsoft.com/office/officeart/2005/8/layout/vList2"/>
    <dgm:cxn modelId="{CA9F1886-0568-4319-851B-3C4AA4583328}" type="presParOf" srcId="{354C164D-D7C2-4884-8330-DB5B70F26B38}" destId="{38D375A4-BBB8-4F37-9784-9E765178294F}"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1AFAC2-3031-4EC0-9B75-4063ADEF9A01}">
      <dsp:nvSpPr>
        <dsp:cNvPr id="0" name=""/>
        <dsp:cNvSpPr/>
      </dsp:nvSpPr>
      <dsp:spPr>
        <a:xfrm>
          <a:off x="-459876" y="10"/>
          <a:ext cx="3343148" cy="4356464"/>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B3EE0E-F648-43DA-A5DC-37F192968289}">
      <dsp:nvSpPr>
        <dsp:cNvPr id="0" name=""/>
        <dsp:cNvSpPr/>
      </dsp:nvSpPr>
      <dsp:spPr>
        <a:xfrm>
          <a:off x="1195896" y="8152"/>
          <a:ext cx="7234926" cy="4389120"/>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lv-LV" sz="3200" kern="1200" dirty="0" smtClean="0"/>
            <a:t>Nodokļus par darbiniekiem</a:t>
          </a:r>
          <a:endParaRPr lang="lv-LV" sz="3200" kern="1200" dirty="0"/>
        </a:p>
      </dsp:txBody>
      <dsp:txXfrm>
        <a:off x="1195896" y="8152"/>
        <a:ext cx="3617463" cy="2084832"/>
      </dsp:txXfrm>
    </dsp:sp>
    <dsp:sp modelId="{AFACAA43-E3D5-4874-AFDF-E76C714CE027}">
      <dsp:nvSpPr>
        <dsp:cNvPr id="0" name=""/>
        <dsp:cNvSpPr/>
      </dsp:nvSpPr>
      <dsp:spPr>
        <a:xfrm>
          <a:off x="432043" y="1944211"/>
          <a:ext cx="1614764" cy="2478260"/>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ED682E-4C17-46E2-A637-11CDF81D2083}">
      <dsp:nvSpPr>
        <dsp:cNvPr id="0" name=""/>
        <dsp:cNvSpPr/>
      </dsp:nvSpPr>
      <dsp:spPr>
        <a:xfrm>
          <a:off x="1224110" y="1944221"/>
          <a:ext cx="7241987" cy="2484681"/>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lv-LV" sz="3200" kern="1200" dirty="0" smtClean="0"/>
            <a:t>Nodokli no saimnieciskās darbības ieņēmumiem</a:t>
          </a:r>
          <a:endParaRPr lang="lv-LV" sz="3200" kern="1200" dirty="0"/>
        </a:p>
      </dsp:txBody>
      <dsp:txXfrm>
        <a:off x="1224110" y="1944221"/>
        <a:ext cx="3620993" cy="2484681"/>
      </dsp:txXfrm>
    </dsp:sp>
    <dsp:sp modelId="{8E5DF814-C9E8-47DF-9985-21E82D1763C1}">
      <dsp:nvSpPr>
        <dsp:cNvPr id="0" name=""/>
        <dsp:cNvSpPr/>
      </dsp:nvSpPr>
      <dsp:spPr>
        <a:xfrm>
          <a:off x="4328142" y="0"/>
          <a:ext cx="4083670" cy="2312850"/>
        </a:xfrm>
        <a:prstGeom prst="rect">
          <a:avLst/>
        </a:prstGeom>
        <a:noFill/>
        <a:ln w="55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844550">
            <a:lnSpc>
              <a:spcPct val="90000"/>
            </a:lnSpc>
            <a:spcBef>
              <a:spcPct val="0"/>
            </a:spcBef>
            <a:spcAft>
              <a:spcPct val="15000"/>
            </a:spcAft>
            <a:buChar char="••"/>
          </a:pPr>
          <a:r>
            <a:rPr lang="lv-LV" sz="1900" kern="1200" dirty="0" smtClean="0"/>
            <a:t>Valsts sociālās apdrošināšanas obligātās iemaksas (VSAOI)</a:t>
          </a:r>
          <a:endParaRPr lang="lv-LV" sz="1900" kern="1200" dirty="0"/>
        </a:p>
        <a:p>
          <a:pPr marL="171450" lvl="1" indent="-171450" algn="l" defTabSz="844550">
            <a:lnSpc>
              <a:spcPct val="90000"/>
            </a:lnSpc>
            <a:spcBef>
              <a:spcPct val="0"/>
            </a:spcBef>
            <a:spcAft>
              <a:spcPct val="15000"/>
            </a:spcAft>
            <a:buChar char="••"/>
          </a:pPr>
          <a:r>
            <a:rPr lang="lv-LV" sz="1900" kern="1200" dirty="0" smtClean="0"/>
            <a:t>Iedzīvotāju ienākuma nodokli (IIN)</a:t>
          </a:r>
          <a:endParaRPr lang="lv-LV" sz="1900" kern="1200" dirty="0"/>
        </a:p>
        <a:p>
          <a:pPr marL="171450" lvl="1" indent="-171450" algn="l" defTabSz="844550">
            <a:lnSpc>
              <a:spcPct val="90000"/>
            </a:lnSpc>
            <a:spcBef>
              <a:spcPct val="0"/>
            </a:spcBef>
            <a:spcAft>
              <a:spcPct val="15000"/>
            </a:spcAft>
            <a:buChar char="••"/>
          </a:pPr>
          <a:r>
            <a:rPr lang="lv-LV" sz="1900" kern="1200" dirty="0" smtClean="0"/>
            <a:t>Riska valsts nodevu</a:t>
          </a:r>
          <a:endParaRPr lang="lv-LV" sz="1900" kern="1200" dirty="0"/>
        </a:p>
      </dsp:txBody>
      <dsp:txXfrm>
        <a:off x="4328142" y="0"/>
        <a:ext cx="4083670" cy="2312850"/>
      </dsp:txXfrm>
    </dsp:sp>
    <dsp:sp modelId="{F1547EC5-F4AB-4857-AC9E-0997F46C9197}">
      <dsp:nvSpPr>
        <dsp:cNvPr id="0" name=""/>
        <dsp:cNvSpPr/>
      </dsp:nvSpPr>
      <dsp:spPr>
        <a:xfrm>
          <a:off x="4593292" y="2259375"/>
          <a:ext cx="3651621" cy="2084832"/>
        </a:xfrm>
        <a:prstGeom prst="rect">
          <a:avLst/>
        </a:prstGeom>
        <a:noFill/>
        <a:ln w="55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lv-LV" sz="1700" kern="1200" dirty="0" smtClean="0"/>
            <a:t>Iedzīvotāju ienākuma nodokli par MU saimnieciskās darbības ieņēmumiem</a:t>
          </a:r>
          <a:endParaRPr lang="lv-LV" sz="1700" kern="1200" dirty="0"/>
        </a:p>
        <a:p>
          <a:pPr marL="171450" lvl="1" indent="-171450" algn="l" defTabSz="755650">
            <a:lnSpc>
              <a:spcPct val="90000"/>
            </a:lnSpc>
            <a:spcBef>
              <a:spcPct val="0"/>
            </a:spcBef>
            <a:spcAft>
              <a:spcPct val="15000"/>
            </a:spcAft>
            <a:buChar char="••"/>
          </a:pPr>
          <a:endParaRPr lang="lv-LV" sz="1700" kern="1200" dirty="0"/>
        </a:p>
        <a:p>
          <a:pPr marL="171450" lvl="1" indent="-171450" algn="l" defTabSz="755650">
            <a:lnSpc>
              <a:spcPct val="90000"/>
            </a:lnSpc>
            <a:spcBef>
              <a:spcPct val="0"/>
            </a:spcBef>
            <a:spcAft>
              <a:spcPct val="15000"/>
            </a:spcAft>
            <a:buChar char="••"/>
          </a:pPr>
          <a:r>
            <a:rPr lang="lv-LV" sz="1700" kern="1200" dirty="0" smtClean="0"/>
            <a:t>Uzņēmumu ienākuma nodokli, ja MU atbilst uzņēmuma nodokļa maksātāja pazīmēm</a:t>
          </a:r>
          <a:endParaRPr lang="lv-LV" sz="1700" kern="1200" dirty="0"/>
        </a:p>
      </dsp:txBody>
      <dsp:txXfrm>
        <a:off x="4593292" y="2259375"/>
        <a:ext cx="3651621" cy="208483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7485EC-0CF2-41A3-97A1-D9350E799AB5}">
      <dsp:nvSpPr>
        <dsp:cNvPr id="0" name=""/>
        <dsp:cNvSpPr/>
      </dsp:nvSpPr>
      <dsp:spPr>
        <a:xfrm>
          <a:off x="0" y="53359"/>
          <a:ext cx="8229600" cy="794503"/>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lv-LV" sz="2000" kern="1200" dirty="0" smtClean="0"/>
            <a:t>Individuālais komersants (IK)</a:t>
          </a:r>
          <a:endParaRPr lang="lv-LV" sz="2000" kern="1200" dirty="0"/>
        </a:p>
      </dsp:txBody>
      <dsp:txXfrm>
        <a:off x="0" y="53359"/>
        <a:ext cx="8229600" cy="794503"/>
      </dsp:txXfrm>
    </dsp:sp>
    <dsp:sp modelId="{64682F25-EBCA-400D-8385-BF7ED14612BA}">
      <dsp:nvSpPr>
        <dsp:cNvPr id="0" name=""/>
        <dsp:cNvSpPr/>
      </dsp:nvSpPr>
      <dsp:spPr>
        <a:xfrm>
          <a:off x="0" y="945205"/>
          <a:ext cx="8229600" cy="794503"/>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lv-LV" sz="2000" kern="1200" dirty="0" smtClean="0"/>
            <a:t>Individuālais uzņēmums (IU)</a:t>
          </a:r>
        </a:p>
      </dsp:txBody>
      <dsp:txXfrm>
        <a:off x="0" y="945205"/>
        <a:ext cx="8229600" cy="794503"/>
      </dsp:txXfrm>
    </dsp:sp>
    <dsp:sp modelId="{447D66E9-E949-4E0F-AE07-66D71276A521}">
      <dsp:nvSpPr>
        <dsp:cNvPr id="0" name=""/>
        <dsp:cNvSpPr/>
      </dsp:nvSpPr>
      <dsp:spPr>
        <a:xfrm>
          <a:off x="0" y="1797308"/>
          <a:ext cx="8229600" cy="794503"/>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lv-LV" sz="2000" kern="1200" dirty="0" smtClean="0"/>
            <a:t>Zemnieka  saimniecība vai zvejnieka saimniecība (ZZS) </a:t>
          </a:r>
        </a:p>
      </dsp:txBody>
      <dsp:txXfrm>
        <a:off x="0" y="1797308"/>
        <a:ext cx="8229600" cy="794503"/>
      </dsp:txXfrm>
    </dsp:sp>
    <dsp:sp modelId="{DA600329-8365-4401-A0CB-A29ABFE8FB84}">
      <dsp:nvSpPr>
        <dsp:cNvPr id="0" name=""/>
        <dsp:cNvSpPr/>
      </dsp:nvSpPr>
      <dsp:spPr>
        <a:xfrm>
          <a:off x="0" y="2645648"/>
          <a:ext cx="8229600" cy="794503"/>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lv-LV" sz="2000" kern="1200" dirty="0" smtClean="0"/>
            <a:t>Fiziskā persona, kura ir reģistrējusies Valsts ieņēmumu dienestā (VID) kā saimnieciskās darbības veicējs </a:t>
          </a:r>
        </a:p>
      </dsp:txBody>
      <dsp:txXfrm>
        <a:off x="0" y="2645648"/>
        <a:ext cx="8229600" cy="794503"/>
      </dsp:txXfrm>
    </dsp:sp>
    <dsp:sp modelId="{30B1E2C6-D4A0-4D1D-8C87-46AED02FBECA}">
      <dsp:nvSpPr>
        <dsp:cNvPr id="0" name=""/>
        <dsp:cNvSpPr/>
      </dsp:nvSpPr>
      <dsp:spPr>
        <a:xfrm>
          <a:off x="0" y="3581750"/>
          <a:ext cx="8229600" cy="794503"/>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lv-LV" sz="2000" kern="1200" dirty="0" smtClean="0"/>
            <a:t>Sabiedrība ar ierobežotu atbildību (SIA)</a:t>
          </a:r>
        </a:p>
      </dsp:txBody>
      <dsp:txXfrm>
        <a:off x="0" y="3581750"/>
        <a:ext cx="8229600" cy="79450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1855EF-5CE7-4DCD-B438-529D8ABB6D68}">
      <dsp:nvSpPr>
        <dsp:cNvPr id="0" name=""/>
        <dsp:cNvSpPr/>
      </dsp:nvSpPr>
      <dsp:spPr>
        <a:xfrm>
          <a:off x="0" y="27989"/>
          <a:ext cx="82296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lv-LV" sz="2800" kern="1200" dirty="0" smtClean="0">
              <a:solidFill>
                <a:srgbClr val="002060"/>
              </a:solidFill>
            </a:rPr>
            <a:t>Dalībnieki ir fiziskās personas</a:t>
          </a:r>
          <a:endParaRPr lang="lv-LV" sz="2800" kern="1200" dirty="0">
            <a:solidFill>
              <a:srgbClr val="002060"/>
            </a:solidFill>
          </a:endParaRPr>
        </a:p>
      </dsp:txBody>
      <dsp:txXfrm>
        <a:off x="0" y="27989"/>
        <a:ext cx="8229600" cy="671580"/>
      </dsp:txXfrm>
    </dsp:sp>
    <dsp:sp modelId="{6F2F471A-CC45-4D07-B4CB-7E06DF6DA776}">
      <dsp:nvSpPr>
        <dsp:cNvPr id="0" name=""/>
        <dsp:cNvSpPr/>
      </dsp:nvSpPr>
      <dsp:spPr>
        <a:xfrm>
          <a:off x="0" y="699569"/>
          <a:ext cx="8229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lv-LV" sz="2200" kern="1200" dirty="0" smtClean="0"/>
            <a:t>SIA dalībnieki ir arī valdes locekļi</a:t>
          </a:r>
          <a:endParaRPr lang="lv-LV" sz="2200" kern="1200" dirty="0"/>
        </a:p>
      </dsp:txBody>
      <dsp:txXfrm>
        <a:off x="0" y="699569"/>
        <a:ext cx="8229600" cy="463680"/>
      </dsp:txXfrm>
    </dsp:sp>
    <dsp:sp modelId="{A932A030-4108-4289-841B-FE8D6DBC3603}">
      <dsp:nvSpPr>
        <dsp:cNvPr id="0" name=""/>
        <dsp:cNvSpPr/>
      </dsp:nvSpPr>
      <dsp:spPr>
        <a:xfrm>
          <a:off x="0" y="1163250"/>
          <a:ext cx="82296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lv-LV" sz="2800" kern="1200" dirty="0" smtClean="0">
              <a:solidFill>
                <a:srgbClr val="002060"/>
              </a:solidFill>
            </a:rPr>
            <a:t>Apgrozījums kalendārā gadā nepārsniedz Ls 70000</a:t>
          </a:r>
          <a:endParaRPr lang="lv-LV" sz="2800" kern="1200" dirty="0">
            <a:solidFill>
              <a:srgbClr val="002060"/>
            </a:solidFill>
          </a:endParaRPr>
        </a:p>
      </dsp:txBody>
      <dsp:txXfrm>
        <a:off x="0" y="1163250"/>
        <a:ext cx="8229600" cy="671580"/>
      </dsp:txXfrm>
    </dsp:sp>
    <dsp:sp modelId="{0C32DAEA-DD68-4877-A604-8F2538996423}">
      <dsp:nvSpPr>
        <dsp:cNvPr id="0" name=""/>
        <dsp:cNvSpPr/>
      </dsp:nvSpPr>
      <dsp:spPr>
        <a:xfrm>
          <a:off x="0" y="1834830"/>
          <a:ext cx="8229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lv-LV" sz="2200" kern="1200" dirty="0" smtClean="0"/>
            <a:t>Taksācijas periods kalendārais gads</a:t>
          </a:r>
          <a:endParaRPr lang="lv-LV" sz="2200" kern="1200" dirty="0"/>
        </a:p>
      </dsp:txBody>
      <dsp:txXfrm>
        <a:off x="0" y="1834830"/>
        <a:ext cx="8229600" cy="463680"/>
      </dsp:txXfrm>
    </dsp:sp>
    <dsp:sp modelId="{7B64E224-67EA-4475-A47E-E5A4E6389751}">
      <dsp:nvSpPr>
        <dsp:cNvPr id="0" name=""/>
        <dsp:cNvSpPr/>
      </dsp:nvSpPr>
      <dsp:spPr>
        <a:xfrm>
          <a:off x="0" y="2298510"/>
          <a:ext cx="82296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lv-LV" sz="2800" kern="1200" dirty="0" smtClean="0">
              <a:solidFill>
                <a:srgbClr val="002060"/>
              </a:solidFill>
            </a:rPr>
            <a:t>MU darbinieku skaits jebkurā brīdī ir ne vairāk kā 5</a:t>
          </a:r>
          <a:endParaRPr lang="lv-LV" sz="2800" kern="1200" dirty="0">
            <a:solidFill>
              <a:srgbClr val="002060"/>
            </a:solidFill>
          </a:endParaRPr>
        </a:p>
      </dsp:txBody>
      <dsp:txXfrm>
        <a:off x="0" y="2298510"/>
        <a:ext cx="8229600" cy="671580"/>
      </dsp:txXfrm>
    </dsp:sp>
    <dsp:sp modelId="{98DC501D-8ECC-4620-81C9-9EB24E280092}">
      <dsp:nvSpPr>
        <dsp:cNvPr id="0" name=""/>
        <dsp:cNvSpPr/>
      </dsp:nvSpPr>
      <dsp:spPr>
        <a:xfrm>
          <a:off x="0" y="2970090"/>
          <a:ext cx="8229600" cy="1391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lv-LV" sz="2200" kern="1200" dirty="0" smtClean="0">
              <a:solidFill>
                <a:schemeClr val="tx1"/>
              </a:solidFill>
            </a:rPr>
            <a:t>MU darbinieku  skaitā neiekļauj prombūtnē esošus vai no darba atstādinātus darbiniekus, piemēram, bērna kopšanas atvaļinājumā esošus darbiniekus</a:t>
          </a:r>
          <a:endParaRPr lang="lv-LV" sz="2200" kern="1200" dirty="0">
            <a:solidFill>
              <a:schemeClr val="tx1"/>
            </a:solidFill>
          </a:endParaRPr>
        </a:p>
        <a:p>
          <a:pPr marL="228600" lvl="1" indent="-228600" algn="l" defTabSz="977900">
            <a:lnSpc>
              <a:spcPct val="90000"/>
            </a:lnSpc>
            <a:spcBef>
              <a:spcPct val="0"/>
            </a:spcBef>
            <a:spcAft>
              <a:spcPct val="20000"/>
            </a:spcAft>
            <a:buChar char="••"/>
          </a:pPr>
          <a:r>
            <a:rPr lang="lv-LV" sz="2200" kern="1200" dirty="0" smtClean="0">
              <a:solidFill>
                <a:schemeClr val="tx1"/>
              </a:solidFill>
            </a:rPr>
            <a:t>MU darbinieku skaitā iekļauj arī MU īpašnieku</a:t>
          </a:r>
          <a:endParaRPr lang="lv-LV" sz="2200" kern="1200" dirty="0">
            <a:solidFill>
              <a:schemeClr val="tx1"/>
            </a:solidFill>
          </a:endParaRPr>
        </a:p>
      </dsp:txBody>
      <dsp:txXfrm>
        <a:off x="0" y="2970090"/>
        <a:ext cx="8229600" cy="13910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30147DA-8074-4687-87EA-F8D152977720}">
      <dsp:nvSpPr>
        <dsp:cNvPr id="0" name=""/>
        <dsp:cNvSpPr/>
      </dsp:nvSpPr>
      <dsp:spPr>
        <a:xfrm>
          <a:off x="33276" y="1751"/>
          <a:ext cx="1422014" cy="1087777"/>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22860" rIns="34290" bIns="22860" numCol="1" spcCol="1270" anchor="ctr" anchorCtr="0">
          <a:noAutofit/>
        </a:bodyPr>
        <a:lstStyle/>
        <a:p>
          <a:pPr lvl="0" algn="ctr" defTabSz="800100" rtl="0">
            <a:lnSpc>
              <a:spcPct val="90000"/>
            </a:lnSpc>
            <a:spcBef>
              <a:spcPct val="0"/>
            </a:spcBef>
            <a:spcAft>
              <a:spcPct val="35000"/>
            </a:spcAft>
          </a:pPr>
          <a:r>
            <a:rPr lang="lv-LV" sz="1800" kern="1200" dirty="0" smtClean="0"/>
            <a:t>Ja fiziskai personai </a:t>
          </a:r>
          <a:r>
            <a:rPr lang="lv-LV" sz="1800" b="1" kern="1200" dirty="0" smtClean="0"/>
            <a:t>pieder vairāki SIA</a:t>
          </a:r>
          <a:endParaRPr lang="lv-LV" sz="1800" kern="1200" dirty="0"/>
        </a:p>
      </dsp:txBody>
      <dsp:txXfrm>
        <a:off x="33276" y="1751"/>
        <a:ext cx="1422014" cy="1087777"/>
      </dsp:txXfrm>
    </dsp:sp>
    <dsp:sp modelId="{51073DD7-6D63-4527-830E-2506F90044D7}">
      <dsp:nvSpPr>
        <dsp:cNvPr id="0" name=""/>
        <dsp:cNvSpPr/>
      </dsp:nvSpPr>
      <dsp:spPr>
        <a:xfrm>
          <a:off x="175477" y="1089529"/>
          <a:ext cx="142201" cy="692050"/>
        </a:xfrm>
        <a:custGeom>
          <a:avLst/>
          <a:gdLst/>
          <a:ahLst/>
          <a:cxnLst/>
          <a:rect l="0" t="0" r="0" b="0"/>
          <a:pathLst>
            <a:path>
              <a:moveTo>
                <a:pt x="0" y="0"/>
              </a:moveTo>
              <a:lnTo>
                <a:pt x="0" y="692050"/>
              </a:lnTo>
              <a:lnTo>
                <a:pt x="142201" y="69205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037455-115A-431E-93B1-5CA56829A0CE}">
      <dsp:nvSpPr>
        <dsp:cNvPr id="0" name=""/>
        <dsp:cNvSpPr/>
      </dsp:nvSpPr>
      <dsp:spPr>
        <a:xfrm>
          <a:off x="317679" y="1252273"/>
          <a:ext cx="1342204" cy="105861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lv-LV" sz="1600" kern="1200" dirty="0" smtClean="0"/>
            <a:t>MU nodokli </a:t>
          </a:r>
          <a:r>
            <a:rPr lang="lv-LV" sz="1600" b="1" kern="1200" dirty="0" smtClean="0"/>
            <a:t>var maksāt viena no šīm SIA</a:t>
          </a:r>
          <a:endParaRPr lang="lv-LV" sz="1600" b="1" kern="1200" dirty="0"/>
        </a:p>
      </dsp:txBody>
      <dsp:txXfrm>
        <a:off x="317679" y="1252273"/>
        <a:ext cx="1342204" cy="1058614"/>
      </dsp:txXfrm>
    </dsp:sp>
    <dsp:sp modelId="{6170C4F3-D090-4154-8DD7-B497248D3ACE}">
      <dsp:nvSpPr>
        <dsp:cNvPr id="0" name=""/>
        <dsp:cNvSpPr/>
      </dsp:nvSpPr>
      <dsp:spPr>
        <a:xfrm>
          <a:off x="1866737" y="0"/>
          <a:ext cx="2033057" cy="1995066"/>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lv-LV" sz="1600" kern="1200" dirty="0" smtClean="0"/>
            <a:t>Ja fiziskā persona ir SIA dalībnieks </a:t>
          </a:r>
          <a:r>
            <a:rPr lang="lv-LV" sz="1600" b="1" kern="1200" dirty="0" smtClean="0"/>
            <a:t>un</a:t>
          </a:r>
          <a:r>
            <a:rPr lang="lv-LV" sz="1600" kern="1200" dirty="0" smtClean="0"/>
            <a:t> ZZS īpašnieks, vai IK, vai IU, vai VID reģistrēts saimnieciskās darbības veicējs</a:t>
          </a:r>
          <a:endParaRPr lang="lv-LV" sz="1600" kern="1200" dirty="0"/>
        </a:p>
      </dsp:txBody>
      <dsp:txXfrm>
        <a:off x="1866737" y="0"/>
        <a:ext cx="2033057" cy="1995066"/>
      </dsp:txXfrm>
    </dsp:sp>
    <dsp:sp modelId="{AEED3369-2000-48F4-B579-427FBA971348}">
      <dsp:nvSpPr>
        <dsp:cNvPr id="0" name=""/>
        <dsp:cNvSpPr/>
      </dsp:nvSpPr>
      <dsp:spPr>
        <a:xfrm>
          <a:off x="2070043" y="1995066"/>
          <a:ext cx="321939" cy="759772"/>
        </a:xfrm>
        <a:custGeom>
          <a:avLst/>
          <a:gdLst/>
          <a:ahLst/>
          <a:cxnLst/>
          <a:rect l="0" t="0" r="0" b="0"/>
          <a:pathLst>
            <a:path>
              <a:moveTo>
                <a:pt x="0" y="0"/>
              </a:moveTo>
              <a:lnTo>
                <a:pt x="0" y="759772"/>
              </a:lnTo>
              <a:lnTo>
                <a:pt x="321939" y="75977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181C47-9008-4CE7-A27B-8ECE2E32D294}">
      <dsp:nvSpPr>
        <dsp:cNvPr id="0" name=""/>
        <dsp:cNvSpPr/>
      </dsp:nvSpPr>
      <dsp:spPr>
        <a:xfrm>
          <a:off x="2391982" y="2159562"/>
          <a:ext cx="1612239" cy="119055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lv-LV" sz="1600" kern="1200" dirty="0" smtClean="0"/>
            <a:t>MU nodokli </a:t>
          </a:r>
          <a:r>
            <a:rPr lang="lv-LV" sz="1600" b="1" kern="1200" dirty="0" smtClean="0"/>
            <a:t>var maksāt viena no šīm formām</a:t>
          </a:r>
          <a:endParaRPr lang="lv-LV" sz="1600" b="1" kern="1200" dirty="0"/>
        </a:p>
      </dsp:txBody>
      <dsp:txXfrm>
        <a:off x="2391982" y="2159562"/>
        <a:ext cx="1612239" cy="1190553"/>
      </dsp:txXfrm>
    </dsp:sp>
    <dsp:sp modelId="{2CCB9F80-E48C-45C7-B12F-DE962EA532B3}">
      <dsp:nvSpPr>
        <dsp:cNvPr id="0" name=""/>
        <dsp:cNvSpPr/>
      </dsp:nvSpPr>
      <dsp:spPr>
        <a:xfrm>
          <a:off x="4237403" y="10429"/>
          <a:ext cx="3696778" cy="1511646"/>
        </a:xfrm>
        <a:prstGeom prst="roundRect">
          <a:avLst>
            <a:gd name="adj" fmla="val 10000"/>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lv-LV" sz="1600" b="1" kern="1200" dirty="0" smtClean="0"/>
            <a:t>MU darbinieki </a:t>
          </a:r>
        </a:p>
        <a:p>
          <a:pPr lvl="0" algn="ctr" defTabSz="711200" rtl="0">
            <a:lnSpc>
              <a:spcPct val="90000"/>
            </a:lnSpc>
            <a:spcBef>
              <a:spcPct val="0"/>
            </a:spcBef>
            <a:spcAft>
              <a:spcPct val="35000"/>
            </a:spcAft>
          </a:pPr>
          <a:r>
            <a:rPr lang="lv-LV" sz="1600" b="1" kern="1200" dirty="0" smtClean="0"/>
            <a:t>rakstveidā ir informēti</a:t>
          </a:r>
          <a:r>
            <a:rPr lang="lv-LV" sz="1600" kern="1200" dirty="0" smtClean="0"/>
            <a:t>, ka  šo darbinieku IIN un VSAOI tiek noteiktas no MU  apgrozījuma  un šie darbinieki var brīvprātīgi pievienoties VSA </a:t>
          </a:r>
          <a:endParaRPr lang="lv-LV" sz="1600" kern="1200" dirty="0"/>
        </a:p>
      </dsp:txBody>
      <dsp:txXfrm>
        <a:off x="4237403" y="10429"/>
        <a:ext cx="3696778" cy="1511646"/>
      </dsp:txXfrm>
    </dsp:sp>
    <dsp:sp modelId="{61255810-A807-475B-A7F8-851995E84918}">
      <dsp:nvSpPr>
        <dsp:cNvPr id="0" name=""/>
        <dsp:cNvSpPr/>
      </dsp:nvSpPr>
      <dsp:spPr>
        <a:xfrm>
          <a:off x="4607081" y="1522076"/>
          <a:ext cx="331996" cy="406325"/>
        </a:xfrm>
        <a:custGeom>
          <a:avLst/>
          <a:gdLst/>
          <a:ahLst/>
          <a:cxnLst/>
          <a:rect l="0" t="0" r="0" b="0"/>
          <a:pathLst>
            <a:path>
              <a:moveTo>
                <a:pt x="0" y="0"/>
              </a:moveTo>
              <a:lnTo>
                <a:pt x="0" y="406325"/>
              </a:lnTo>
              <a:lnTo>
                <a:pt x="331996" y="40632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10EFBC-C5FE-49C7-A325-C25DEDB3ECBF}">
      <dsp:nvSpPr>
        <dsp:cNvPr id="0" name=""/>
        <dsp:cNvSpPr/>
      </dsp:nvSpPr>
      <dsp:spPr>
        <a:xfrm>
          <a:off x="4939077" y="1624279"/>
          <a:ext cx="3099220" cy="60824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lv-LV" sz="1600" kern="1200" dirty="0" smtClean="0"/>
            <a:t>MU darbinieku </a:t>
          </a:r>
          <a:r>
            <a:rPr lang="lv-LV" sz="1600" b="1" kern="1200" dirty="0" smtClean="0"/>
            <a:t>skaits nav lielāks par 5</a:t>
          </a:r>
          <a:endParaRPr lang="lv-LV" sz="1600" b="1" kern="1200" dirty="0"/>
        </a:p>
      </dsp:txBody>
      <dsp:txXfrm>
        <a:off x="4939077" y="1624279"/>
        <a:ext cx="3099220" cy="608244"/>
      </dsp:txXfrm>
    </dsp:sp>
    <dsp:sp modelId="{C166AC48-BC8E-41A0-A888-1FC4B146B1E7}">
      <dsp:nvSpPr>
        <dsp:cNvPr id="0" name=""/>
        <dsp:cNvSpPr/>
      </dsp:nvSpPr>
      <dsp:spPr>
        <a:xfrm>
          <a:off x="4607081" y="1522076"/>
          <a:ext cx="331996" cy="1140057"/>
        </a:xfrm>
        <a:custGeom>
          <a:avLst/>
          <a:gdLst/>
          <a:ahLst/>
          <a:cxnLst/>
          <a:rect l="0" t="0" r="0" b="0"/>
          <a:pathLst>
            <a:path>
              <a:moveTo>
                <a:pt x="0" y="0"/>
              </a:moveTo>
              <a:lnTo>
                <a:pt x="0" y="1140057"/>
              </a:lnTo>
              <a:lnTo>
                <a:pt x="331996" y="114005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94A8A5-8166-45FB-B665-6FFDDFD487AD}">
      <dsp:nvSpPr>
        <dsp:cNvPr id="0" name=""/>
        <dsp:cNvSpPr/>
      </dsp:nvSpPr>
      <dsp:spPr>
        <a:xfrm>
          <a:off x="4939077" y="2384349"/>
          <a:ext cx="3078587" cy="55556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smtClean="0"/>
            <a:t>MU darbinieku </a:t>
          </a:r>
          <a:r>
            <a:rPr lang="lv-LV" sz="1600" b="1" kern="1200" dirty="0" smtClean="0"/>
            <a:t>ienākumi nepārsniedz Ls 500 mēnesī</a:t>
          </a:r>
          <a:endParaRPr lang="lv-LV" sz="1600" b="1" kern="1200" dirty="0"/>
        </a:p>
      </dsp:txBody>
      <dsp:txXfrm>
        <a:off x="4939077" y="2384349"/>
        <a:ext cx="3078587" cy="555567"/>
      </dsp:txXfrm>
    </dsp:sp>
    <dsp:sp modelId="{9083E857-60B4-4163-8663-97F54CD0045C}">
      <dsp:nvSpPr>
        <dsp:cNvPr id="0" name=""/>
        <dsp:cNvSpPr/>
      </dsp:nvSpPr>
      <dsp:spPr>
        <a:xfrm>
          <a:off x="4607081" y="1522076"/>
          <a:ext cx="331996" cy="1915540"/>
        </a:xfrm>
        <a:custGeom>
          <a:avLst/>
          <a:gdLst/>
          <a:ahLst/>
          <a:cxnLst/>
          <a:rect l="0" t="0" r="0" b="0"/>
          <a:pathLst>
            <a:path>
              <a:moveTo>
                <a:pt x="0" y="0"/>
              </a:moveTo>
              <a:lnTo>
                <a:pt x="0" y="1915540"/>
              </a:lnTo>
              <a:lnTo>
                <a:pt x="331996" y="191554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D701CC-F015-41CB-960A-1298BF4C023E}">
      <dsp:nvSpPr>
        <dsp:cNvPr id="0" name=""/>
        <dsp:cNvSpPr/>
      </dsp:nvSpPr>
      <dsp:spPr>
        <a:xfrm>
          <a:off x="4939077" y="3122730"/>
          <a:ext cx="3113052" cy="62977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lv-LV" sz="1600" kern="1200" dirty="0" smtClean="0"/>
            <a:t>MU darbinieki </a:t>
          </a:r>
          <a:r>
            <a:rPr lang="lv-LV" sz="1600" b="1" kern="1200" dirty="0" smtClean="0"/>
            <a:t>MU ir iesnieguši algas nodokļu grāmatiņu</a:t>
          </a:r>
          <a:endParaRPr lang="lv-LV" sz="1600" b="1" kern="1200" dirty="0"/>
        </a:p>
      </dsp:txBody>
      <dsp:txXfrm>
        <a:off x="4939077" y="3122730"/>
        <a:ext cx="3113052" cy="629771"/>
      </dsp:txXfrm>
    </dsp:sp>
    <dsp:sp modelId="{23CB1420-1840-4683-934E-5BA00E49A0FE}">
      <dsp:nvSpPr>
        <dsp:cNvPr id="0" name=""/>
        <dsp:cNvSpPr/>
      </dsp:nvSpPr>
      <dsp:spPr>
        <a:xfrm>
          <a:off x="4607081" y="1522076"/>
          <a:ext cx="331996" cy="2590724"/>
        </a:xfrm>
        <a:custGeom>
          <a:avLst/>
          <a:gdLst/>
          <a:ahLst/>
          <a:cxnLst/>
          <a:rect l="0" t="0" r="0" b="0"/>
          <a:pathLst>
            <a:path>
              <a:moveTo>
                <a:pt x="0" y="0"/>
              </a:moveTo>
              <a:lnTo>
                <a:pt x="0" y="2590724"/>
              </a:lnTo>
              <a:lnTo>
                <a:pt x="331996" y="259072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B7D272-4299-4AE6-BEC3-69A1E26D744E}">
      <dsp:nvSpPr>
        <dsp:cNvPr id="0" name=""/>
        <dsp:cNvSpPr/>
      </dsp:nvSpPr>
      <dsp:spPr>
        <a:xfrm>
          <a:off x="4939077" y="3824402"/>
          <a:ext cx="3058047" cy="57679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lv-LV" sz="1500" b="1" kern="1200" dirty="0" smtClean="0"/>
            <a:t>MU darbinieka ienākumi nav dividendes</a:t>
          </a:r>
          <a:r>
            <a:rPr lang="lv-LV" sz="1500" kern="1200" dirty="0" smtClean="0"/>
            <a:t>, kuras aprēķina no MU peļņas</a:t>
          </a:r>
          <a:endParaRPr lang="lv-LV" sz="1500" kern="1200" dirty="0"/>
        </a:p>
      </dsp:txBody>
      <dsp:txXfrm>
        <a:off x="4939077" y="3824402"/>
        <a:ext cx="3058047" cy="57679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D00FA2-F095-451D-944F-E98BC26C8983}">
      <dsp:nvSpPr>
        <dsp:cNvPr id="0" name=""/>
        <dsp:cNvSpPr/>
      </dsp:nvSpPr>
      <dsp:spPr>
        <a:xfrm>
          <a:off x="0" y="10867"/>
          <a:ext cx="8229600" cy="1312740"/>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lv-LV" sz="3300" kern="1200" dirty="0" smtClean="0"/>
            <a:t>Fiziskā persona, ko nodarbina uz darba līguma pamata </a:t>
          </a:r>
          <a:endParaRPr lang="lv-LV" sz="3300" kern="1200" dirty="0"/>
        </a:p>
      </dsp:txBody>
      <dsp:txXfrm>
        <a:off x="0" y="10867"/>
        <a:ext cx="8229600" cy="1312740"/>
      </dsp:txXfrm>
    </dsp:sp>
    <dsp:sp modelId="{977CD348-C1CF-40C6-84DB-C2FDE61CC996}">
      <dsp:nvSpPr>
        <dsp:cNvPr id="0" name=""/>
        <dsp:cNvSpPr/>
      </dsp:nvSpPr>
      <dsp:spPr>
        <a:xfrm>
          <a:off x="0" y="1323607"/>
          <a:ext cx="8229600"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lv-LV" sz="2600" kern="1200" dirty="0" smtClean="0"/>
            <a:t>LR rezidenti un nerezidenti</a:t>
          </a:r>
          <a:endParaRPr lang="lv-LV" sz="2600" kern="1200" dirty="0"/>
        </a:p>
      </dsp:txBody>
      <dsp:txXfrm>
        <a:off x="0" y="1323607"/>
        <a:ext cx="8229600" cy="546480"/>
      </dsp:txXfrm>
    </dsp:sp>
    <dsp:sp modelId="{045E36A2-94BF-497C-97AE-327739EA675F}">
      <dsp:nvSpPr>
        <dsp:cNvPr id="0" name=""/>
        <dsp:cNvSpPr/>
      </dsp:nvSpPr>
      <dsp:spPr>
        <a:xfrm>
          <a:off x="0" y="1870087"/>
          <a:ext cx="8229600" cy="1312740"/>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125730" rIns="125730" bIns="125730" numCol="1" spcCol="1270" anchor="ctr" anchorCtr="0">
          <a:noAutofit/>
        </a:bodyPr>
        <a:lstStyle/>
        <a:p>
          <a:pPr lvl="0" algn="l" defTabSz="1466850">
            <a:lnSpc>
              <a:spcPct val="90000"/>
            </a:lnSpc>
            <a:spcBef>
              <a:spcPct val="0"/>
            </a:spcBef>
            <a:spcAft>
              <a:spcPct val="35000"/>
            </a:spcAft>
          </a:pPr>
          <a:r>
            <a:rPr lang="lv-LV" sz="3300" kern="1200" dirty="0" err="1" smtClean="0"/>
            <a:t>Mikrouzņēmuma</a:t>
          </a:r>
          <a:r>
            <a:rPr lang="lv-LV" sz="3300" kern="1200" dirty="0" smtClean="0"/>
            <a:t> īpašnieks</a:t>
          </a:r>
          <a:endParaRPr lang="lv-LV" sz="3300" kern="1200" dirty="0"/>
        </a:p>
      </dsp:txBody>
      <dsp:txXfrm>
        <a:off x="0" y="1870087"/>
        <a:ext cx="8229600" cy="1312740"/>
      </dsp:txXfrm>
    </dsp:sp>
    <dsp:sp modelId="{38D375A4-BBB8-4F37-9784-9E765178294F}">
      <dsp:nvSpPr>
        <dsp:cNvPr id="0" name=""/>
        <dsp:cNvSpPr/>
      </dsp:nvSpPr>
      <dsp:spPr>
        <a:xfrm>
          <a:off x="0" y="3182827"/>
          <a:ext cx="8229600"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lv-LV" sz="2600" kern="1200" dirty="0" smtClean="0"/>
            <a:t>SIA dalībnieks, IK, IU, ZZS īpašnieks un fiziskā persona, kura reģistrējusies VID kā saimnieciskās darbības veicējs </a:t>
          </a:r>
          <a:endParaRPr lang="lv-LV" sz="2600" kern="1200" dirty="0"/>
        </a:p>
      </dsp:txBody>
      <dsp:txXfrm>
        <a:off x="0" y="3182827"/>
        <a:ext cx="8229600" cy="1195424"/>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lv-LV"/>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75C602E-2C44-4434-818B-63F6C910E47D}" type="datetimeFigureOut">
              <a:rPr lang="lv-LV"/>
              <a:pPr>
                <a:defRPr/>
              </a:pPr>
              <a:t>22.11.2010</a:t>
            </a:fld>
            <a:endParaRPr lang="lv-LV"/>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lv-LV"/>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3344036-5DA9-4A57-9C85-E72D65634B42}" type="slidenum">
              <a:rPr lang="lv-LV"/>
              <a:pPr>
                <a:defRPr/>
              </a:pPr>
              <a:t>‹#›</a:t>
            </a:fld>
            <a:endParaRPr lang="lv-LV"/>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9FD26AA1-C089-467B-9478-D7414E3AE8FA}" type="datetimeFigureOut">
              <a:rPr lang="lv-LV"/>
              <a:pPr>
                <a:defRPr/>
              </a:pPr>
              <a:t>22.11.2010</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B0EC006-574A-45A1-AA7A-4450F6DCF146}" type="slidenum">
              <a:rPr lang="lv-LV"/>
              <a:pPr>
                <a:defRPr/>
              </a:pPr>
              <a:t>‹#›</a:t>
            </a:fld>
            <a:endParaRPr lang="lv-LV"/>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Tātad MU atsevišķi tiešos nodokļus (IIN, VSAOI, UIN un riska nodevu) vairs nemaksā, maksājums tiek izdarīts vienā summā no apgrozījuma kā MU nodoklis.</a:t>
            </a:r>
          </a:p>
          <a:p>
            <a:pPr>
              <a:spcBef>
                <a:spcPct val="0"/>
              </a:spcBef>
            </a:pPr>
            <a:r>
              <a:rPr lang="lv-LV" smtClean="0"/>
              <a:t>Atsevišķi maksā pvn, akcīzes, dabas resursu un muitas nodokli, ja MU tas ir jāmaksā.</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E3B3B7-D8AD-4B04-B682-64EECF641A92}" type="slidenum">
              <a:rPr lang="lv-LV"/>
              <a:pPr fontAlgn="base">
                <a:spcBef>
                  <a:spcPct val="0"/>
                </a:spcBef>
                <a:spcAft>
                  <a:spcPct val="0"/>
                </a:spcAft>
              </a:pPr>
              <a:t>2</a:t>
            </a:fld>
            <a:endParaRPr lang="lv-LV"/>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r>
              <a:rPr lang="lv-LV" dirty="0" smtClean="0"/>
              <a:t>Būs VID mājas lapā ar 1.oktobri</a:t>
            </a:r>
            <a:endParaRPr lang="en-US" dirty="0" smtClean="0"/>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17</a:t>
            </a:fld>
            <a:endParaRPr lang="lv-LV"/>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Ja darbinieku skaits ceturksnī ir mainīgs MU nodokļa likmi nosaka pēc lielākā darbinieku skaita ceturksnī, ņemot vērā arī tos darbiniekus, kuri ir nostrādājuši mazāk par pusi no ceturkšņa.</a:t>
            </a: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994023-07F8-4ACE-AFFA-D5D17FECFB3B}" type="slidenum">
              <a:rPr lang="lv-LV"/>
              <a:pPr fontAlgn="base">
                <a:spcBef>
                  <a:spcPct val="0"/>
                </a:spcBef>
                <a:spcAft>
                  <a:spcPct val="0"/>
                </a:spcAft>
              </a:pPr>
              <a:t>18</a:t>
            </a:fld>
            <a:endParaRPr lang="lv-LV"/>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Atbilstoši MK noteikumu projektam par MU nodokļa deklarācijām 12.punktam.</a:t>
            </a:r>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8B84B0-3DA4-4603-AB45-ECA8D65DFE53}" type="slidenum">
              <a:rPr lang="lv-LV"/>
              <a:pPr fontAlgn="base">
                <a:spcBef>
                  <a:spcPct val="0"/>
                </a:spcBef>
                <a:spcAft>
                  <a:spcPct val="0"/>
                </a:spcAft>
              </a:pPr>
              <a:t>21</a:t>
            </a:fld>
            <a:endParaRPr lang="lv-LV"/>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Tā kā MU darbinieks ir sociāli apdrošināms ar dienu, kad ieguvis MU darbinieka statusu, tad MU reģistrē katru MU darbinieku VID kā obligāti sociāli apdrošināmu personu</a:t>
            </a:r>
          </a:p>
          <a:p>
            <a:pPr>
              <a:spcBef>
                <a:spcPct val="0"/>
              </a:spcBef>
            </a:pPr>
            <a:r>
              <a:rPr lang="lv-LV" smtClean="0"/>
              <a:t>Jāpasaka par ziņu kodiem</a:t>
            </a:r>
          </a:p>
          <a:p>
            <a:pPr>
              <a:spcBef>
                <a:spcPct val="0"/>
              </a:spcBef>
            </a:pPr>
            <a:endParaRPr lang="lv-LV"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07E358-5A8C-41BC-B200-6D8C3C3A99B8}" type="slidenum">
              <a:rPr lang="lv-LV"/>
              <a:pPr fontAlgn="base">
                <a:spcBef>
                  <a:spcPct val="0"/>
                </a:spcBef>
                <a:spcAft>
                  <a:spcPct val="0"/>
                </a:spcAft>
              </a:pPr>
              <a:t>22</a:t>
            </a:fld>
            <a:endParaRPr lang="lv-LV"/>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lv-LV" dirty="0" smtClean="0"/>
              <a:t>MK 07.09.2010.noteikumi “</a:t>
            </a:r>
            <a:r>
              <a:rPr lang="lv-LV" sz="1200" b="1" kern="1200" dirty="0" smtClean="0">
                <a:solidFill>
                  <a:schemeClr val="tx1"/>
                </a:solidFill>
                <a:latin typeface="+mn-lt"/>
                <a:ea typeface="+mn-ea"/>
                <a:cs typeface="+mn-cs"/>
              </a:rPr>
              <a:t>Noteikumi par valsts sociālās apdrošināšanas obligāto iemaksu veicēju reģistrāciju un ziņojumiem par valsts sociālās apdrošināšanas obligātajām iemaksām un iedzīvotāju ienākuma nodokli” </a:t>
            </a:r>
            <a:r>
              <a:rPr lang="lv-LV" dirty="0" smtClean="0"/>
              <a:t>9. un 10.punkts</a:t>
            </a:r>
            <a:r>
              <a:rPr lang="lv-LV" sz="1200" dirty="0" smtClean="0"/>
              <a:t>(MU darbinieks, kurš apdrošināms visiem VSA veidiem, MU darbinieks, </a:t>
            </a:r>
            <a:r>
              <a:rPr lang="en-GB" sz="1200" dirty="0" err="1" smtClean="0"/>
              <a:t>kam</a:t>
            </a:r>
            <a:r>
              <a:rPr lang="en-GB" sz="1200" dirty="0" smtClean="0"/>
              <a:t> </a:t>
            </a:r>
            <a:r>
              <a:rPr lang="en-GB" sz="1200" dirty="0" err="1" smtClean="0"/>
              <a:t>ir</a:t>
            </a:r>
            <a:r>
              <a:rPr lang="en-GB" sz="1200" dirty="0" smtClean="0"/>
              <a:t> </a:t>
            </a:r>
            <a:r>
              <a:rPr lang="en-GB" sz="1200" dirty="0" err="1" smtClean="0"/>
              <a:t>piešķirta</a:t>
            </a:r>
            <a:r>
              <a:rPr lang="en-GB" sz="1200" dirty="0" smtClean="0"/>
              <a:t> </a:t>
            </a:r>
            <a:r>
              <a:rPr lang="en-GB" sz="1200" dirty="0" err="1" smtClean="0"/>
              <a:t>izdienas</a:t>
            </a:r>
            <a:r>
              <a:rPr lang="en-GB" sz="1200" dirty="0" smtClean="0"/>
              <a:t> </a:t>
            </a:r>
            <a:r>
              <a:rPr lang="en-GB" sz="1200" dirty="0" err="1" smtClean="0"/>
              <a:t>pensija</a:t>
            </a:r>
            <a:r>
              <a:rPr lang="en-GB" sz="1200" dirty="0" smtClean="0"/>
              <a:t> </a:t>
            </a:r>
            <a:r>
              <a:rPr lang="en-GB" sz="1200" dirty="0" err="1" smtClean="0"/>
              <a:t>vai</a:t>
            </a:r>
            <a:r>
              <a:rPr lang="en-GB" sz="1200" dirty="0" smtClean="0"/>
              <a:t> </a:t>
            </a:r>
            <a:r>
              <a:rPr lang="en-GB" sz="1200" dirty="0" err="1" smtClean="0"/>
              <a:t>valsts</a:t>
            </a:r>
            <a:r>
              <a:rPr lang="en-GB" sz="1200" dirty="0" smtClean="0"/>
              <a:t> </a:t>
            </a:r>
            <a:r>
              <a:rPr lang="en-GB" sz="1200" dirty="0" err="1" smtClean="0"/>
              <a:t>speciālā</a:t>
            </a:r>
            <a:r>
              <a:rPr lang="en-GB" sz="1200" dirty="0" smtClean="0"/>
              <a:t> </a:t>
            </a:r>
            <a:r>
              <a:rPr lang="en-GB" sz="1200" dirty="0" err="1" smtClean="0"/>
              <a:t>pensija</a:t>
            </a:r>
            <a:r>
              <a:rPr lang="en-GB" sz="1200" dirty="0" smtClean="0"/>
              <a:t> </a:t>
            </a:r>
            <a:r>
              <a:rPr lang="lv-LV" sz="1200" dirty="0" smtClean="0"/>
              <a:t>vai MU darbinieks, </a:t>
            </a:r>
            <a:r>
              <a:rPr lang="en-GB" sz="1200" dirty="0" err="1" smtClean="0"/>
              <a:t>kurš</a:t>
            </a:r>
            <a:r>
              <a:rPr lang="en-GB" sz="1200" dirty="0" smtClean="0"/>
              <a:t> </a:t>
            </a:r>
            <a:r>
              <a:rPr lang="en-GB" sz="1200" dirty="0" err="1" smtClean="0"/>
              <a:t>ir</a:t>
            </a:r>
            <a:r>
              <a:rPr lang="en-GB" sz="1200" dirty="0" smtClean="0"/>
              <a:t> </a:t>
            </a:r>
            <a:r>
              <a:rPr lang="en-GB" sz="1200" dirty="0" err="1" smtClean="0"/>
              <a:t>sasniedzis</a:t>
            </a:r>
            <a:r>
              <a:rPr lang="en-GB" sz="1200" dirty="0" smtClean="0"/>
              <a:t> </a:t>
            </a:r>
            <a:r>
              <a:rPr lang="lv-LV" sz="1200" dirty="0" smtClean="0"/>
              <a:t> </a:t>
            </a:r>
            <a:r>
              <a:rPr lang="en-GB" sz="1200" dirty="0" err="1" smtClean="0"/>
              <a:t>vecumu</a:t>
            </a:r>
            <a:r>
              <a:rPr lang="en-GB" sz="1200" dirty="0" smtClean="0"/>
              <a:t>, </a:t>
            </a:r>
            <a:r>
              <a:rPr lang="en-GB" sz="1200" dirty="0" err="1" smtClean="0"/>
              <a:t>kas</a:t>
            </a:r>
            <a:r>
              <a:rPr lang="en-GB" sz="1200" dirty="0" smtClean="0"/>
              <a:t> </a:t>
            </a:r>
            <a:r>
              <a:rPr lang="en-GB" sz="1200" dirty="0" err="1" smtClean="0"/>
              <a:t>dod</a:t>
            </a:r>
            <a:r>
              <a:rPr lang="en-GB" sz="1200" dirty="0" smtClean="0"/>
              <a:t> </a:t>
            </a:r>
            <a:r>
              <a:rPr lang="en-GB" sz="1200" dirty="0" err="1" smtClean="0"/>
              <a:t>tiesības</a:t>
            </a:r>
            <a:r>
              <a:rPr lang="en-GB" sz="1200" dirty="0" smtClean="0"/>
              <a:t> </a:t>
            </a:r>
            <a:r>
              <a:rPr lang="en-GB" sz="1200" dirty="0" err="1" smtClean="0"/>
              <a:t>saņemt</a:t>
            </a:r>
            <a:r>
              <a:rPr lang="en-GB" sz="1200" dirty="0" smtClean="0"/>
              <a:t> </a:t>
            </a:r>
            <a:r>
              <a:rPr lang="en-GB" sz="1200" dirty="0" err="1" smtClean="0"/>
              <a:t>valsts</a:t>
            </a:r>
            <a:r>
              <a:rPr lang="en-GB" sz="1200" dirty="0" smtClean="0"/>
              <a:t> </a:t>
            </a:r>
            <a:r>
              <a:rPr lang="en-GB" sz="1200" dirty="0" err="1" smtClean="0"/>
              <a:t>vecuma</a:t>
            </a:r>
            <a:r>
              <a:rPr lang="en-GB" sz="1200" dirty="0" smtClean="0"/>
              <a:t> </a:t>
            </a:r>
            <a:r>
              <a:rPr lang="en-GB" sz="1200" dirty="0" err="1" smtClean="0"/>
              <a:t>pensiju</a:t>
            </a:r>
            <a:r>
              <a:rPr lang="en-GB" sz="1200" dirty="0" smtClean="0"/>
              <a:t>, </a:t>
            </a:r>
            <a:r>
              <a:rPr lang="lv-LV" sz="1200" dirty="0" smtClean="0"/>
              <a:t>vai,</a:t>
            </a:r>
            <a:r>
              <a:rPr lang="en-GB" sz="1200" dirty="0" smtClean="0"/>
              <a:t> </a:t>
            </a:r>
            <a:r>
              <a:rPr lang="en-GB" sz="1200" dirty="0" err="1" smtClean="0"/>
              <a:t>kuram</a:t>
            </a:r>
            <a:r>
              <a:rPr lang="en-GB" sz="1200" dirty="0" smtClean="0"/>
              <a:t> </a:t>
            </a:r>
            <a:r>
              <a:rPr lang="en-GB" sz="1200" dirty="0" err="1" smtClean="0"/>
              <a:t>ir</a:t>
            </a:r>
            <a:r>
              <a:rPr lang="en-GB" sz="1200" dirty="0" smtClean="0"/>
              <a:t> </a:t>
            </a:r>
            <a:r>
              <a:rPr lang="en-GB" sz="1200" dirty="0" err="1" smtClean="0"/>
              <a:t>piešķirta</a:t>
            </a:r>
            <a:r>
              <a:rPr lang="en-GB" sz="1200" dirty="0" smtClean="0"/>
              <a:t> </a:t>
            </a:r>
            <a:r>
              <a:rPr lang="en-GB" sz="1200" dirty="0" err="1" smtClean="0"/>
              <a:t>vecuma</a:t>
            </a:r>
            <a:r>
              <a:rPr lang="en-GB" sz="1200" dirty="0" smtClean="0"/>
              <a:t> </a:t>
            </a:r>
            <a:r>
              <a:rPr lang="en-GB" sz="1200" dirty="0" err="1" smtClean="0"/>
              <a:t>pensija</a:t>
            </a:r>
            <a:r>
              <a:rPr lang="en-GB" sz="1200" dirty="0" smtClean="0"/>
              <a:t> </a:t>
            </a:r>
            <a:r>
              <a:rPr lang="en-GB" sz="1200" dirty="0" err="1" smtClean="0"/>
              <a:t>ar</a:t>
            </a:r>
            <a:r>
              <a:rPr lang="en-GB" sz="1200" dirty="0" smtClean="0"/>
              <a:t> </a:t>
            </a:r>
            <a:r>
              <a:rPr lang="en-GB" sz="1200" dirty="0" err="1" smtClean="0"/>
              <a:t>atvieglotiem</a:t>
            </a:r>
            <a:r>
              <a:rPr lang="en-GB" sz="1200" dirty="0" smtClean="0"/>
              <a:t> </a:t>
            </a:r>
            <a:r>
              <a:rPr lang="en-GB" sz="1200" dirty="0" err="1" smtClean="0"/>
              <a:t>noteikumiem</a:t>
            </a:r>
            <a:r>
              <a:rPr lang="lv-LV" sz="1200" dirty="0" smtClean="0"/>
              <a:t>)</a:t>
            </a:r>
            <a:endParaRPr lang="lv-LV" dirty="0"/>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23</a:t>
            </a:fld>
            <a:endParaRPr lang="lv-LV"/>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dirty="0" smtClean="0"/>
              <a:t>MU gūtais ienākums</a:t>
            </a:r>
            <a:r>
              <a:rPr lang="lv-LV" baseline="0" dirty="0" smtClean="0"/>
              <a:t> - </a:t>
            </a:r>
            <a:r>
              <a:rPr lang="lv-LV" dirty="0" smtClean="0"/>
              <a:t>ienākums, kurš gūts kā MU darbiniekam vai saimnieciskās darbības ienākums</a:t>
            </a:r>
            <a:r>
              <a:rPr lang="lv-LV" baseline="0" dirty="0" smtClean="0"/>
              <a:t> no MU</a:t>
            </a:r>
            <a:endParaRPr lang="lv-LV" dirty="0"/>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24</a:t>
            </a:fld>
            <a:endParaRPr lang="lv-LV"/>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r>
              <a:rPr lang="lv-LV" smtClean="0"/>
              <a:t>MU nodokļa likuma 7.panta piektā un sestā daļa</a:t>
            </a:r>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25</a:t>
            </a:fld>
            <a:endParaRPr lang="lv-LV"/>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wrap="square" numCol="1" anchor="t" anchorCtr="0" compatLnSpc="1">
            <a:prstTxWarp prst="textNoShape">
              <a:avLst/>
            </a:prstTxWarp>
          </a:bodyPr>
          <a:lstStyle/>
          <a:p>
            <a:r>
              <a:rPr lang="lv-LV" smtClean="0"/>
              <a:t>IIN likums 11.3 panta piektā daļa, 11.5 panta astotā daļa, 11.6 panta sestā daļa</a:t>
            </a:r>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27</a:t>
            </a:fld>
            <a:endParaRPr lang="lv-LV"/>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r>
              <a:rPr lang="lv-LV" smtClean="0"/>
              <a:t>Piemērs kāds no dalībniekiem ir nopircis uzņēmumu, kurš arī maksā MU nodokli</a:t>
            </a:r>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28</a:t>
            </a:fld>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3</a:t>
            </a:fld>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Prognozējamais ienākums nepārsniedz Ls70000</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1FEF70-6BAE-4E43-AA46-0717BD6DD810}" type="slidenum">
              <a:rPr lang="lv-LV"/>
              <a:pPr fontAlgn="base">
                <a:spcBef>
                  <a:spcPct val="0"/>
                </a:spcBef>
                <a:spcAft>
                  <a:spcPct val="0"/>
                </a:spcAft>
              </a:pPr>
              <a:t>4</a:t>
            </a:fld>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dirty="0" smtClean="0"/>
              <a:t>Tā kā MU īpašnieks ir arī MU darbinieks, tad algas nodokļa grāmatiņu iesniedz arī MU īpašnieks</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C3F6B9-DD7F-4440-8835-8B07281587F4}" type="slidenum">
              <a:rPr lang="lv-LV"/>
              <a:pPr fontAlgn="base">
                <a:spcBef>
                  <a:spcPct val="0"/>
                </a:spcBef>
                <a:spcAft>
                  <a:spcPct val="0"/>
                </a:spcAft>
              </a:pPr>
              <a:t>7</a:t>
            </a:fld>
            <a:endParaRPr 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lv-LV" smtClean="0"/>
              <a:t>Darba devēja darbinieka labā veiktās iemaksas privātajos pensiju fondos un apdrošināšanas prēmiju maksājumu summas ir darbinieka ienākumu daļa, kas gūta uz darba attiecību pamata. Minētās iemaksas ieskaita darba samaksā.</a:t>
            </a:r>
          </a:p>
          <a:p>
            <a:pPr>
              <a:spcBef>
                <a:spcPct val="0"/>
              </a:spcBef>
            </a:pPr>
            <a:r>
              <a:rPr lang="lv-LV" smtClean="0"/>
              <a:t>Atvieglojumus nepiemēro pamatojoties uz likuma “Par iedzīvotāju ienākuma nodokli” 10.panta piekto daļu.</a:t>
            </a: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3AF578-FEB7-452B-973B-66ED7545A5BF}" type="slidenum">
              <a:rPr lang="lv-LV"/>
              <a:pPr fontAlgn="base">
                <a:spcBef>
                  <a:spcPct val="0"/>
                </a:spcBef>
                <a:spcAft>
                  <a:spcPct val="0"/>
                </a:spcAft>
              </a:pPr>
              <a:t>11</a:t>
            </a:fld>
            <a:endParaRPr 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p:spPr>
      </p:sp>
      <p:sp>
        <p:nvSpPr>
          <p:cNvPr id="4710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12</a:t>
            </a:fld>
            <a:endParaRPr lang="lv-LV"/>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lv-LV" dirty="0" smtClean="0"/>
              <a:t>12.panta septītā, </a:t>
            </a:r>
            <a:r>
              <a:rPr lang="lv-LV" b="1" dirty="0" smtClean="0"/>
              <a:t>astotā daļa</a:t>
            </a:r>
            <a:r>
              <a:rPr lang="lv-LV" dirty="0" smtClean="0"/>
              <a:t>, 13.panta trešā daļa, 10.panta piektā daļa</a:t>
            </a:r>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13</a:t>
            </a:fld>
            <a:endParaRPr lang="lv-LV"/>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r>
              <a:rPr lang="lv-LV" dirty="0" smtClean="0"/>
              <a:t>Likmes nosaka </a:t>
            </a:r>
            <a:r>
              <a:rPr lang="lv-LV" baseline="0" dirty="0" smtClean="0"/>
              <a:t>MK </a:t>
            </a:r>
            <a:r>
              <a:rPr lang="lv-LV" dirty="0" smtClean="0"/>
              <a:t>2010.gada 31.augusta noteikumi Nr.821 “</a:t>
            </a:r>
            <a:r>
              <a:rPr lang="lv-LV" b="1" dirty="0" smtClean="0"/>
              <a:t>Noteikumi par valsts sociālās apdrošināšanas iemaksu likmes sadalījumu pa valsts sociālās apdrošināšanas veidiem 2010.gadā” </a:t>
            </a:r>
          </a:p>
          <a:p>
            <a:pPr>
              <a:spcBef>
                <a:spcPct val="0"/>
              </a:spcBef>
            </a:pPr>
            <a:endParaRPr lang="en-US" dirty="0"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39CE5E-9699-450D-8D38-8C564690F9CD}" type="slidenum">
              <a:rPr lang="lv-LV"/>
              <a:pPr fontAlgn="base">
                <a:spcBef>
                  <a:spcPct val="0"/>
                </a:spcBef>
                <a:spcAft>
                  <a:spcPct val="0"/>
                </a:spcAft>
              </a:pPr>
              <a:t>14</a:t>
            </a:fld>
            <a:endParaRPr lang="lv-LV"/>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r>
              <a:rPr lang="lv-LV" smtClean="0"/>
              <a:t>Tātad vecie maksātāji reģistrējas ar jauno taksācijas gadu, bet jaunie to var veikt jau reģistrācijas gada vidū (ievērojot 2010.g.1.septembri)</a:t>
            </a:r>
          </a:p>
        </p:txBody>
      </p:sp>
      <p:sp>
        <p:nvSpPr>
          <p:cNvPr id="4" name="Slide Number Placeholder 3"/>
          <p:cNvSpPr>
            <a:spLocks noGrp="1"/>
          </p:cNvSpPr>
          <p:nvPr>
            <p:ph type="sldNum" sz="quarter" idx="10"/>
          </p:nvPr>
        </p:nvSpPr>
        <p:spPr/>
        <p:txBody>
          <a:bodyPr/>
          <a:lstStyle/>
          <a:p>
            <a:pPr>
              <a:defRPr/>
            </a:pPr>
            <a:fld id="{5B0EC006-574A-45A1-AA7A-4450F6DCF146}" type="slidenum">
              <a:rPr lang="lv-LV" smtClean="0"/>
              <a:pPr>
                <a:defRPr/>
              </a:pPr>
              <a:t>16</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425D62D1-FDD0-41F5-A0D5-EEFB1D6C1103}" type="datetimeFigureOut">
              <a:rPr lang="lv-LV"/>
              <a:pPr>
                <a:defRPr/>
              </a:pPr>
              <a:t>22.11.2010</a:t>
            </a:fld>
            <a:endParaRPr lang="lv-LV"/>
          </a:p>
        </p:txBody>
      </p:sp>
      <p:sp>
        <p:nvSpPr>
          <p:cNvPr id="5" name="Footer Placeholder 21"/>
          <p:cNvSpPr>
            <a:spLocks noGrp="1"/>
          </p:cNvSpPr>
          <p:nvPr>
            <p:ph type="ftr" sz="quarter" idx="11"/>
          </p:nvPr>
        </p:nvSpPr>
        <p:spPr/>
        <p:txBody>
          <a:bodyPr/>
          <a:lstStyle>
            <a:lvl1pPr>
              <a:defRPr/>
            </a:lvl1pPr>
          </a:lstStyle>
          <a:p>
            <a:pPr>
              <a:defRPr/>
            </a:pPr>
            <a:endParaRPr lang="lv-LV"/>
          </a:p>
        </p:txBody>
      </p:sp>
      <p:sp>
        <p:nvSpPr>
          <p:cNvPr id="6" name="Slide Number Placeholder 17"/>
          <p:cNvSpPr>
            <a:spLocks noGrp="1"/>
          </p:cNvSpPr>
          <p:nvPr>
            <p:ph type="sldNum" sz="quarter" idx="12"/>
          </p:nvPr>
        </p:nvSpPr>
        <p:spPr/>
        <p:txBody>
          <a:bodyPr/>
          <a:lstStyle>
            <a:lvl1pPr>
              <a:defRPr/>
            </a:lvl1pPr>
          </a:lstStyle>
          <a:p>
            <a:pPr>
              <a:defRPr/>
            </a:pPr>
            <a:fld id="{70333AA3-B910-49B2-8B9F-1E30F5438E96}"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9AAFBDC-0EC0-4B83-BCCC-E1DF1755D4C8}" type="datetimeFigureOut">
              <a:rPr lang="lv-LV"/>
              <a:pPr>
                <a:defRPr/>
              </a:pPr>
              <a:t>22.11.2010</a:t>
            </a:fld>
            <a:endParaRPr lang="lv-LV"/>
          </a:p>
        </p:txBody>
      </p:sp>
      <p:sp>
        <p:nvSpPr>
          <p:cNvPr id="5" name="Footer Placeholder 21"/>
          <p:cNvSpPr>
            <a:spLocks noGrp="1"/>
          </p:cNvSpPr>
          <p:nvPr>
            <p:ph type="ftr" sz="quarter" idx="11"/>
          </p:nvPr>
        </p:nvSpPr>
        <p:spPr/>
        <p:txBody>
          <a:bodyPr/>
          <a:lstStyle>
            <a:lvl1pPr>
              <a:defRPr/>
            </a:lvl1pPr>
          </a:lstStyle>
          <a:p>
            <a:pPr>
              <a:defRPr/>
            </a:pPr>
            <a:endParaRPr lang="lv-LV"/>
          </a:p>
        </p:txBody>
      </p:sp>
      <p:sp>
        <p:nvSpPr>
          <p:cNvPr id="6" name="Slide Number Placeholder 17"/>
          <p:cNvSpPr>
            <a:spLocks noGrp="1"/>
          </p:cNvSpPr>
          <p:nvPr>
            <p:ph type="sldNum" sz="quarter" idx="12"/>
          </p:nvPr>
        </p:nvSpPr>
        <p:spPr/>
        <p:txBody>
          <a:bodyPr/>
          <a:lstStyle>
            <a:lvl1pPr>
              <a:defRPr/>
            </a:lvl1pPr>
          </a:lstStyle>
          <a:p>
            <a:pPr>
              <a:defRPr/>
            </a:pPr>
            <a:fld id="{D618D9B4-431A-46F8-81D6-F329441DBD32}"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64C9078-630C-4009-8C58-2C5D98EBCBB5}" type="datetimeFigureOut">
              <a:rPr lang="lv-LV"/>
              <a:pPr>
                <a:defRPr/>
              </a:pPr>
              <a:t>22.11.2010</a:t>
            </a:fld>
            <a:endParaRPr lang="lv-LV"/>
          </a:p>
        </p:txBody>
      </p:sp>
      <p:sp>
        <p:nvSpPr>
          <p:cNvPr id="5" name="Footer Placeholder 21"/>
          <p:cNvSpPr>
            <a:spLocks noGrp="1"/>
          </p:cNvSpPr>
          <p:nvPr>
            <p:ph type="ftr" sz="quarter" idx="11"/>
          </p:nvPr>
        </p:nvSpPr>
        <p:spPr/>
        <p:txBody>
          <a:bodyPr/>
          <a:lstStyle>
            <a:lvl1pPr>
              <a:defRPr/>
            </a:lvl1pPr>
          </a:lstStyle>
          <a:p>
            <a:pPr>
              <a:defRPr/>
            </a:pPr>
            <a:endParaRPr lang="lv-LV"/>
          </a:p>
        </p:txBody>
      </p:sp>
      <p:sp>
        <p:nvSpPr>
          <p:cNvPr id="6" name="Slide Number Placeholder 17"/>
          <p:cNvSpPr>
            <a:spLocks noGrp="1"/>
          </p:cNvSpPr>
          <p:nvPr>
            <p:ph type="sldNum" sz="quarter" idx="12"/>
          </p:nvPr>
        </p:nvSpPr>
        <p:spPr/>
        <p:txBody>
          <a:bodyPr/>
          <a:lstStyle>
            <a:lvl1pPr>
              <a:defRPr/>
            </a:lvl1pPr>
          </a:lstStyle>
          <a:p>
            <a:pPr>
              <a:defRPr/>
            </a:pPr>
            <a:fld id="{590A629B-4110-4B4A-A23B-3B7150E1B67D}"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4B06609-7C4E-4E5A-A3FD-4D0F5F106704}" type="datetimeFigureOut">
              <a:rPr lang="lv-LV"/>
              <a:pPr>
                <a:defRPr/>
              </a:pPr>
              <a:t>22.11.2010</a:t>
            </a:fld>
            <a:endParaRPr lang="lv-LV"/>
          </a:p>
        </p:txBody>
      </p:sp>
      <p:sp>
        <p:nvSpPr>
          <p:cNvPr id="5" name="Footer Placeholder 21"/>
          <p:cNvSpPr>
            <a:spLocks noGrp="1"/>
          </p:cNvSpPr>
          <p:nvPr>
            <p:ph type="ftr" sz="quarter" idx="11"/>
          </p:nvPr>
        </p:nvSpPr>
        <p:spPr/>
        <p:txBody>
          <a:bodyPr/>
          <a:lstStyle>
            <a:lvl1pPr>
              <a:defRPr/>
            </a:lvl1pPr>
          </a:lstStyle>
          <a:p>
            <a:pPr>
              <a:defRPr/>
            </a:pPr>
            <a:endParaRPr lang="lv-LV"/>
          </a:p>
        </p:txBody>
      </p:sp>
      <p:sp>
        <p:nvSpPr>
          <p:cNvPr id="6" name="Slide Number Placeholder 17"/>
          <p:cNvSpPr>
            <a:spLocks noGrp="1"/>
          </p:cNvSpPr>
          <p:nvPr>
            <p:ph type="sldNum" sz="quarter" idx="12"/>
          </p:nvPr>
        </p:nvSpPr>
        <p:spPr/>
        <p:txBody>
          <a:bodyPr/>
          <a:lstStyle>
            <a:lvl1pPr>
              <a:defRPr/>
            </a:lvl1pPr>
          </a:lstStyle>
          <a:p>
            <a:pPr>
              <a:defRPr/>
            </a:pPr>
            <a:fld id="{6CAE2691-F026-459E-9E65-C8B28F5789B9}"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531E264B-7C77-4908-8974-4099B9106296}" type="datetimeFigureOut">
              <a:rPr lang="lv-LV"/>
              <a:pPr>
                <a:defRPr/>
              </a:pPr>
              <a:t>22.11.2010</a:t>
            </a:fld>
            <a:endParaRPr lang="lv-LV"/>
          </a:p>
        </p:txBody>
      </p:sp>
      <p:sp>
        <p:nvSpPr>
          <p:cNvPr id="5" name="Footer Placeholder 21"/>
          <p:cNvSpPr>
            <a:spLocks noGrp="1"/>
          </p:cNvSpPr>
          <p:nvPr>
            <p:ph type="ftr" sz="quarter" idx="11"/>
          </p:nvPr>
        </p:nvSpPr>
        <p:spPr/>
        <p:txBody>
          <a:bodyPr/>
          <a:lstStyle>
            <a:lvl1pPr>
              <a:defRPr/>
            </a:lvl1pPr>
          </a:lstStyle>
          <a:p>
            <a:pPr>
              <a:defRPr/>
            </a:pPr>
            <a:endParaRPr lang="lv-LV"/>
          </a:p>
        </p:txBody>
      </p:sp>
      <p:sp>
        <p:nvSpPr>
          <p:cNvPr id="6" name="Slide Number Placeholder 17"/>
          <p:cNvSpPr>
            <a:spLocks noGrp="1"/>
          </p:cNvSpPr>
          <p:nvPr>
            <p:ph type="sldNum" sz="quarter" idx="12"/>
          </p:nvPr>
        </p:nvSpPr>
        <p:spPr/>
        <p:txBody>
          <a:bodyPr/>
          <a:lstStyle>
            <a:lvl1pPr>
              <a:defRPr/>
            </a:lvl1pPr>
          </a:lstStyle>
          <a:p>
            <a:pPr>
              <a:defRPr/>
            </a:pPr>
            <a:fld id="{52944766-9463-420E-B9F7-D118BF48BD8A}"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3F0D445-2716-499E-B8D8-58258C26E2D1}" type="datetimeFigureOut">
              <a:rPr lang="lv-LV"/>
              <a:pPr>
                <a:defRPr/>
              </a:pPr>
              <a:t>22.11.2010</a:t>
            </a:fld>
            <a:endParaRPr lang="lv-LV"/>
          </a:p>
        </p:txBody>
      </p:sp>
      <p:sp>
        <p:nvSpPr>
          <p:cNvPr id="6" name="Footer Placeholder 21"/>
          <p:cNvSpPr>
            <a:spLocks noGrp="1"/>
          </p:cNvSpPr>
          <p:nvPr>
            <p:ph type="ftr" sz="quarter" idx="11"/>
          </p:nvPr>
        </p:nvSpPr>
        <p:spPr/>
        <p:txBody>
          <a:bodyPr/>
          <a:lstStyle>
            <a:lvl1pPr>
              <a:defRPr/>
            </a:lvl1pPr>
          </a:lstStyle>
          <a:p>
            <a:pPr>
              <a:defRPr/>
            </a:pPr>
            <a:endParaRPr lang="lv-LV"/>
          </a:p>
        </p:txBody>
      </p:sp>
      <p:sp>
        <p:nvSpPr>
          <p:cNvPr id="7" name="Slide Number Placeholder 17"/>
          <p:cNvSpPr>
            <a:spLocks noGrp="1"/>
          </p:cNvSpPr>
          <p:nvPr>
            <p:ph type="sldNum" sz="quarter" idx="12"/>
          </p:nvPr>
        </p:nvSpPr>
        <p:spPr/>
        <p:txBody>
          <a:bodyPr/>
          <a:lstStyle>
            <a:lvl1pPr>
              <a:defRPr/>
            </a:lvl1pPr>
          </a:lstStyle>
          <a:p>
            <a:pPr>
              <a:defRPr/>
            </a:pPr>
            <a:fld id="{EBEA5FE0-C042-4290-AB09-4803EA484ED5}"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529ADC9-CEB1-4828-AB4E-FA36DB5DAE62}" type="datetimeFigureOut">
              <a:rPr lang="lv-LV"/>
              <a:pPr>
                <a:defRPr/>
              </a:pPr>
              <a:t>22.11.2010</a:t>
            </a:fld>
            <a:endParaRPr lang="lv-LV"/>
          </a:p>
        </p:txBody>
      </p:sp>
      <p:sp>
        <p:nvSpPr>
          <p:cNvPr id="8" name="Footer Placeholder 21"/>
          <p:cNvSpPr>
            <a:spLocks noGrp="1"/>
          </p:cNvSpPr>
          <p:nvPr>
            <p:ph type="ftr" sz="quarter" idx="11"/>
          </p:nvPr>
        </p:nvSpPr>
        <p:spPr/>
        <p:txBody>
          <a:bodyPr/>
          <a:lstStyle>
            <a:lvl1pPr>
              <a:defRPr/>
            </a:lvl1pPr>
          </a:lstStyle>
          <a:p>
            <a:pPr>
              <a:defRPr/>
            </a:pPr>
            <a:endParaRPr lang="lv-LV"/>
          </a:p>
        </p:txBody>
      </p:sp>
      <p:sp>
        <p:nvSpPr>
          <p:cNvPr id="9" name="Slide Number Placeholder 17"/>
          <p:cNvSpPr>
            <a:spLocks noGrp="1"/>
          </p:cNvSpPr>
          <p:nvPr>
            <p:ph type="sldNum" sz="quarter" idx="12"/>
          </p:nvPr>
        </p:nvSpPr>
        <p:spPr/>
        <p:txBody>
          <a:bodyPr/>
          <a:lstStyle>
            <a:lvl1pPr>
              <a:defRPr/>
            </a:lvl1pPr>
          </a:lstStyle>
          <a:p>
            <a:pPr>
              <a:defRPr/>
            </a:pPr>
            <a:fld id="{9A47BE8C-C21C-4679-A191-EDF500912BB9}"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296F7B0-33D0-4B16-801C-C7435A4B04BE}" type="datetimeFigureOut">
              <a:rPr lang="lv-LV"/>
              <a:pPr>
                <a:defRPr/>
              </a:pPr>
              <a:t>22.11.2010</a:t>
            </a:fld>
            <a:endParaRPr lang="lv-LV"/>
          </a:p>
        </p:txBody>
      </p:sp>
      <p:sp>
        <p:nvSpPr>
          <p:cNvPr id="4" name="Footer Placeholder 21"/>
          <p:cNvSpPr>
            <a:spLocks noGrp="1"/>
          </p:cNvSpPr>
          <p:nvPr>
            <p:ph type="ftr" sz="quarter" idx="11"/>
          </p:nvPr>
        </p:nvSpPr>
        <p:spPr/>
        <p:txBody>
          <a:bodyPr/>
          <a:lstStyle>
            <a:lvl1pPr>
              <a:defRPr/>
            </a:lvl1pPr>
          </a:lstStyle>
          <a:p>
            <a:pPr>
              <a:defRPr/>
            </a:pPr>
            <a:endParaRPr lang="lv-LV"/>
          </a:p>
        </p:txBody>
      </p:sp>
      <p:sp>
        <p:nvSpPr>
          <p:cNvPr id="5" name="Slide Number Placeholder 17"/>
          <p:cNvSpPr>
            <a:spLocks noGrp="1"/>
          </p:cNvSpPr>
          <p:nvPr>
            <p:ph type="sldNum" sz="quarter" idx="12"/>
          </p:nvPr>
        </p:nvSpPr>
        <p:spPr/>
        <p:txBody>
          <a:bodyPr/>
          <a:lstStyle>
            <a:lvl1pPr>
              <a:defRPr/>
            </a:lvl1pPr>
          </a:lstStyle>
          <a:p>
            <a:pPr>
              <a:defRPr/>
            </a:pPr>
            <a:fld id="{10048D08-830B-427C-BB29-527D3DF57CF7}"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06153F4-1116-461B-9A44-F4BD8261FDFC}" type="datetimeFigureOut">
              <a:rPr lang="lv-LV"/>
              <a:pPr>
                <a:defRPr/>
              </a:pPr>
              <a:t>22.11.2010</a:t>
            </a:fld>
            <a:endParaRPr lang="lv-LV"/>
          </a:p>
        </p:txBody>
      </p:sp>
      <p:sp>
        <p:nvSpPr>
          <p:cNvPr id="3" name="Footer Placeholder 21"/>
          <p:cNvSpPr>
            <a:spLocks noGrp="1"/>
          </p:cNvSpPr>
          <p:nvPr>
            <p:ph type="ftr" sz="quarter" idx="11"/>
          </p:nvPr>
        </p:nvSpPr>
        <p:spPr/>
        <p:txBody>
          <a:bodyPr/>
          <a:lstStyle>
            <a:lvl1pPr>
              <a:defRPr/>
            </a:lvl1pPr>
          </a:lstStyle>
          <a:p>
            <a:pPr>
              <a:defRPr/>
            </a:pPr>
            <a:endParaRPr lang="lv-LV"/>
          </a:p>
        </p:txBody>
      </p:sp>
      <p:sp>
        <p:nvSpPr>
          <p:cNvPr id="4" name="Slide Number Placeholder 17"/>
          <p:cNvSpPr>
            <a:spLocks noGrp="1"/>
          </p:cNvSpPr>
          <p:nvPr>
            <p:ph type="sldNum" sz="quarter" idx="12"/>
          </p:nvPr>
        </p:nvSpPr>
        <p:spPr/>
        <p:txBody>
          <a:bodyPr/>
          <a:lstStyle>
            <a:lvl1pPr>
              <a:defRPr/>
            </a:lvl1pPr>
          </a:lstStyle>
          <a:p>
            <a:pPr>
              <a:defRPr/>
            </a:pPr>
            <a:fld id="{63E2F016-97AE-45F7-B677-AC68F1ADB180}"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A8456B4-D9AB-4598-8609-D13779B48491}" type="datetimeFigureOut">
              <a:rPr lang="lv-LV"/>
              <a:pPr>
                <a:defRPr/>
              </a:pPr>
              <a:t>22.11.2010</a:t>
            </a:fld>
            <a:endParaRPr lang="lv-LV"/>
          </a:p>
        </p:txBody>
      </p:sp>
      <p:sp>
        <p:nvSpPr>
          <p:cNvPr id="6" name="Footer Placeholder 21"/>
          <p:cNvSpPr>
            <a:spLocks noGrp="1"/>
          </p:cNvSpPr>
          <p:nvPr>
            <p:ph type="ftr" sz="quarter" idx="11"/>
          </p:nvPr>
        </p:nvSpPr>
        <p:spPr/>
        <p:txBody>
          <a:bodyPr/>
          <a:lstStyle>
            <a:lvl1pPr>
              <a:defRPr/>
            </a:lvl1pPr>
          </a:lstStyle>
          <a:p>
            <a:pPr>
              <a:defRPr/>
            </a:pPr>
            <a:endParaRPr lang="lv-LV"/>
          </a:p>
        </p:txBody>
      </p:sp>
      <p:sp>
        <p:nvSpPr>
          <p:cNvPr id="7" name="Slide Number Placeholder 17"/>
          <p:cNvSpPr>
            <a:spLocks noGrp="1"/>
          </p:cNvSpPr>
          <p:nvPr>
            <p:ph type="sldNum" sz="quarter" idx="12"/>
          </p:nvPr>
        </p:nvSpPr>
        <p:spPr/>
        <p:txBody>
          <a:bodyPr/>
          <a:lstStyle>
            <a:lvl1pPr>
              <a:defRPr/>
            </a:lvl1pPr>
          </a:lstStyle>
          <a:p>
            <a:pPr>
              <a:defRPr/>
            </a:pPr>
            <a:fld id="{A4A8DC63-C757-4669-93DF-0882A5BF31ED}"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D1F78147-AB37-4F0B-8758-0FADA2F64F59}" type="datetimeFigureOut">
              <a:rPr lang="lv-LV"/>
              <a:pPr>
                <a:defRPr/>
              </a:pPr>
              <a:t>22.11.2010</a:t>
            </a:fld>
            <a:endParaRPr lang="lv-LV"/>
          </a:p>
        </p:txBody>
      </p:sp>
      <p:sp>
        <p:nvSpPr>
          <p:cNvPr id="10" name="Footer Placeholder 5"/>
          <p:cNvSpPr>
            <a:spLocks noGrp="1"/>
          </p:cNvSpPr>
          <p:nvPr>
            <p:ph type="ftr" sz="quarter" idx="11"/>
          </p:nvPr>
        </p:nvSpPr>
        <p:spPr/>
        <p:txBody>
          <a:bodyPr/>
          <a:lstStyle>
            <a:lvl1pPr>
              <a:defRPr/>
            </a:lvl1pPr>
          </a:lstStyle>
          <a:p>
            <a:pPr>
              <a:defRPr/>
            </a:pPr>
            <a:endParaRPr lang="lv-LV"/>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E226054-EC5D-443C-85F8-0344B8E2DB52}"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7A43E5AA-C8A8-4E59-B951-28DC19492821}" type="datetimeFigureOut">
              <a:rPr lang="lv-LV"/>
              <a:pPr>
                <a:defRPr/>
              </a:pPr>
              <a:t>22.11.2010</a:t>
            </a:fld>
            <a:endParaRPr lang="lv-LV"/>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lv-LV"/>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61B5A511-CEA6-47DD-BBC6-8A6ED83ADC07}" type="slidenum">
              <a:rPr lang="lv-LV"/>
              <a:pPr>
                <a:defRPr/>
              </a:pPr>
              <a:t>‹#›</a:t>
            </a:fld>
            <a:endParaRPr lang="lv-LV"/>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67" r:id="rId1"/>
    <p:sldLayoutId id="2147483766" r:id="rId2"/>
    <p:sldLayoutId id="2147483765" r:id="rId3"/>
    <p:sldLayoutId id="2147483764" r:id="rId4"/>
    <p:sldLayoutId id="2147483763" r:id="rId5"/>
    <p:sldLayoutId id="2147483762" r:id="rId6"/>
    <p:sldLayoutId id="2147483761" r:id="rId7"/>
    <p:sldLayoutId id="2147483760" r:id="rId8"/>
    <p:sldLayoutId id="2147483768" r:id="rId9"/>
    <p:sldLayoutId id="2147483759" r:id="rId10"/>
    <p:sldLayoutId id="214748375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EB641B"/>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EB641B"/>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39639D"/>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371600"/>
            <a:ext cx="8640960" cy="1697360"/>
          </a:xfrm>
        </p:spPr>
        <p:txBody>
          <a:bodyPr>
            <a:normAutofit/>
          </a:bodyPr>
          <a:lstStyle/>
          <a:p>
            <a:pPr algn="ctr" fontAlgn="auto">
              <a:spcAft>
                <a:spcPts val="0"/>
              </a:spcAft>
              <a:defRPr/>
            </a:pPr>
            <a:r>
              <a:rPr lang="lv-LV" sz="5400" dirty="0" smtClean="0"/>
              <a:t>Par </a:t>
            </a:r>
            <a:r>
              <a:rPr lang="lv-LV" sz="5400" dirty="0" err="1" smtClean="0"/>
              <a:t>mikrouzņēmumu</a:t>
            </a:r>
            <a:r>
              <a:rPr lang="lv-LV" sz="5400" dirty="0" smtClean="0"/>
              <a:t> nodokli</a:t>
            </a:r>
            <a:endParaRPr lang="lv-LV" sz="5400" dirty="0"/>
          </a:p>
        </p:txBody>
      </p:sp>
      <p:sp>
        <p:nvSpPr>
          <p:cNvPr id="3" name="Subtitle 2"/>
          <p:cNvSpPr>
            <a:spLocks noGrp="1"/>
          </p:cNvSpPr>
          <p:nvPr>
            <p:ph type="subTitle" idx="1"/>
          </p:nvPr>
        </p:nvSpPr>
        <p:spPr>
          <a:xfrm>
            <a:off x="3779838" y="5013325"/>
            <a:ext cx="5040312" cy="1152525"/>
          </a:xfrm>
        </p:spPr>
        <p:txBody>
          <a:bodyPr>
            <a:normAutofit fontScale="92500" lnSpcReduction="10000"/>
          </a:bodyPr>
          <a:lstStyle/>
          <a:p>
            <a:pPr marR="0">
              <a:lnSpc>
                <a:spcPct val="80000"/>
              </a:lnSpc>
            </a:pPr>
            <a:r>
              <a:rPr lang="lv-LV" sz="1700" dirty="0" smtClean="0"/>
              <a:t>VID Nodokļu pārvaldes </a:t>
            </a:r>
          </a:p>
          <a:p>
            <a:pPr marR="0">
              <a:lnSpc>
                <a:spcPct val="80000"/>
              </a:lnSpc>
            </a:pPr>
            <a:r>
              <a:rPr lang="lv-LV" sz="1700" dirty="0" smtClean="0"/>
              <a:t>Kurzemes nodokļu administrēšanas daļas    </a:t>
            </a:r>
          </a:p>
          <a:p>
            <a:pPr marR="0">
              <a:lnSpc>
                <a:spcPct val="80000"/>
              </a:lnSpc>
            </a:pPr>
            <a:r>
              <a:rPr lang="lv-LV" sz="1700" dirty="0" smtClean="0"/>
              <a:t>Ventspils klientu apkalpošanas centra</a:t>
            </a:r>
          </a:p>
          <a:p>
            <a:pPr marR="0">
              <a:lnSpc>
                <a:spcPct val="80000"/>
              </a:lnSpc>
            </a:pPr>
            <a:r>
              <a:rPr lang="lv-LV" sz="1700" dirty="0" smtClean="0"/>
              <a:t>Klientu apkalpošanas nodaļa</a:t>
            </a:r>
          </a:p>
          <a:p>
            <a:pPr marR="0">
              <a:lnSpc>
                <a:spcPct val="80000"/>
              </a:lnSpc>
            </a:pPr>
            <a:r>
              <a:rPr lang="lv-LV" sz="1700" dirty="0" smtClean="0"/>
              <a:t>22.11.2010.</a:t>
            </a:r>
          </a:p>
        </p:txBody>
      </p:sp>
      <p:sp>
        <p:nvSpPr>
          <p:cNvPr id="4" name="Subtitle 2"/>
          <p:cNvSpPr txBox="1">
            <a:spLocks/>
          </p:cNvSpPr>
          <p:nvPr/>
        </p:nvSpPr>
        <p:spPr>
          <a:xfrm>
            <a:off x="1331913" y="3213100"/>
            <a:ext cx="6551612" cy="1008063"/>
          </a:xfrm>
          <a:prstGeom prst="rect">
            <a:avLst/>
          </a:prstGeom>
        </p:spPr>
        <p:txBody>
          <a:bodyPr lIns="0" rIns="18288">
            <a:normAutofit/>
          </a:bodyPr>
          <a:lstStyle/>
          <a:p>
            <a:pPr algn="r">
              <a:spcBef>
                <a:spcPct val="20000"/>
              </a:spcBef>
              <a:buClr>
                <a:srgbClr val="EB641B"/>
              </a:buClr>
              <a:buSzPct val="95000"/>
              <a:buFont typeface="Wingdings 2" pitchFamily="18" charset="2"/>
              <a:buNone/>
            </a:pPr>
            <a:r>
              <a:rPr lang="lv-LV" sz="2600" dirty="0">
                <a:latin typeface="Constantia" pitchFamily="18" charset="0"/>
              </a:rPr>
              <a:t>Saskaņā ar </a:t>
            </a:r>
            <a:r>
              <a:rPr lang="lv-LV" sz="2600" dirty="0" err="1">
                <a:latin typeface="Constantia" pitchFamily="18" charset="0"/>
              </a:rPr>
              <a:t>Mikrouzņēmumu</a:t>
            </a:r>
            <a:r>
              <a:rPr lang="lv-LV" sz="2600" dirty="0">
                <a:latin typeface="Constantia" pitchFamily="18" charset="0"/>
              </a:rPr>
              <a:t> nodokļa likumu</a:t>
            </a:r>
          </a:p>
          <a:p>
            <a:pPr algn="r">
              <a:spcBef>
                <a:spcPct val="20000"/>
              </a:spcBef>
              <a:buClr>
                <a:srgbClr val="EB641B"/>
              </a:buClr>
              <a:buSzPct val="95000"/>
              <a:buFont typeface="Wingdings 2" pitchFamily="18" charset="2"/>
              <a:buNone/>
            </a:pPr>
            <a:r>
              <a:rPr lang="lv-LV" sz="2600" dirty="0">
                <a:latin typeface="Constantia" pitchFamily="18" charset="0"/>
              </a:rPr>
              <a:t>Spēkā no 2010.gada 1.septembra </a:t>
            </a: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355725"/>
          </a:xfrm>
        </p:spPr>
        <p:txBody>
          <a:bodyPr>
            <a:noAutofit/>
          </a:bodyPr>
          <a:lstStyle/>
          <a:p>
            <a:pPr fontAlgn="auto">
              <a:spcAft>
                <a:spcPts val="0"/>
              </a:spcAft>
              <a:defRPr/>
            </a:pPr>
            <a:r>
              <a:rPr lang="lv-LV" sz="4000" b="1" dirty="0" smtClean="0">
                <a:solidFill>
                  <a:schemeClr val="accent3">
                    <a:lumMod val="75000"/>
                  </a:schemeClr>
                </a:solidFill>
              </a:rPr>
              <a:t>MU  darbinieku ienākums </a:t>
            </a:r>
            <a:r>
              <a:rPr lang="lv-LV" sz="4000" dirty="0" smtClean="0">
                <a:solidFill>
                  <a:schemeClr val="accent3">
                    <a:lumMod val="75000"/>
                  </a:schemeClr>
                </a:solidFill>
              </a:rPr>
              <a:t>(ne vairāk kā Ls 500 mēnesī)</a:t>
            </a:r>
            <a:endParaRPr lang="lv-LV" sz="4000" dirty="0"/>
          </a:p>
        </p:txBody>
      </p:sp>
      <p:sp>
        <p:nvSpPr>
          <p:cNvPr id="24578" name="Content Placeholder 2"/>
          <p:cNvSpPr>
            <a:spLocks noGrp="1"/>
          </p:cNvSpPr>
          <p:nvPr>
            <p:ph idx="1"/>
          </p:nvPr>
        </p:nvSpPr>
        <p:spPr>
          <a:xfrm>
            <a:off x="457200" y="2420938"/>
            <a:ext cx="8229600" cy="3903662"/>
          </a:xfrm>
        </p:spPr>
        <p:txBody>
          <a:bodyPr/>
          <a:lstStyle/>
          <a:p>
            <a:r>
              <a:rPr lang="lv-LV" sz="2800" b="1" dirty="0" smtClean="0"/>
              <a:t>Ir naudas izteiksmē novērtēts naudas, naturālo vērtību un saņemto pakalpojumu kopums, kas atbilst uz darba līguma pamata gūtajam ienākumam</a:t>
            </a:r>
            <a:r>
              <a:rPr lang="lv-LV" sz="2800" dirty="0" smtClean="0"/>
              <a:t>, pēc IIN un VSAOI atskaitīšanas vispārējā kārtībā, piemērojot likuma “Par iedzīvotāju ienākuma nodokli” un likuma “Par valsts sociālo apdrošināšanu” nosacījumus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704850"/>
            <a:ext cx="8569325" cy="1143000"/>
          </a:xfrm>
        </p:spPr>
        <p:txBody>
          <a:bodyPr>
            <a:normAutofit fontScale="90000"/>
          </a:bodyPr>
          <a:lstStyle/>
          <a:p>
            <a:pPr fontAlgn="auto">
              <a:spcAft>
                <a:spcPts val="0"/>
              </a:spcAft>
              <a:defRPr/>
            </a:pPr>
            <a:r>
              <a:rPr lang="lv-LV" sz="4000" b="1" dirty="0" smtClean="0">
                <a:solidFill>
                  <a:schemeClr val="accent3">
                    <a:lumMod val="75000"/>
                  </a:schemeClr>
                </a:solidFill>
              </a:rPr>
              <a:t>4.piemērs </a:t>
            </a:r>
            <a:r>
              <a:rPr lang="lv-LV" sz="3600" b="1" dirty="0" smtClean="0">
                <a:solidFill>
                  <a:schemeClr val="accent3">
                    <a:lumMod val="75000"/>
                  </a:schemeClr>
                </a:solidFill>
              </a:rPr>
              <a:t>– naudas izteiksmē novērtētais MU darbinieka ienākums un tā pārsniegums</a:t>
            </a:r>
            <a:endParaRPr lang="lv-LV" sz="3600" b="1" dirty="0">
              <a:solidFill>
                <a:schemeClr val="accent3">
                  <a:lumMod val="75000"/>
                </a:schemeClr>
              </a:solidFill>
            </a:endParaRPr>
          </a:p>
        </p:txBody>
      </p:sp>
      <p:sp>
        <p:nvSpPr>
          <p:cNvPr id="25602" name="Content Placeholder 2"/>
          <p:cNvSpPr>
            <a:spLocks noGrp="1"/>
          </p:cNvSpPr>
          <p:nvPr>
            <p:ph idx="1"/>
          </p:nvPr>
        </p:nvSpPr>
        <p:spPr>
          <a:xfrm>
            <a:off x="457200" y="1844824"/>
            <a:ext cx="8291264" cy="4680519"/>
          </a:xfrm>
        </p:spPr>
        <p:txBody>
          <a:bodyPr/>
          <a:lstStyle/>
          <a:p>
            <a:r>
              <a:rPr lang="lv-LV" dirty="0" err="1" smtClean="0"/>
              <a:t>Mikrouzņēmumā</a:t>
            </a:r>
            <a:r>
              <a:rPr lang="lv-LV" dirty="0" smtClean="0"/>
              <a:t> </a:t>
            </a:r>
          </a:p>
          <a:p>
            <a:pPr lvl="1"/>
            <a:r>
              <a:rPr lang="lv-LV" dirty="0" smtClean="0"/>
              <a:t>MU darbinieka  darba samaksa mēnesī ir </a:t>
            </a:r>
            <a:r>
              <a:rPr lang="lv-LV" b="1" dirty="0" smtClean="0"/>
              <a:t>Ls 500</a:t>
            </a:r>
          </a:p>
          <a:p>
            <a:pPr lvl="1"/>
            <a:r>
              <a:rPr lang="lv-LV" dirty="0" smtClean="0"/>
              <a:t>MU noslēdz MU darbinieku labā līgumu par dzīvības apdrošināšanu (ar līdzekļu uzkrāšanu) un veic ik mēnesi  apdrošināšanas prēmiju maksājumus par darbinieku </a:t>
            </a:r>
            <a:r>
              <a:rPr lang="lv-LV" b="1" dirty="0" smtClean="0"/>
              <a:t>Ls 50 </a:t>
            </a:r>
          </a:p>
          <a:p>
            <a:pPr algn="ctr"/>
            <a:r>
              <a:rPr lang="lv-LV" dirty="0" smtClean="0"/>
              <a:t>MU </a:t>
            </a:r>
            <a:r>
              <a:rPr lang="lv-LV" b="1" dirty="0" smtClean="0"/>
              <a:t>darbinieka darba ienākums - gūtais labums - Ls 550 mēnesī</a:t>
            </a:r>
            <a:endParaRPr lang="lv-LV" dirty="0" smtClean="0"/>
          </a:p>
          <a:p>
            <a:pPr algn="ctr"/>
            <a:r>
              <a:rPr lang="lv-LV" dirty="0" smtClean="0"/>
              <a:t>MU darbinieka </a:t>
            </a:r>
            <a:r>
              <a:rPr lang="lv-LV" b="1" dirty="0" smtClean="0"/>
              <a:t>ienākuma pārsniegumam Ls 50 piemēro MU nodokļa likmi 20 % </a:t>
            </a:r>
          </a:p>
          <a:p>
            <a:pPr lvl="1" algn="ctr"/>
            <a:r>
              <a:rPr lang="lv-LV" b="1" dirty="0" smtClean="0"/>
              <a:t>Ls 50 *20%=</a:t>
            </a:r>
            <a:r>
              <a:rPr lang="lv-LV" b="1" u="sng" dirty="0" smtClean="0"/>
              <a:t>Ls 10</a:t>
            </a:r>
          </a:p>
          <a:p>
            <a:pPr lvl="1" algn="ctr">
              <a:buNone/>
            </a:pPr>
            <a:endParaRPr lang="lv-LV"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52488"/>
          </a:xfrm>
        </p:spPr>
        <p:txBody>
          <a:bodyPr>
            <a:noAutofit/>
          </a:bodyPr>
          <a:lstStyle/>
          <a:p>
            <a:pPr fontAlgn="auto">
              <a:spcAft>
                <a:spcPts val="0"/>
              </a:spcAft>
              <a:defRPr/>
            </a:pPr>
            <a:r>
              <a:rPr lang="lv-LV" sz="4000" b="1" dirty="0" smtClean="0">
                <a:solidFill>
                  <a:schemeClr val="accent3">
                    <a:lumMod val="75000"/>
                  </a:schemeClr>
                </a:solidFill>
              </a:rPr>
              <a:t>Nodoklis MU darbinieku ienākumam </a:t>
            </a:r>
            <a:endParaRPr lang="lv-LV" sz="4000" b="1" dirty="0">
              <a:solidFill>
                <a:schemeClr val="accent3">
                  <a:lumMod val="75000"/>
                </a:schemeClr>
              </a:solidFill>
            </a:endParaRPr>
          </a:p>
        </p:txBody>
      </p:sp>
      <p:sp>
        <p:nvSpPr>
          <p:cNvPr id="3" name="Content Placeholder 2"/>
          <p:cNvSpPr>
            <a:spLocks noGrp="1"/>
          </p:cNvSpPr>
          <p:nvPr>
            <p:ph idx="1"/>
          </p:nvPr>
        </p:nvSpPr>
        <p:spPr>
          <a:xfrm>
            <a:off x="457200" y="1700808"/>
            <a:ext cx="8229600" cy="4752528"/>
          </a:xfrm>
        </p:spPr>
        <p:txBody>
          <a:bodyPr>
            <a:normAutofit fontScale="92500" lnSpcReduction="20000"/>
          </a:bodyPr>
          <a:lstStyle/>
          <a:p>
            <a:pPr marL="274320" indent="-274320" fontAlgn="auto">
              <a:spcAft>
                <a:spcPts val="0"/>
              </a:spcAft>
              <a:buClr>
                <a:schemeClr val="accent3"/>
              </a:buClr>
              <a:buFont typeface="Wingdings 2"/>
              <a:buChar char=""/>
              <a:defRPr/>
            </a:pPr>
            <a:r>
              <a:rPr lang="lv-LV" dirty="0" smtClean="0"/>
              <a:t>No MU </a:t>
            </a:r>
            <a:r>
              <a:rPr lang="lv-LV" b="1" dirty="0" smtClean="0"/>
              <a:t>darbinieka ienākuma nav jāietur </a:t>
            </a:r>
            <a:r>
              <a:rPr lang="lv-LV" dirty="0" smtClean="0"/>
              <a:t>IIN </a:t>
            </a:r>
            <a:r>
              <a:rPr lang="lv-LV" b="1" dirty="0" smtClean="0"/>
              <a:t>un nav jāveic </a:t>
            </a:r>
            <a:r>
              <a:rPr lang="lv-LV" dirty="0" smtClean="0"/>
              <a:t>VSAOI</a:t>
            </a:r>
          </a:p>
          <a:p>
            <a:pPr lvl="5">
              <a:defRPr/>
            </a:pPr>
            <a:endParaRPr lang="lv-LV" dirty="0" smtClean="0"/>
          </a:p>
          <a:p>
            <a:pPr marL="274320" indent="-274320" fontAlgn="auto">
              <a:spcAft>
                <a:spcPts val="0"/>
              </a:spcAft>
              <a:buClr>
                <a:schemeClr val="accent3"/>
              </a:buClr>
              <a:buFont typeface="Wingdings 2"/>
              <a:buChar char=""/>
              <a:defRPr/>
            </a:pPr>
            <a:r>
              <a:rPr lang="lv-LV" b="1" dirty="0" smtClean="0"/>
              <a:t>Nodoklis par darbinieku ienākumu tiek maksāts  1 reizi ceturksnī no MU apgrozījuma</a:t>
            </a:r>
          </a:p>
          <a:p>
            <a:pPr lvl="6">
              <a:defRPr/>
            </a:pPr>
            <a:r>
              <a:rPr lang="lv-LV" b="1" dirty="0" smtClean="0"/>
              <a:t> 		</a:t>
            </a:r>
          </a:p>
          <a:p>
            <a:pPr marL="274320" indent="-274320" fontAlgn="auto">
              <a:spcAft>
                <a:spcPts val="0"/>
              </a:spcAft>
              <a:buClr>
                <a:schemeClr val="accent3"/>
              </a:buClr>
              <a:buFont typeface="Wingdings 2"/>
              <a:buChar char=""/>
              <a:defRPr/>
            </a:pPr>
            <a:r>
              <a:rPr lang="lv-LV" dirty="0" smtClean="0"/>
              <a:t>Attiecīgi 65 % no samaksātā MU nodokļa ieskaita VSAOI kontā</a:t>
            </a:r>
          </a:p>
          <a:p>
            <a:pPr marL="274320" indent="-274320" fontAlgn="auto">
              <a:spcAft>
                <a:spcPts val="0"/>
              </a:spcAft>
              <a:buClr>
                <a:schemeClr val="accent3"/>
              </a:buClr>
              <a:buFont typeface="Wingdings 2"/>
              <a:buChar char=""/>
              <a:defRPr/>
            </a:pPr>
            <a:r>
              <a:rPr lang="lv-LV" dirty="0" smtClean="0"/>
              <a:t>Attiecīgam darbiniekam VSAOI objektu aprēķina Valsts sociālās apdrošināšanas aģentūra</a:t>
            </a:r>
          </a:p>
          <a:p>
            <a:pPr lvl="6">
              <a:defRPr/>
            </a:pPr>
            <a:r>
              <a:rPr lang="lv-LV" dirty="0" smtClean="0"/>
              <a:t> </a:t>
            </a:r>
          </a:p>
          <a:p>
            <a:pPr marL="274320" indent="-274320" fontAlgn="auto">
              <a:spcAft>
                <a:spcPts val="0"/>
              </a:spcAft>
              <a:buClr>
                <a:schemeClr val="accent3"/>
              </a:buClr>
              <a:buFont typeface="Wingdings 2"/>
              <a:buChar char=""/>
              <a:defRPr/>
            </a:pPr>
            <a:r>
              <a:rPr lang="lv-LV" dirty="0" smtClean="0"/>
              <a:t>VSAOI objektu MU darbiniekam aprēķina </a:t>
            </a:r>
          </a:p>
          <a:p>
            <a:pPr marL="640080" lvl="1" indent="-246888" fontAlgn="auto">
              <a:spcAft>
                <a:spcPts val="0"/>
              </a:spcAft>
              <a:buFont typeface="Wingdings 2"/>
              <a:buChar char=""/>
              <a:defRPr/>
            </a:pPr>
            <a:r>
              <a:rPr lang="lv-LV" dirty="0" smtClean="0"/>
              <a:t>par pilnu kalendāra mēnesi  </a:t>
            </a:r>
            <a:r>
              <a:rPr lang="lv-LV" sz="1800" dirty="0" smtClean="0"/>
              <a:t>(izņemot, mēnešus, kad darbinieks sāk vai beidz strādāt MU) </a:t>
            </a:r>
          </a:p>
          <a:p>
            <a:pPr marL="640080" lvl="1" indent="-246888" fontAlgn="auto">
              <a:spcAft>
                <a:spcPts val="0"/>
              </a:spcAft>
              <a:buFont typeface="Wingdings 2"/>
              <a:buChar char=""/>
              <a:defRPr/>
            </a:pPr>
            <a:r>
              <a:rPr lang="lv-LV" sz="1800" dirty="0" smtClean="0"/>
              <a:t>proporcionāli  MU nodokļa deklarācijā norādītajam darbinieku skaitam un to faktiskajiem ienākumiem</a:t>
            </a:r>
            <a:endParaRPr lang="lv-LV"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457200" y="704850"/>
            <a:ext cx="8218488" cy="923925"/>
          </a:xfrm>
        </p:spPr>
        <p:txBody>
          <a:bodyPr/>
          <a:lstStyle/>
          <a:p>
            <a:r>
              <a:rPr lang="lv-LV" sz="3800" b="1" smtClean="0">
                <a:solidFill>
                  <a:srgbClr val="B54A10"/>
                </a:solidFill>
              </a:rPr>
              <a:t>Atvieglojumi MU darbinieku ienākumam</a:t>
            </a:r>
          </a:p>
        </p:txBody>
      </p:sp>
      <p:sp>
        <p:nvSpPr>
          <p:cNvPr id="48131" name="Rectangle 3"/>
          <p:cNvSpPr>
            <a:spLocks noGrp="1"/>
          </p:cNvSpPr>
          <p:nvPr>
            <p:ph type="body" idx="1"/>
          </p:nvPr>
        </p:nvSpPr>
        <p:spPr>
          <a:xfrm>
            <a:off x="468313" y="1916113"/>
            <a:ext cx="8229600" cy="4679950"/>
          </a:xfrm>
        </p:spPr>
        <p:txBody>
          <a:bodyPr/>
          <a:lstStyle/>
          <a:p>
            <a:pPr lvl="4">
              <a:lnSpc>
                <a:spcPct val="90000"/>
              </a:lnSpc>
            </a:pPr>
            <a:endParaRPr lang="lv-LV" sz="1400" dirty="0" smtClean="0"/>
          </a:p>
          <a:p>
            <a:pPr>
              <a:lnSpc>
                <a:spcPct val="90000"/>
              </a:lnSpc>
            </a:pPr>
            <a:r>
              <a:rPr lang="lv-LV" sz="2400" dirty="0" smtClean="0"/>
              <a:t>Ienākumam no MU, MU darbinieka ienākumam nepiemēro neapliekamo minimumu, atvieglojumus par apgādājamiem un attaisnotos izdevumus (VSAOI, izglītības un medicīnas pakalpojumiem, iemaksām privātajos pensiju fondos un apdrošināšanas prēmiju maksājumiem)</a:t>
            </a:r>
          </a:p>
          <a:p>
            <a:pPr>
              <a:lnSpc>
                <a:spcPct val="90000"/>
              </a:lnSpc>
            </a:pPr>
            <a:endParaRPr lang="lv-LV" sz="2400" dirty="0" smtClean="0"/>
          </a:p>
          <a:p>
            <a:pPr>
              <a:lnSpc>
                <a:spcPct val="90000"/>
              </a:lnSpc>
            </a:pPr>
            <a:r>
              <a:rPr lang="lv-LV" sz="2400" dirty="0" smtClean="0"/>
              <a:t>MU darbiniekiem, kuri saņem pensiju, neapliekamo minimumu piemēro pensijas ienākumam</a:t>
            </a:r>
          </a:p>
          <a:p>
            <a:pPr lvl="8">
              <a:lnSpc>
                <a:spcPct val="90000"/>
              </a:lnSpc>
            </a:pPr>
            <a:endParaRPr lang="lv-LV" sz="1200" dirty="0" smtClean="0"/>
          </a:p>
          <a:p>
            <a:pPr>
              <a:lnSpc>
                <a:spcPct val="90000"/>
              </a:lnSpc>
            </a:pPr>
            <a:r>
              <a:rPr lang="lv-LV" sz="2400" dirty="0" smtClean="0"/>
              <a:t>Ienākumu, kas gūts MU, gada ienākumu deklarācijā nenorāda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23925"/>
          </a:xfrm>
        </p:spPr>
        <p:txBody>
          <a:bodyPr>
            <a:normAutofit/>
          </a:bodyPr>
          <a:lstStyle/>
          <a:p>
            <a:pPr fontAlgn="auto">
              <a:spcAft>
                <a:spcPts val="0"/>
              </a:spcAft>
              <a:defRPr/>
            </a:pPr>
            <a:r>
              <a:rPr lang="lv-LV" sz="4000" b="1" dirty="0" err="1" smtClean="0">
                <a:solidFill>
                  <a:schemeClr val="accent3">
                    <a:lumMod val="75000"/>
                  </a:schemeClr>
                </a:solidFill>
              </a:rPr>
              <a:t>Mikrouzņēmumu</a:t>
            </a:r>
            <a:r>
              <a:rPr lang="lv-LV" sz="4000" b="1" dirty="0" smtClean="0">
                <a:solidFill>
                  <a:schemeClr val="accent3">
                    <a:lumMod val="75000"/>
                  </a:schemeClr>
                </a:solidFill>
              </a:rPr>
              <a:t> darbinieki</a:t>
            </a:r>
            <a:endParaRPr lang="lv-LV" sz="4000" b="1" dirty="0">
              <a:solidFill>
                <a:schemeClr val="accent3">
                  <a:lumMod val="75000"/>
                </a:schemeClr>
              </a:solidFill>
            </a:endParaRPr>
          </a:p>
        </p:txBody>
      </p:sp>
      <p:sp>
        <p:nvSpPr>
          <p:cNvPr id="3" name="Content Placeholder 2"/>
          <p:cNvSpPr>
            <a:spLocks noGrp="1"/>
          </p:cNvSpPr>
          <p:nvPr>
            <p:ph idx="1"/>
          </p:nvPr>
        </p:nvSpPr>
        <p:spPr>
          <a:xfrm>
            <a:off x="457200" y="1773238"/>
            <a:ext cx="8229600" cy="4751387"/>
          </a:xfrm>
        </p:spPr>
        <p:txBody>
          <a:bodyPr>
            <a:normAutofit fontScale="92500"/>
          </a:bodyPr>
          <a:lstStyle/>
          <a:p>
            <a:pPr marL="274320" indent="-274320" fontAlgn="auto">
              <a:spcAft>
                <a:spcPts val="0"/>
              </a:spcAft>
              <a:buClr>
                <a:schemeClr val="accent3"/>
              </a:buClr>
              <a:buFont typeface="Wingdings 2"/>
              <a:buChar char=""/>
              <a:defRPr/>
            </a:pPr>
            <a:r>
              <a:rPr lang="lv-LV" b="1" dirty="0" smtClean="0"/>
              <a:t>Var brīvprātīgi pievienoties valsts sociālajai apdrošināšanai (VSA)</a:t>
            </a:r>
          </a:p>
          <a:p>
            <a:pPr marL="274320" indent="-274320" fontAlgn="auto">
              <a:spcAft>
                <a:spcPts val="0"/>
              </a:spcAft>
              <a:buClr>
                <a:schemeClr val="accent3"/>
              </a:buClr>
              <a:buFont typeface="Wingdings 2"/>
              <a:buChar char=""/>
              <a:defRPr/>
            </a:pPr>
            <a:r>
              <a:rPr lang="lv-LV" dirty="0" smtClean="0"/>
              <a:t>Brīvprātīgās VSA iemaksas tiek veiktas no brīvi izraudzītiem ienākumiem, kas nepārsniedz Ls 500  mēnesī</a:t>
            </a:r>
          </a:p>
          <a:p>
            <a:pPr lvl="2" indent="-246888" fontAlgn="auto">
              <a:spcAft>
                <a:spcPts val="0"/>
              </a:spcAft>
              <a:buFont typeface="Wingdings 2"/>
              <a:buChar char=""/>
              <a:defRPr/>
            </a:pPr>
            <a:r>
              <a:rPr lang="lv-LV" dirty="0" smtClean="0"/>
              <a:t>MU darbinieks VSA brīvprātīgās iemaksas veic atbilstoši visiem sociālās apdrošināšanas veidiem (likme 2010.gadā 33,09%)</a:t>
            </a:r>
          </a:p>
          <a:p>
            <a:pPr lvl="2" indent="-246888" fontAlgn="auto">
              <a:spcAft>
                <a:spcPts val="0"/>
              </a:spcAft>
              <a:buFont typeface="Wingdings 2"/>
              <a:buChar char=""/>
              <a:defRPr/>
            </a:pPr>
            <a:r>
              <a:rPr lang="lv-LV" dirty="0" smtClean="0"/>
              <a:t>MU darbinieks, kurš sasniedzis pensijas vecumu, brīvprātīgās VSA iemaksas veic pensiju, darba negadījumu, vecāku, maternitātes un slimības apdrošināšanai (likme 2010.gadā 25,94%)</a:t>
            </a:r>
          </a:p>
          <a:p>
            <a:pPr lvl="2" indent="-246888" fontAlgn="auto">
              <a:spcAft>
                <a:spcPts val="0"/>
              </a:spcAft>
              <a:buFont typeface="Wingdings 2"/>
              <a:buChar char=""/>
              <a:defRPr/>
            </a:pPr>
            <a:r>
              <a:rPr lang="lv-LV" dirty="0" smtClean="0"/>
              <a:t>MU darbinieks, kurš ir izdienas pensijas saņēmējs brīvprātīgās iemaksas veic pensiju, darba negadījumu, invaliditātes, vecāku, maternitātes un slimības apdrošināšanai (likme 2010.gadā 28,41%)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p:txBody>
          <a:bodyPr/>
          <a:lstStyle/>
          <a:p>
            <a:r>
              <a:rPr lang="lv-LV" sz="4000" b="1" smtClean="0">
                <a:solidFill>
                  <a:srgbClr val="B54A10"/>
                </a:solidFill>
              </a:rPr>
              <a:t>Darba devēja atbildība par darbinieku informēšanu</a:t>
            </a:r>
          </a:p>
        </p:txBody>
      </p:sp>
      <p:sp>
        <p:nvSpPr>
          <p:cNvPr id="55299" name="Rectangle 3"/>
          <p:cNvSpPr>
            <a:spLocks noGrp="1"/>
          </p:cNvSpPr>
          <p:nvPr>
            <p:ph type="body" idx="1"/>
          </p:nvPr>
        </p:nvSpPr>
        <p:spPr/>
        <p:txBody>
          <a:bodyPr/>
          <a:lstStyle/>
          <a:p>
            <a:r>
              <a:rPr lang="lv-LV" dirty="0" smtClean="0"/>
              <a:t>Darba devējs normatīvajos aktos noteiktajā kārtībā ir atbildīgs par nepatiesu ziņu sniegšanu, ja VID nepamatoti apliecinājis vienošanos ar darbiniekiem par to, ka ir MU nodokļa maksātājs</a:t>
            </a:r>
          </a:p>
          <a:p>
            <a:endParaRPr lang="lv-LV" dirty="0" smtClean="0"/>
          </a:p>
          <a:p>
            <a:r>
              <a:rPr lang="lv-LV" dirty="0" smtClean="0"/>
              <a:t>Darba devējs atlīdzina MU nodokli maksājošā MU darbiniekam nodarītos zaudējumus, ja likumā noteiktajā kārtībā nav informējis darbinieku par to, ka ir MU nodokļa maksātājs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lv-LV" sz="4000" b="1" dirty="0" smtClean="0">
                <a:solidFill>
                  <a:srgbClr val="B54A10"/>
                </a:solidFill>
              </a:rPr>
              <a:t>MU statusa iegūšana</a:t>
            </a:r>
            <a:r>
              <a:rPr lang="lv-LV" dirty="0" smtClean="0"/>
              <a:t> </a:t>
            </a:r>
          </a:p>
        </p:txBody>
      </p:sp>
      <p:sp>
        <p:nvSpPr>
          <p:cNvPr id="50179" name="Rectangle 3"/>
          <p:cNvSpPr>
            <a:spLocks noGrp="1"/>
          </p:cNvSpPr>
          <p:nvPr>
            <p:ph type="body" idx="1"/>
          </p:nvPr>
        </p:nvSpPr>
        <p:spPr/>
        <p:txBody>
          <a:bodyPr/>
          <a:lstStyle/>
          <a:p>
            <a:r>
              <a:rPr lang="lv-LV" sz="2400" dirty="0" smtClean="0"/>
              <a:t>Jau </a:t>
            </a:r>
            <a:r>
              <a:rPr lang="lv-LV" sz="2400" b="1" dirty="0" smtClean="0"/>
              <a:t>reģistrētie nodokļu maksātāji </a:t>
            </a:r>
          </a:p>
          <a:p>
            <a:pPr lvl="1"/>
            <a:r>
              <a:rPr lang="lv-LV" sz="2200" b="1" dirty="0" smtClean="0"/>
              <a:t>MU</a:t>
            </a:r>
            <a:r>
              <a:rPr lang="lv-LV" sz="2200" dirty="0" smtClean="0"/>
              <a:t> nodokļa maksātāja </a:t>
            </a:r>
            <a:r>
              <a:rPr lang="lv-LV" sz="2200" b="1" dirty="0" smtClean="0"/>
              <a:t>statusu var iegūt ar nākamā taksācijas perioda 1.janvāri</a:t>
            </a:r>
            <a:r>
              <a:rPr lang="lv-LV" sz="2200" dirty="0" smtClean="0"/>
              <a:t> (līdz pirmstaksācijas gada 15 decembrim iesniedzot VID pieteikumu)</a:t>
            </a:r>
          </a:p>
          <a:p>
            <a:pPr lvl="4"/>
            <a:endParaRPr lang="lv-LV" sz="2400" dirty="0" smtClean="0"/>
          </a:p>
          <a:p>
            <a:r>
              <a:rPr lang="lv-LV" sz="2400" b="1" dirty="0" smtClean="0"/>
              <a:t>Jaunie nodokļu maksātāji</a:t>
            </a:r>
          </a:p>
          <a:p>
            <a:pPr lvl="1"/>
            <a:r>
              <a:rPr lang="lv-LV" sz="2200" b="1" dirty="0" smtClean="0"/>
              <a:t>MU</a:t>
            </a:r>
            <a:r>
              <a:rPr lang="lv-LV" sz="2200" dirty="0" smtClean="0"/>
              <a:t> nodokļa maksātāja </a:t>
            </a:r>
            <a:r>
              <a:rPr lang="lv-LV" sz="2200" b="1" dirty="0" smtClean="0"/>
              <a:t>statusu var iegūt </a:t>
            </a:r>
            <a:r>
              <a:rPr lang="lv-LV" sz="2200" dirty="0" smtClean="0"/>
              <a:t>jau </a:t>
            </a:r>
            <a:r>
              <a:rPr lang="lv-LV" sz="2200" b="1" dirty="0" smtClean="0"/>
              <a:t>reģistrējoties </a:t>
            </a:r>
            <a:r>
              <a:rPr lang="lv-LV" sz="2200" dirty="0" smtClean="0"/>
              <a:t> Uzņēmumu reģistrā vai  Valsts ieņēmumu dienestā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normAutofit/>
          </a:bodyPr>
          <a:lstStyle/>
          <a:p>
            <a:pPr fontAlgn="auto">
              <a:spcAft>
                <a:spcPts val="0"/>
              </a:spcAft>
              <a:defRPr/>
            </a:pPr>
            <a:r>
              <a:rPr lang="lv-LV" sz="3200" b="1" dirty="0" smtClean="0">
                <a:solidFill>
                  <a:schemeClr val="accent3">
                    <a:lumMod val="75000"/>
                  </a:schemeClr>
                </a:solidFill>
              </a:rPr>
              <a:t>MU nodokļa maksāšanas termiņi un konti </a:t>
            </a:r>
            <a:endParaRPr lang="lv-LV" sz="3200" b="1" dirty="0">
              <a:solidFill>
                <a:schemeClr val="accent3">
                  <a:lumMod val="75000"/>
                </a:schemeClr>
              </a:solidFill>
            </a:endParaRPr>
          </a:p>
        </p:txBody>
      </p:sp>
      <p:sp>
        <p:nvSpPr>
          <p:cNvPr id="30722" name="Rectangle 3"/>
          <p:cNvSpPr>
            <a:spLocks noGrp="1" noChangeArrowheads="1"/>
          </p:cNvSpPr>
          <p:nvPr>
            <p:ph type="body" idx="1"/>
          </p:nvPr>
        </p:nvSpPr>
        <p:spPr/>
        <p:txBody>
          <a:bodyPr/>
          <a:lstStyle/>
          <a:p>
            <a:r>
              <a:rPr lang="lv-LV" sz="2000" dirty="0" smtClean="0"/>
              <a:t>MU nodokli maksā 4 reizes gadā </a:t>
            </a:r>
            <a:r>
              <a:rPr lang="lv-LV" sz="2000" b="1" dirty="0" smtClean="0"/>
              <a:t>par katra ceturkšņa apgrozījumu</a:t>
            </a:r>
            <a:r>
              <a:rPr lang="lv-LV" sz="2000" dirty="0" smtClean="0"/>
              <a:t> līdz ceturksnim sekojošā mēneša 15.datumam</a:t>
            </a:r>
          </a:p>
          <a:p>
            <a:pPr lvl="2"/>
            <a:endParaRPr lang="lv-LV" dirty="0" smtClean="0"/>
          </a:p>
          <a:p>
            <a:r>
              <a:rPr lang="lv-LV" sz="2000" dirty="0" smtClean="0"/>
              <a:t>MU maksā VID mājas lapā norādītajos attiecīgajos kontos  atbilstoši maksātāja statusam </a:t>
            </a:r>
            <a:r>
              <a:rPr lang="lv-LV" sz="1800" dirty="0" smtClean="0"/>
              <a:t>	</a:t>
            </a:r>
          </a:p>
          <a:p>
            <a:pPr lvl="1"/>
            <a:r>
              <a:rPr lang="lv-LV" sz="1800" dirty="0" smtClean="0"/>
              <a:t>MU nodokļa maksātājs  - SIA, IU vai ZZS, kas iepriekšējā taksācijas periodā no saimnieciskajā darbībā gūtā ienākuma maksāja uzņēmumu ienākuma nodokli</a:t>
            </a:r>
          </a:p>
          <a:p>
            <a:pPr lvl="1"/>
            <a:r>
              <a:rPr lang="lv-LV" sz="1800" dirty="0" smtClean="0"/>
              <a:t>MU nodokļa maksātājs  - fiziskā persona, kas reģistrēta VID kā saimnieciskās darbības veicējs</a:t>
            </a:r>
          </a:p>
          <a:p>
            <a:pPr lvl="1"/>
            <a:r>
              <a:rPr lang="lv-LV" sz="1800" dirty="0" smtClean="0"/>
              <a:t>MU nodokļa maksātājs  - IK, IU vai ZZS, kuras īpašnieks iepriekšējā taksācijas periodā no individuālā uzņēmuma, zemnieka vai zvejnieka saimniecības ienākuma maksāja iedzīvotāju ienākuma nodokli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971550" y="548681"/>
            <a:ext cx="7740650" cy="792087"/>
          </a:xfrm>
        </p:spPr>
        <p:txBody>
          <a:bodyPr>
            <a:normAutofit/>
          </a:bodyPr>
          <a:lstStyle/>
          <a:p>
            <a:pPr fontAlgn="auto">
              <a:spcAft>
                <a:spcPts val="0"/>
              </a:spcAft>
              <a:defRPr/>
            </a:pPr>
            <a:r>
              <a:rPr lang="lv-LV" sz="4000" b="1" dirty="0" smtClean="0">
                <a:solidFill>
                  <a:schemeClr val="accent3">
                    <a:lumMod val="75000"/>
                  </a:schemeClr>
                </a:solidFill>
              </a:rPr>
              <a:t>MU nodokļa likmes </a:t>
            </a:r>
            <a:endParaRPr lang="lv-LV" sz="4000" dirty="0">
              <a:solidFill>
                <a:schemeClr val="accent3">
                  <a:lumMod val="75000"/>
                </a:schemeClr>
              </a:solidFill>
            </a:endParaRPr>
          </a:p>
        </p:txBody>
      </p:sp>
      <p:sp>
        <p:nvSpPr>
          <p:cNvPr id="31746" name="Rectangle 3"/>
          <p:cNvSpPr>
            <a:spLocks noGrp="1" noChangeArrowheads="1"/>
          </p:cNvSpPr>
          <p:nvPr>
            <p:ph type="body" idx="1"/>
          </p:nvPr>
        </p:nvSpPr>
        <p:spPr>
          <a:xfrm>
            <a:off x="611560" y="1484784"/>
            <a:ext cx="8199438" cy="4968552"/>
          </a:xfrm>
        </p:spPr>
        <p:txBody>
          <a:bodyPr/>
          <a:lstStyle/>
          <a:p>
            <a:pPr>
              <a:lnSpc>
                <a:spcPct val="90000"/>
              </a:lnSpc>
            </a:pPr>
            <a:r>
              <a:rPr lang="lv-LV" b="1" dirty="0" smtClean="0"/>
              <a:t>MU nodokļa likme ir 9 %</a:t>
            </a:r>
            <a:r>
              <a:rPr lang="lv-LV" dirty="0" smtClean="0"/>
              <a:t> no MU kalendārā gada apgrozījuma, kas nav lielāks par Ls 70 000</a:t>
            </a:r>
          </a:p>
          <a:p>
            <a:pPr lvl="8">
              <a:lnSpc>
                <a:spcPct val="90000"/>
              </a:lnSpc>
            </a:pPr>
            <a:endParaRPr lang="lv-LV" dirty="0" smtClean="0"/>
          </a:p>
          <a:p>
            <a:pPr>
              <a:lnSpc>
                <a:spcPct val="90000"/>
              </a:lnSpc>
            </a:pPr>
            <a:r>
              <a:rPr lang="lv-LV" dirty="0" smtClean="0"/>
              <a:t>MU </a:t>
            </a:r>
            <a:r>
              <a:rPr lang="lv-LV" b="1" dirty="0" smtClean="0"/>
              <a:t>nodokļa likme  tiek palielināta 2% apmērā par katru papildus nodarbināto darbiniek</a:t>
            </a:r>
            <a:r>
              <a:rPr lang="lv-LV" dirty="0" smtClean="0"/>
              <a:t>u, ja MU darbinieku skaits pārsniedz 5</a:t>
            </a:r>
          </a:p>
          <a:p>
            <a:pPr lvl="7">
              <a:lnSpc>
                <a:spcPct val="90000"/>
              </a:lnSpc>
            </a:pPr>
            <a:endParaRPr lang="lv-LV" dirty="0" smtClean="0"/>
          </a:p>
          <a:p>
            <a:pPr>
              <a:lnSpc>
                <a:spcPct val="90000"/>
              </a:lnSpc>
            </a:pPr>
            <a:r>
              <a:rPr lang="lv-LV" dirty="0" smtClean="0"/>
              <a:t>MU </a:t>
            </a:r>
            <a:r>
              <a:rPr lang="lv-LV" b="1" dirty="0" smtClean="0"/>
              <a:t>apgrozījuma pārsniegumam piemēro 20% </a:t>
            </a:r>
            <a:r>
              <a:rPr lang="lv-LV" dirty="0" smtClean="0"/>
              <a:t>MU nodokļa likmi, ja MU apgrozījums pārsniedz Ls 70 000</a:t>
            </a:r>
          </a:p>
          <a:p>
            <a:pPr lvl="8">
              <a:lnSpc>
                <a:spcPct val="90000"/>
              </a:lnSpc>
            </a:pPr>
            <a:endParaRPr lang="lv-LV" dirty="0" smtClean="0"/>
          </a:p>
          <a:p>
            <a:pPr>
              <a:lnSpc>
                <a:spcPct val="90000"/>
              </a:lnSpc>
            </a:pPr>
            <a:r>
              <a:rPr lang="lv-LV" dirty="0" smtClean="0"/>
              <a:t>MU </a:t>
            </a:r>
            <a:r>
              <a:rPr lang="lv-LV" b="1" dirty="0" smtClean="0"/>
              <a:t>darbinieku ienākumu pārsniegumam piemēro 20% likmi</a:t>
            </a:r>
            <a:r>
              <a:rPr lang="lv-LV" dirty="0" smtClean="0"/>
              <a:t>, ja MU darbinieku ienākumi pārsniedz Ls 500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lv-LV" sz="4000" b="1" dirty="0" smtClean="0">
                <a:solidFill>
                  <a:schemeClr val="accent3">
                    <a:lumMod val="75000"/>
                  </a:schemeClr>
                </a:solidFill>
              </a:rPr>
              <a:t>5.piemērs – par MU darbinieka </a:t>
            </a:r>
            <a:r>
              <a:rPr lang="lv-LV" sz="4000" b="1" u="sng" dirty="0" smtClean="0">
                <a:solidFill>
                  <a:schemeClr val="accent3">
                    <a:lumMod val="75000"/>
                  </a:schemeClr>
                </a:solidFill>
              </a:rPr>
              <a:t>skaita </a:t>
            </a:r>
            <a:r>
              <a:rPr lang="lv-LV" sz="4000" b="1" dirty="0" smtClean="0">
                <a:solidFill>
                  <a:schemeClr val="accent3">
                    <a:lumMod val="75000"/>
                  </a:schemeClr>
                </a:solidFill>
              </a:rPr>
              <a:t>pārsniegumu</a:t>
            </a:r>
            <a:endParaRPr lang="lv-LV" sz="4000" b="1" dirty="0">
              <a:solidFill>
                <a:schemeClr val="accent3">
                  <a:lumMod val="75000"/>
                </a:schemeClr>
              </a:solidFill>
            </a:endParaRPr>
          </a:p>
        </p:txBody>
      </p:sp>
      <p:sp>
        <p:nvSpPr>
          <p:cNvPr id="3" name="Content Placeholder 2"/>
          <p:cNvSpPr>
            <a:spLocks noGrp="1"/>
          </p:cNvSpPr>
          <p:nvPr>
            <p:ph idx="1"/>
          </p:nvPr>
        </p:nvSpPr>
        <p:spPr>
          <a:xfrm>
            <a:off x="457200" y="1935480"/>
            <a:ext cx="8229600" cy="4389120"/>
          </a:xfrm>
        </p:spPr>
        <p:txBody>
          <a:bodyPr>
            <a:normAutofit lnSpcReduction="10000"/>
          </a:bodyPr>
          <a:lstStyle/>
          <a:p>
            <a:pPr marL="274320" indent="-274320" fontAlgn="auto">
              <a:spcAft>
                <a:spcPts val="0"/>
              </a:spcAft>
              <a:buClr>
                <a:schemeClr val="accent3"/>
              </a:buClr>
              <a:buFont typeface="Wingdings 2"/>
              <a:buChar char=""/>
              <a:defRPr/>
            </a:pPr>
            <a:r>
              <a:rPr lang="lv-LV" dirty="0" smtClean="0"/>
              <a:t>MU </a:t>
            </a:r>
            <a:r>
              <a:rPr lang="lv-LV" b="1" dirty="0" smtClean="0"/>
              <a:t>darbinieku skaits</a:t>
            </a:r>
            <a:r>
              <a:rPr lang="lv-LV" dirty="0" smtClean="0"/>
              <a:t> attiecīgā ceturksnī ir </a:t>
            </a:r>
            <a:r>
              <a:rPr lang="lv-LV" b="1" dirty="0" smtClean="0"/>
              <a:t>7</a:t>
            </a:r>
            <a:r>
              <a:rPr lang="lv-LV" dirty="0" smtClean="0"/>
              <a:t> (t.i., darbinieku skaits ir pārsniedzis 5)</a:t>
            </a:r>
          </a:p>
          <a:p>
            <a:pPr lvl="5">
              <a:defRPr/>
            </a:pPr>
            <a:endParaRPr lang="lv-LV" dirty="0" smtClean="0"/>
          </a:p>
          <a:p>
            <a:pPr marL="274320" indent="-274320" fontAlgn="auto">
              <a:spcAft>
                <a:spcPts val="0"/>
              </a:spcAft>
              <a:buClr>
                <a:schemeClr val="accent3"/>
              </a:buClr>
              <a:buFont typeface="Wingdings 2"/>
              <a:buChar char=""/>
              <a:defRPr/>
            </a:pPr>
            <a:r>
              <a:rPr lang="lv-LV" dirty="0" smtClean="0"/>
              <a:t>MU apgrozījums ceturksnī ir Ls 10000</a:t>
            </a:r>
          </a:p>
          <a:p>
            <a:pPr lvl="5">
              <a:defRPr/>
            </a:pPr>
            <a:endParaRPr lang="lv-LV" dirty="0" smtClean="0"/>
          </a:p>
          <a:p>
            <a:pPr marL="274320" indent="-274320" fontAlgn="auto">
              <a:spcAft>
                <a:spcPts val="0"/>
              </a:spcAft>
              <a:buClr>
                <a:schemeClr val="accent3"/>
              </a:buClr>
              <a:buFont typeface="Wingdings 2"/>
              <a:buChar char=""/>
              <a:defRPr/>
            </a:pPr>
            <a:r>
              <a:rPr lang="lv-LV" dirty="0" smtClean="0"/>
              <a:t>Tā kā MU nodokļa likme  pieaug par 2% no katra papildus nodarbinātā darbinieka, tad MU nodokļa likme ir 9%+2%+2% = 13%</a:t>
            </a:r>
          </a:p>
          <a:p>
            <a:pPr lvl="5">
              <a:defRPr/>
            </a:pPr>
            <a:endParaRPr lang="lv-LV" dirty="0" smtClean="0"/>
          </a:p>
          <a:p>
            <a:pPr marL="274320" indent="-274320" fontAlgn="auto">
              <a:spcAft>
                <a:spcPts val="0"/>
              </a:spcAft>
              <a:buClr>
                <a:schemeClr val="accent3"/>
              </a:buClr>
              <a:buFont typeface="Wingdings 2"/>
              <a:buChar char=""/>
              <a:defRPr/>
            </a:pPr>
            <a:r>
              <a:rPr lang="lv-LV" b="1" dirty="0" smtClean="0"/>
              <a:t>MU nodoklis </a:t>
            </a:r>
            <a:r>
              <a:rPr lang="lv-LV" dirty="0" smtClean="0"/>
              <a:t>ir  </a:t>
            </a:r>
          </a:p>
          <a:p>
            <a:pPr marL="640080" lvl="1" indent="-246888" fontAlgn="auto">
              <a:spcAft>
                <a:spcPts val="0"/>
              </a:spcAft>
              <a:buFont typeface="Wingdings 2"/>
              <a:buChar char=""/>
              <a:defRPr/>
            </a:pPr>
            <a:r>
              <a:rPr lang="lv-LV" dirty="0" smtClean="0"/>
              <a:t>Ls 10000*13%=</a:t>
            </a:r>
            <a:r>
              <a:rPr lang="lv-LV" b="1" u="sng" dirty="0" smtClean="0"/>
              <a:t>Ls 1300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lv-LV" sz="4400" b="1" dirty="0" err="1" smtClean="0">
                <a:solidFill>
                  <a:schemeClr val="accent3">
                    <a:lumMod val="75000"/>
                  </a:schemeClr>
                </a:solidFill>
              </a:rPr>
              <a:t>Mikrouzņēmumu</a:t>
            </a:r>
            <a:r>
              <a:rPr lang="lv-LV" sz="4400" b="1" dirty="0" smtClean="0">
                <a:solidFill>
                  <a:schemeClr val="accent3">
                    <a:lumMod val="75000"/>
                  </a:schemeClr>
                </a:solidFill>
              </a:rPr>
              <a:t> (MU) nodoklis ietver</a:t>
            </a:r>
            <a:endParaRPr lang="lv-LV" sz="4400" b="1" dirty="0">
              <a:solidFill>
                <a:schemeClr val="accent3">
                  <a:lumMod val="75000"/>
                </a:schemeClr>
              </a:solidFill>
            </a:endParaRPr>
          </a:p>
        </p:txBody>
      </p:sp>
      <p:graphicFrame>
        <p:nvGraphicFramePr>
          <p:cNvPr id="4" name="Content Placeholder 3"/>
          <p:cNvGraphicFramePr>
            <a:graphicFrameLocks noGrp="1"/>
          </p:cNvGraphicFramePr>
          <p:nvPr>
            <p:ph idx="1"/>
          </p:nvPr>
        </p:nvGraphicFramePr>
        <p:xfrm>
          <a:off x="467544" y="1988840"/>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lv-LV" sz="4000" b="1" dirty="0" smtClean="0">
                <a:solidFill>
                  <a:schemeClr val="accent3">
                    <a:lumMod val="75000"/>
                  </a:schemeClr>
                </a:solidFill>
              </a:rPr>
              <a:t>6.piemērs – par MU apgrozījuma pārsniegumu</a:t>
            </a:r>
            <a:endParaRPr lang="lv-LV" sz="4000" b="1" dirty="0">
              <a:solidFill>
                <a:schemeClr val="accent3">
                  <a:lumMod val="75000"/>
                </a:schemeClr>
              </a:solidFill>
            </a:endParaRPr>
          </a:p>
        </p:txBody>
      </p:sp>
      <p:sp>
        <p:nvSpPr>
          <p:cNvPr id="3" name="Content Placeholder 2"/>
          <p:cNvSpPr>
            <a:spLocks noGrp="1"/>
          </p:cNvSpPr>
          <p:nvPr>
            <p:ph idx="1"/>
          </p:nvPr>
        </p:nvSpPr>
        <p:spPr>
          <a:xfrm>
            <a:off x="323850" y="1935163"/>
            <a:ext cx="8496300" cy="4389437"/>
          </a:xfrm>
        </p:spPr>
        <p:txBody>
          <a:bodyPr>
            <a:normAutofit lnSpcReduction="10000"/>
          </a:bodyPr>
          <a:lstStyle/>
          <a:p>
            <a:pPr marL="274320" indent="-274320" fontAlgn="auto">
              <a:spcAft>
                <a:spcPts val="0"/>
              </a:spcAft>
              <a:buClr>
                <a:schemeClr val="accent3"/>
              </a:buClr>
              <a:buFont typeface="Wingdings 2"/>
              <a:buChar char=""/>
              <a:defRPr/>
            </a:pPr>
            <a:r>
              <a:rPr lang="lv-LV" dirty="0" smtClean="0"/>
              <a:t>MU apgrozījums ir </a:t>
            </a:r>
            <a:r>
              <a:rPr lang="lv-LV" b="1" dirty="0" smtClean="0"/>
              <a:t>Ls 75000</a:t>
            </a:r>
          </a:p>
          <a:p>
            <a:pPr marL="274320" indent="-274320" fontAlgn="auto">
              <a:spcAft>
                <a:spcPts val="0"/>
              </a:spcAft>
              <a:buClr>
                <a:schemeClr val="accent3"/>
              </a:buClr>
              <a:buFont typeface="Wingdings 2"/>
              <a:buChar char=""/>
              <a:defRPr/>
            </a:pPr>
            <a:endParaRPr lang="lv-LV" b="1" dirty="0" smtClean="0"/>
          </a:p>
          <a:p>
            <a:pPr marL="274320" indent="-274320" fontAlgn="auto">
              <a:spcAft>
                <a:spcPts val="0"/>
              </a:spcAft>
              <a:buClr>
                <a:schemeClr val="accent3"/>
              </a:buClr>
              <a:buFont typeface="Wingdings 2"/>
              <a:buChar char=""/>
              <a:defRPr/>
            </a:pPr>
            <a:r>
              <a:rPr lang="lv-LV" b="1" dirty="0" smtClean="0"/>
              <a:t>MU nodokli aprēķina</a:t>
            </a:r>
          </a:p>
          <a:p>
            <a:pPr marL="640080" lvl="1" indent="-246888" fontAlgn="auto">
              <a:spcAft>
                <a:spcPts val="0"/>
              </a:spcAft>
              <a:buFont typeface="Wingdings 2"/>
              <a:buChar char=""/>
              <a:defRPr/>
            </a:pPr>
            <a:r>
              <a:rPr lang="lv-LV" b="1" dirty="0" smtClean="0"/>
              <a:t>Ls 70000 </a:t>
            </a:r>
            <a:r>
              <a:rPr lang="lv-LV" dirty="0" smtClean="0"/>
              <a:t>piemēro </a:t>
            </a:r>
            <a:r>
              <a:rPr lang="lv-LV" b="1" dirty="0" smtClean="0"/>
              <a:t>9% </a:t>
            </a:r>
            <a:r>
              <a:rPr lang="lv-LV" dirty="0" smtClean="0"/>
              <a:t>likmi , t.i., </a:t>
            </a:r>
            <a:r>
              <a:rPr lang="lv-LV" b="1" dirty="0" smtClean="0"/>
              <a:t>MU nodoklis Ls 6300</a:t>
            </a:r>
          </a:p>
          <a:p>
            <a:pPr marL="640080" lvl="1" indent="-246888" fontAlgn="auto">
              <a:spcAft>
                <a:spcPts val="0"/>
              </a:spcAft>
              <a:buFont typeface="Wingdings 2"/>
              <a:buChar char=""/>
              <a:defRPr/>
            </a:pPr>
            <a:r>
              <a:rPr lang="lv-LV" b="1" dirty="0" smtClean="0"/>
              <a:t>Ls 5000 </a:t>
            </a:r>
            <a:r>
              <a:rPr lang="lv-LV" dirty="0" smtClean="0"/>
              <a:t>pārsniegumam piemēro </a:t>
            </a:r>
            <a:r>
              <a:rPr lang="lv-LV" b="1" dirty="0" smtClean="0"/>
              <a:t>20% </a:t>
            </a:r>
            <a:r>
              <a:rPr lang="lv-LV" dirty="0" smtClean="0"/>
              <a:t>likmi, t.i., MU nodoklis </a:t>
            </a:r>
            <a:r>
              <a:rPr lang="lv-LV" b="1" dirty="0" smtClean="0"/>
              <a:t>Ls 1000</a:t>
            </a:r>
          </a:p>
          <a:p>
            <a:pPr marL="640080" lvl="1" indent="-246888" fontAlgn="auto">
              <a:spcAft>
                <a:spcPts val="0"/>
              </a:spcAft>
              <a:buFont typeface="Wingdings 2"/>
              <a:buChar char=""/>
              <a:defRPr/>
            </a:pPr>
            <a:endParaRPr lang="lv-LV" b="1" dirty="0" smtClean="0"/>
          </a:p>
          <a:p>
            <a:pPr marL="274320" indent="-274320" fontAlgn="auto">
              <a:spcAft>
                <a:spcPts val="0"/>
              </a:spcAft>
              <a:buClr>
                <a:schemeClr val="accent3"/>
              </a:buClr>
              <a:buFont typeface="Wingdings 2"/>
              <a:buChar char=""/>
              <a:defRPr/>
            </a:pPr>
            <a:r>
              <a:rPr lang="lv-LV" b="1" dirty="0" smtClean="0"/>
              <a:t>Kopā valsts budžeta kontā maksājamais MU nodoklis ir</a:t>
            </a:r>
          </a:p>
          <a:p>
            <a:pPr marL="640080" lvl="1" indent="-246888" fontAlgn="auto">
              <a:spcAft>
                <a:spcPts val="0"/>
              </a:spcAft>
              <a:buFont typeface="Wingdings 2"/>
              <a:buChar char=""/>
              <a:defRPr/>
            </a:pPr>
            <a:r>
              <a:rPr lang="lv-LV" b="1" dirty="0" smtClean="0"/>
              <a:t>Ls 6300 + Ls 1000 = </a:t>
            </a:r>
            <a:r>
              <a:rPr lang="lv-LV" b="1" u="sng" dirty="0" smtClean="0"/>
              <a:t>Ls 7300</a:t>
            </a:r>
          </a:p>
          <a:p>
            <a:pPr marL="640080" lvl="1" indent="-246888" fontAlgn="auto">
              <a:spcAft>
                <a:spcPts val="0"/>
              </a:spcAft>
              <a:buFont typeface="Wingdings 2"/>
              <a:buNone/>
              <a:defRPr/>
            </a:pPr>
            <a:endParaRPr lang="lv-LV"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428750"/>
          </a:xfrm>
        </p:spPr>
        <p:txBody>
          <a:bodyPr>
            <a:noAutofit/>
          </a:bodyPr>
          <a:lstStyle/>
          <a:p>
            <a:pPr fontAlgn="auto">
              <a:spcAft>
                <a:spcPts val="0"/>
              </a:spcAft>
              <a:defRPr/>
            </a:pPr>
            <a:r>
              <a:rPr lang="lv-LV" sz="3200" b="1" dirty="0" smtClean="0">
                <a:solidFill>
                  <a:schemeClr val="accent3">
                    <a:lumMod val="75000"/>
                  </a:schemeClr>
                </a:solidFill>
              </a:rPr>
              <a:t>MU nodokļa maksātāja apgrozījuma ierobežojuma summa, ja saimnieciskā darbība uzsākta gada vidū</a:t>
            </a:r>
            <a:endParaRPr lang="lv-LV" sz="3200" b="1" dirty="0">
              <a:solidFill>
                <a:schemeClr val="accent3">
                  <a:lumMod val="75000"/>
                </a:schemeClr>
              </a:solidFill>
            </a:endParaRPr>
          </a:p>
        </p:txBody>
      </p:sp>
      <p:sp>
        <p:nvSpPr>
          <p:cNvPr id="3" name="Content Placeholder 2"/>
          <p:cNvSpPr>
            <a:spLocks noGrp="1"/>
          </p:cNvSpPr>
          <p:nvPr>
            <p:ph idx="1"/>
          </p:nvPr>
        </p:nvSpPr>
        <p:spPr>
          <a:xfrm>
            <a:off x="457200" y="2133600"/>
            <a:ext cx="8229600" cy="4191000"/>
          </a:xfrm>
        </p:spPr>
        <p:txBody>
          <a:bodyPr>
            <a:normAutofit lnSpcReduction="10000"/>
          </a:bodyPr>
          <a:lstStyle/>
          <a:p>
            <a:pPr marL="274320" indent="-274320" fontAlgn="auto">
              <a:spcAft>
                <a:spcPts val="0"/>
              </a:spcAft>
              <a:buClr>
                <a:schemeClr val="accent3"/>
              </a:buClr>
              <a:buFont typeface="Wingdings 2"/>
              <a:buChar char=""/>
              <a:defRPr/>
            </a:pPr>
            <a:r>
              <a:rPr lang="lv-LV" dirty="0" smtClean="0"/>
              <a:t>Ls 70000 nosaka, dalot ar 12 (kalendārā gada mēnešu skaitu) un reizina ar mēnešu skaitu, kuros maksātājs ir uzsācis saimniecisko darbību</a:t>
            </a:r>
          </a:p>
          <a:p>
            <a:pPr marL="274320" indent="-274320" fontAlgn="auto">
              <a:spcAft>
                <a:spcPts val="0"/>
              </a:spcAft>
              <a:buClr>
                <a:schemeClr val="accent3"/>
              </a:buClr>
              <a:buFont typeface="Wingdings 2"/>
              <a:buChar char=""/>
              <a:defRPr/>
            </a:pPr>
            <a:r>
              <a:rPr lang="lv-LV" b="1" dirty="0" smtClean="0">
                <a:solidFill>
                  <a:schemeClr val="accent3">
                    <a:lumMod val="75000"/>
                  </a:schemeClr>
                </a:solidFill>
              </a:rPr>
              <a:t>Piemērs</a:t>
            </a:r>
          </a:p>
          <a:p>
            <a:pPr marL="640080" lvl="1" indent="-246888" fontAlgn="auto">
              <a:spcAft>
                <a:spcPts val="0"/>
              </a:spcAft>
              <a:buFont typeface="Wingdings 2"/>
              <a:buChar char=""/>
              <a:defRPr/>
            </a:pPr>
            <a:r>
              <a:rPr lang="lv-LV" dirty="0" smtClean="0"/>
              <a:t>2010.gada 15.oktobrī Komercreģistrā ir reģistrēts IK “Bitīte” - MU nodokļa maksātājs</a:t>
            </a:r>
          </a:p>
          <a:p>
            <a:pPr marL="640080" lvl="1" indent="-246888" fontAlgn="auto">
              <a:spcAft>
                <a:spcPts val="0"/>
              </a:spcAft>
              <a:buFont typeface="Wingdings 2"/>
              <a:buChar char=""/>
              <a:defRPr/>
            </a:pPr>
            <a:r>
              <a:rPr lang="lv-LV" dirty="0" smtClean="0"/>
              <a:t>IK “Bitīte” MU nodokļa maksātājs 2010.gadā ir </a:t>
            </a:r>
            <a:r>
              <a:rPr lang="lv-LV" b="1" dirty="0" smtClean="0"/>
              <a:t>3 </a:t>
            </a:r>
            <a:r>
              <a:rPr lang="lv-LV" dirty="0" smtClean="0"/>
              <a:t>mēnešus</a:t>
            </a:r>
          </a:p>
          <a:p>
            <a:pPr marL="274320" indent="-274320" fontAlgn="auto">
              <a:spcAft>
                <a:spcPts val="0"/>
              </a:spcAft>
              <a:buClr>
                <a:schemeClr val="accent3"/>
              </a:buClr>
              <a:buFont typeface="Wingdings 2"/>
              <a:buChar char=""/>
              <a:defRPr/>
            </a:pPr>
            <a:r>
              <a:rPr lang="lv-LV" b="1" dirty="0" smtClean="0"/>
              <a:t>MU apgrozījuma ierobežojums 2010.gadam</a:t>
            </a:r>
            <a:r>
              <a:rPr lang="lv-LV" dirty="0" smtClean="0"/>
              <a:t> ir</a:t>
            </a:r>
          </a:p>
          <a:p>
            <a:pPr marL="274320" indent="-274320" algn="ctr" fontAlgn="auto">
              <a:spcAft>
                <a:spcPts val="0"/>
              </a:spcAft>
              <a:buClr>
                <a:schemeClr val="accent3"/>
              </a:buClr>
              <a:buFont typeface="Wingdings 2"/>
              <a:buNone/>
              <a:defRPr/>
            </a:pPr>
            <a:r>
              <a:rPr lang="lv-LV" dirty="0" smtClean="0"/>
              <a:t>Ls70000/12 mēneši x 3mēneši= </a:t>
            </a:r>
            <a:r>
              <a:rPr lang="lv-LV" b="1" u="sng" dirty="0" smtClean="0"/>
              <a:t>Ls 17500</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07926"/>
          </a:xfrm>
        </p:spPr>
        <p:txBody>
          <a:bodyPr>
            <a:normAutofit/>
          </a:bodyPr>
          <a:lstStyle/>
          <a:p>
            <a:pPr fontAlgn="auto">
              <a:spcAft>
                <a:spcPts val="0"/>
              </a:spcAft>
              <a:defRPr/>
            </a:pPr>
            <a:r>
              <a:rPr lang="lv-LV" sz="4000" b="1" dirty="0" smtClean="0">
                <a:solidFill>
                  <a:schemeClr val="accent3">
                    <a:lumMod val="75000"/>
                  </a:schemeClr>
                </a:solidFill>
              </a:rPr>
              <a:t>Pārskatu iesniegšana VID</a:t>
            </a:r>
            <a:endParaRPr lang="lv-LV" sz="4000" b="1" dirty="0">
              <a:solidFill>
                <a:schemeClr val="accent3">
                  <a:lumMod val="75000"/>
                </a:schemeClr>
              </a:solidFill>
            </a:endParaRPr>
          </a:p>
        </p:txBody>
      </p:sp>
      <p:sp>
        <p:nvSpPr>
          <p:cNvPr id="3" name="Content Placeholder 2"/>
          <p:cNvSpPr>
            <a:spLocks noGrp="1"/>
          </p:cNvSpPr>
          <p:nvPr>
            <p:ph idx="1"/>
          </p:nvPr>
        </p:nvSpPr>
        <p:spPr>
          <a:xfrm>
            <a:off x="457200" y="1628800"/>
            <a:ext cx="8435280" cy="5040560"/>
          </a:xfrm>
        </p:spPr>
        <p:txBody>
          <a:bodyPr>
            <a:normAutofit/>
          </a:bodyPr>
          <a:lstStyle/>
          <a:p>
            <a:pPr>
              <a:lnSpc>
                <a:spcPct val="80000"/>
              </a:lnSpc>
            </a:pPr>
            <a:r>
              <a:rPr lang="lv-LV" sz="2400" dirty="0" smtClean="0"/>
              <a:t>MU līdz ceturksnim sekojošā mēneša 15.datumam </a:t>
            </a:r>
            <a:r>
              <a:rPr lang="lv-LV" sz="2400" b="1" dirty="0" smtClean="0"/>
              <a:t> iesniedz </a:t>
            </a:r>
            <a:r>
              <a:rPr lang="lv-LV" sz="2400" dirty="0" smtClean="0"/>
              <a:t>VID MU nodokļa ceturkšņa </a:t>
            </a:r>
            <a:r>
              <a:rPr lang="lv-LV" sz="2400" b="1" dirty="0" smtClean="0"/>
              <a:t>deklarāciju</a:t>
            </a:r>
            <a:endParaRPr lang="lv-LV" sz="2400" dirty="0" smtClean="0"/>
          </a:p>
          <a:p>
            <a:pPr lvl="5">
              <a:lnSpc>
                <a:spcPct val="80000"/>
              </a:lnSpc>
            </a:pPr>
            <a:endParaRPr lang="lv-LV" sz="1600" dirty="0" smtClean="0"/>
          </a:p>
          <a:p>
            <a:pPr>
              <a:lnSpc>
                <a:spcPct val="80000"/>
              </a:lnSpc>
            </a:pPr>
            <a:r>
              <a:rPr lang="lv-LV" sz="2400" dirty="0" smtClean="0"/>
              <a:t>MU nodokļa maksātāji, kuri ir iepriekšējos gados ir snieguši gada pārskatus, arī turpmāk par kalendāro gadu </a:t>
            </a:r>
            <a:r>
              <a:rPr lang="lv-LV" sz="2400" b="1" dirty="0" smtClean="0"/>
              <a:t>sagatavo un iesniedz VID gada pārskatu</a:t>
            </a:r>
          </a:p>
          <a:p>
            <a:pPr lvl="4">
              <a:lnSpc>
                <a:spcPct val="80000"/>
              </a:lnSpc>
            </a:pPr>
            <a:endParaRPr lang="lv-LV" sz="1800" b="1" dirty="0" smtClean="0"/>
          </a:p>
          <a:p>
            <a:r>
              <a:rPr lang="lv-LV" sz="2400" dirty="0" smtClean="0"/>
              <a:t>Darba devējs - MU nodokļa maksātājs – </a:t>
            </a:r>
            <a:r>
              <a:rPr lang="lv-LV" sz="2400" b="1" dirty="0" smtClean="0"/>
              <a:t>3 darba dienu laikā pēc VID lēmuma paziņošanas par reģistrāciju</a:t>
            </a:r>
            <a:r>
              <a:rPr lang="lv-LV" sz="2400" dirty="0" smtClean="0"/>
              <a:t> MU nodokļa maksātāja statusā </a:t>
            </a:r>
            <a:r>
              <a:rPr lang="lv-LV" sz="2400" b="1" dirty="0" smtClean="0"/>
              <a:t>reģistrē </a:t>
            </a:r>
            <a:r>
              <a:rPr lang="lv-LV" sz="2400" dirty="0" smtClean="0"/>
              <a:t>VID katru MU </a:t>
            </a:r>
            <a:r>
              <a:rPr lang="lv-LV" sz="2400" b="1" dirty="0" smtClean="0"/>
              <a:t>darbinieku - MU īpašnieku, iesniedzot ziņas par darba ņēmējiem</a:t>
            </a:r>
            <a:endParaRPr lang="lv-LV"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20080"/>
          </a:xfrm>
        </p:spPr>
        <p:txBody>
          <a:bodyPr/>
          <a:lstStyle/>
          <a:p>
            <a:r>
              <a:rPr lang="lv-LV" sz="5400" b="1" dirty="0" smtClean="0">
                <a:solidFill>
                  <a:schemeClr val="accent3">
                    <a:lumMod val="75000"/>
                  </a:schemeClr>
                </a:solidFill>
              </a:rPr>
              <a:t>Pārskatu iesniegšana VID</a:t>
            </a:r>
            <a:endParaRPr lang="lv-LV" dirty="0"/>
          </a:p>
        </p:txBody>
      </p:sp>
      <p:sp>
        <p:nvSpPr>
          <p:cNvPr id="3" name="Content Placeholder 2"/>
          <p:cNvSpPr>
            <a:spLocks noGrp="1"/>
          </p:cNvSpPr>
          <p:nvPr>
            <p:ph idx="1"/>
          </p:nvPr>
        </p:nvSpPr>
        <p:spPr>
          <a:xfrm>
            <a:off x="457200" y="1268760"/>
            <a:ext cx="8229600" cy="5055841"/>
          </a:xfrm>
        </p:spPr>
        <p:txBody>
          <a:bodyPr/>
          <a:lstStyle/>
          <a:p>
            <a:r>
              <a:rPr lang="lv-LV" sz="2400" dirty="0" smtClean="0"/>
              <a:t>Ziņās par darba ņēmējiem norāda sekojošus ziņu kodus</a:t>
            </a:r>
          </a:p>
          <a:p>
            <a:pPr lvl="2"/>
            <a:r>
              <a:rPr lang="lv-LV" sz="1700" b="1" dirty="0" smtClean="0"/>
              <a:t>16, 17 un 18 ziņu kods ir </a:t>
            </a:r>
            <a:r>
              <a:rPr lang="lv-LV" sz="1700" dirty="0" smtClean="0"/>
              <a:t>saistīts ar MU statusa iegūšanu</a:t>
            </a:r>
          </a:p>
          <a:p>
            <a:pPr lvl="2"/>
            <a:r>
              <a:rPr lang="lv-LV" sz="1700" b="1" dirty="0" smtClean="0"/>
              <a:t>21, 22, 23 un 24 kods ir </a:t>
            </a:r>
            <a:r>
              <a:rPr lang="lv-LV" sz="1700" dirty="0" smtClean="0"/>
              <a:t>saistīts ar MU darbinieka statusa zaudēšanu, uzteikumu vai MU nodokļa maksātāja likvidāciju </a:t>
            </a:r>
          </a:p>
          <a:p>
            <a:pPr lvl="2"/>
            <a:r>
              <a:rPr lang="lv-LV" sz="1700" b="1" dirty="0" smtClean="0"/>
              <a:t>35, 36 un 37 ziņu kods </a:t>
            </a:r>
            <a:r>
              <a:rPr lang="lv-LV" sz="1700" dirty="0" smtClean="0"/>
              <a:t>ir saistīts ar MU darbinieka statusa maiņu</a:t>
            </a:r>
            <a:r>
              <a:rPr lang="lv-LV" sz="1700" b="1" dirty="0" smtClean="0"/>
              <a:t> </a:t>
            </a:r>
            <a:r>
              <a:rPr lang="lv-LV" sz="1700" dirty="0" smtClean="0"/>
              <a:t>(piemēro ar nākamo mēnesi)</a:t>
            </a:r>
          </a:p>
          <a:p>
            <a:r>
              <a:rPr lang="lv-LV" sz="2000" dirty="0" smtClean="0"/>
              <a:t>Ja MU darbiniekam nav LR Iedzīvotāju reģistra piešķirtā personas koda, </a:t>
            </a:r>
            <a:r>
              <a:rPr lang="lv-LV" sz="2000" b="1" dirty="0" smtClean="0"/>
              <a:t>MU nodokļu maksātājs</a:t>
            </a:r>
            <a:r>
              <a:rPr lang="lv-LV" sz="2000" dirty="0" smtClean="0"/>
              <a:t>, iesniedzot VID ziņas par MU darbinieku, </a:t>
            </a:r>
            <a:r>
              <a:rPr lang="lv-LV" sz="2000" b="1" dirty="0" smtClean="0"/>
              <a:t>iesniedz tā dzimšanas datus (datums, mēnesis, gads)</a:t>
            </a:r>
          </a:p>
          <a:p>
            <a:pPr lvl="1"/>
            <a:r>
              <a:rPr lang="lv-LV" sz="1800" dirty="0" smtClean="0"/>
              <a:t>VID šādam MU darbiniekam piešķir unikālu reģistrācijas numuru, kuru paziņo MU nodokļu maksātājam turpmākai izmantošanai normatīvajos aktos noteiktās informācijas iesniegšanai par attiecīgo MU darbinieku</a:t>
            </a:r>
            <a:endParaRPr lang="lv-LV"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51942"/>
          </a:xfrm>
        </p:spPr>
        <p:txBody>
          <a:bodyPr/>
          <a:lstStyle/>
          <a:p>
            <a:r>
              <a:rPr lang="lv-LV" dirty="0" smtClean="0">
                <a:solidFill>
                  <a:schemeClr val="accent3">
                    <a:lumMod val="75000"/>
                  </a:schemeClr>
                </a:solidFill>
              </a:rPr>
              <a:t>Zināšanai</a:t>
            </a:r>
            <a:endParaRPr lang="lv-LV" dirty="0">
              <a:solidFill>
                <a:schemeClr val="accent3">
                  <a:lumMod val="75000"/>
                </a:schemeClr>
              </a:solidFill>
            </a:endParaRPr>
          </a:p>
        </p:txBody>
      </p:sp>
      <p:sp>
        <p:nvSpPr>
          <p:cNvPr id="3" name="Content Placeholder 2"/>
          <p:cNvSpPr>
            <a:spLocks noGrp="1"/>
          </p:cNvSpPr>
          <p:nvPr>
            <p:ph idx="1"/>
          </p:nvPr>
        </p:nvSpPr>
        <p:spPr>
          <a:xfrm>
            <a:off x="457200" y="1700809"/>
            <a:ext cx="8363272" cy="4623792"/>
          </a:xfrm>
        </p:spPr>
        <p:txBody>
          <a:bodyPr/>
          <a:lstStyle/>
          <a:p>
            <a:pPr marL="273050" lvl="1" indent="-273050">
              <a:buClr>
                <a:srgbClr val="EB641B"/>
              </a:buClr>
              <a:buSzPct val="95000"/>
            </a:pPr>
            <a:r>
              <a:rPr lang="lv-LV" dirty="0" smtClean="0"/>
              <a:t>MU VSAOI ziņojums, Uzņēmumu ienākuma deklarācija nav jāsniedz</a:t>
            </a:r>
          </a:p>
          <a:p>
            <a:pPr marL="1370647" lvl="5" indent="-273050">
              <a:buSzPct val="95000"/>
            </a:pPr>
            <a:endParaRPr lang="lv-LV" dirty="0" smtClean="0"/>
          </a:p>
          <a:p>
            <a:pPr marL="273050" lvl="1" indent="-273050">
              <a:buClr>
                <a:srgbClr val="EB641B"/>
              </a:buClr>
              <a:buSzPct val="95000"/>
            </a:pPr>
            <a:r>
              <a:rPr lang="lv-LV" dirty="0" smtClean="0"/>
              <a:t>Ja fiziskā persona sastāda gada ienākumu deklarāciju, tad tajā nenorāda MU gūto ienākumu</a:t>
            </a:r>
          </a:p>
          <a:p>
            <a:pPr marL="820737" lvl="3" indent="-273050">
              <a:buSzPct val="95000"/>
            </a:pPr>
            <a:endParaRPr lang="lv-LV" dirty="0" smtClean="0"/>
          </a:p>
          <a:p>
            <a:pPr marL="273050" lvl="1" indent="-273050">
              <a:buClr>
                <a:srgbClr val="EB641B"/>
              </a:buClr>
              <a:buSzPct val="95000"/>
            </a:pPr>
            <a:r>
              <a:rPr lang="lv-LV" dirty="0" smtClean="0"/>
              <a:t>MU nodokļa maksātājs uzņēmumu ienākuma un iedzīvotāju ienākuma avansa maksājumus neveic</a:t>
            </a:r>
          </a:p>
          <a:p>
            <a:pPr marL="1553527" lvl="6" indent="-273050">
              <a:buSzPct val="95000"/>
            </a:pPr>
            <a:endParaRPr lang="lv-LV" dirty="0" smtClean="0"/>
          </a:p>
          <a:p>
            <a:pPr marL="273050" lvl="1" indent="-273050">
              <a:buClr>
                <a:srgbClr val="EB641B"/>
              </a:buClr>
              <a:buSzPct val="95000"/>
            </a:pPr>
            <a:r>
              <a:rPr lang="lv-LV" dirty="0" smtClean="0"/>
              <a:t>MU darbinieka ienākumam nav jāsniedz paziņojums par fiziskai personai izmaksātajām summām</a:t>
            </a:r>
            <a:endParaRPr lang="lv-LV" sz="1700" dirty="0" smtClean="0"/>
          </a:p>
          <a:p>
            <a:endParaRPr lang="lv-LV"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a:xfrm>
            <a:off x="457200" y="704850"/>
            <a:ext cx="8229600" cy="779463"/>
          </a:xfrm>
        </p:spPr>
        <p:txBody>
          <a:bodyPr/>
          <a:lstStyle/>
          <a:p>
            <a:r>
              <a:rPr lang="lv-LV" sz="4000" b="1" smtClean="0">
                <a:solidFill>
                  <a:srgbClr val="B54A10"/>
                </a:solidFill>
              </a:rPr>
              <a:t>Pārskatu precizēšana</a:t>
            </a:r>
          </a:p>
        </p:txBody>
      </p:sp>
      <p:sp>
        <p:nvSpPr>
          <p:cNvPr id="53251" name="Rectangle 3"/>
          <p:cNvSpPr>
            <a:spLocks noGrp="1"/>
          </p:cNvSpPr>
          <p:nvPr>
            <p:ph type="body" idx="1"/>
          </p:nvPr>
        </p:nvSpPr>
        <p:spPr>
          <a:xfrm>
            <a:off x="457200" y="1557338"/>
            <a:ext cx="8229600" cy="4767262"/>
          </a:xfrm>
        </p:spPr>
        <p:txBody>
          <a:bodyPr/>
          <a:lstStyle/>
          <a:p>
            <a:pPr>
              <a:lnSpc>
                <a:spcPct val="90000"/>
              </a:lnSpc>
            </a:pPr>
            <a:r>
              <a:rPr lang="lv-LV" dirty="0" smtClean="0"/>
              <a:t>MU nodokļa deklarācijas precizējums neietekmē VSAOI apmēru un sadalījumu pa MU darbiniekiem par periodu, par kuru MU nodokļa deklarācijas precizējums iesniegts</a:t>
            </a:r>
          </a:p>
          <a:p>
            <a:pPr>
              <a:lnSpc>
                <a:spcPct val="90000"/>
              </a:lnSpc>
            </a:pPr>
            <a:endParaRPr lang="lv-LV" dirty="0" smtClean="0"/>
          </a:p>
          <a:p>
            <a:pPr>
              <a:lnSpc>
                <a:spcPct val="90000"/>
              </a:lnSpc>
            </a:pPr>
            <a:r>
              <a:rPr lang="lv-LV" dirty="0" smtClean="0"/>
              <a:t>Ja nodokļu maksātājs ir zaudējis MU nodokļa maksātāja statusu, tam ir tiesības iesniegt MU deklarācijas precizējumus, kas nemaina vai palielina maksājamā MU nodokļa apmēru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620713"/>
            <a:ext cx="8229600" cy="1068387"/>
          </a:xfrm>
        </p:spPr>
        <p:txBody>
          <a:bodyPr>
            <a:noAutofit/>
          </a:bodyPr>
          <a:lstStyle/>
          <a:p>
            <a:pPr fontAlgn="auto">
              <a:spcAft>
                <a:spcPts val="0"/>
              </a:spcAft>
              <a:defRPr/>
            </a:pPr>
            <a:r>
              <a:rPr lang="lv-LV" sz="3200" b="1" dirty="0" smtClean="0">
                <a:solidFill>
                  <a:schemeClr val="accent3">
                    <a:lumMod val="75000"/>
                  </a:schemeClr>
                </a:solidFill>
              </a:rPr>
              <a:t>Saimnieciskās darbības izdevumi (arī pamatlīdzekļu nolietojums) un zaudējumi</a:t>
            </a:r>
            <a:endParaRPr lang="lv-LV" sz="3200" b="1" dirty="0">
              <a:solidFill>
                <a:schemeClr val="accent3">
                  <a:lumMod val="75000"/>
                </a:schemeClr>
              </a:solidFill>
            </a:endParaRPr>
          </a:p>
        </p:txBody>
      </p:sp>
      <p:sp>
        <p:nvSpPr>
          <p:cNvPr id="39938" name="Content Placeholder 2"/>
          <p:cNvSpPr>
            <a:spLocks noGrp="1"/>
          </p:cNvSpPr>
          <p:nvPr>
            <p:ph idx="1"/>
          </p:nvPr>
        </p:nvSpPr>
        <p:spPr>
          <a:xfrm>
            <a:off x="457200" y="1844675"/>
            <a:ext cx="8229600" cy="4479925"/>
          </a:xfrm>
        </p:spPr>
        <p:txBody>
          <a:bodyPr/>
          <a:lstStyle/>
          <a:p>
            <a:r>
              <a:rPr lang="lv-LV" dirty="0" smtClean="0"/>
              <a:t>Tā kā MU nodokli aprēķina no MU apgrozījuma, tad  saimnieciskās darbības izdevumi neietekmē nodokļa aprēķināšanu </a:t>
            </a:r>
          </a:p>
          <a:p>
            <a:pPr lvl="6"/>
            <a:endParaRPr lang="lv-LV" sz="800" dirty="0" smtClean="0"/>
          </a:p>
          <a:p>
            <a:r>
              <a:rPr lang="lv-LV" dirty="0" smtClean="0"/>
              <a:t>Zaudējumus, kas radušies, kad nodokļu maksātājs ir MU nodokļa maksātāja statusā nedrīkst pārnest uz nākamajiem taksācijas gadiem, nosakot saimnieciskās darbības apliekamo ienākumu</a:t>
            </a:r>
          </a:p>
          <a:p>
            <a:pPr marL="2057400" lvl="4" indent="-228600"/>
            <a:endParaRPr lang="lv-LV" sz="1800" dirty="0" smtClean="0"/>
          </a:p>
          <a:p>
            <a:r>
              <a:rPr lang="lv-LV" dirty="0" smtClean="0"/>
              <a:t>SIA, kura pēctaksācijas gadā kļuvusi par MU nodokļa maksātāju, taksācijas perioda zaudējumus nevar pārnest uz citu grupas dalībnieku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r>
              <a:rPr lang="lv-LV" sz="3200" b="1" smtClean="0">
                <a:solidFill>
                  <a:srgbClr val="B54A10"/>
                </a:solidFill>
              </a:rPr>
              <a:t>Saimnieciskās darbības izdevumi (arī pamatlīdzekļu nolietojums) un zaudējumi</a:t>
            </a:r>
          </a:p>
        </p:txBody>
      </p:sp>
      <p:sp>
        <p:nvSpPr>
          <p:cNvPr id="45059" name="Rectangle 3"/>
          <p:cNvSpPr>
            <a:spLocks noGrp="1"/>
          </p:cNvSpPr>
          <p:nvPr>
            <p:ph type="body" idx="1"/>
          </p:nvPr>
        </p:nvSpPr>
        <p:spPr>
          <a:xfrm>
            <a:off x="457200" y="1935163"/>
            <a:ext cx="8229600" cy="4589462"/>
          </a:xfrm>
        </p:spPr>
        <p:txBody>
          <a:bodyPr/>
          <a:lstStyle/>
          <a:p>
            <a:pPr>
              <a:lnSpc>
                <a:spcPct val="90000"/>
              </a:lnSpc>
            </a:pPr>
            <a:r>
              <a:rPr lang="lv-LV" sz="2000" b="1" dirty="0" smtClean="0"/>
              <a:t>Zaudētos parādus </a:t>
            </a:r>
            <a:r>
              <a:rPr lang="lv-LV" sz="2000" dirty="0" smtClean="0"/>
              <a:t>nevar samazināt par parāda summām, kurš radies taksācijas periodā, kad maksātājs ir bijis MU nodokļa maksātāja statusā </a:t>
            </a:r>
          </a:p>
          <a:p>
            <a:pPr lvl="3">
              <a:lnSpc>
                <a:spcPct val="90000"/>
              </a:lnSpc>
            </a:pPr>
            <a:endParaRPr lang="lv-LV" sz="1400" dirty="0" smtClean="0"/>
          </a:p>
          <a:p>
            <a:pPr>
              <a:lnSpc>
                <a:spcPct val="90000"/>
              </a:lnSpc>
            </a:pPr>
            <a:r>
              <a:rPr lang="lv-LV" sz="2000" dirty="0" smtClean="0"/>
              <a:t>Maksātājs, kurš maina statusu un iepriekšējos periodos ir bijis MU nodokļa maksātājs, nosakot </a:t>
            </a:r>
            <a:r>
              <a:rPr lang="lv-LV" sz="2000" b="1" dirty="0" smtClean="0"/>
              <a:t>pamatlīdzekļu atlikušo vērtību </a:t>
            </a:r>
            <a:r>
              <a:rPr lang="lv-LV" sz="2000" dirty="0" smtClean="0"/>
              <a:t>uz taksācijas gada sākumu, no pamatlīdzekļu iegādes vai izveidošanas vērtības atskaita aprēķināto nolietojumu par pirmstaksācijas periodiem saskaņā ar likuma “Par uzņēmumu ienākuma nodokli” 13.pantu</a:t>
            </a:r>
          </a:p>
          <a:p>
            <a:pPr lvl="6">
              <a:lnSpc>
                <a:spcPct val="90000"/>
              </a:lnSpc>
            </a:pPr>
            <a:endParaRPr lang="lv-LV" sz="1000" dirty="0" smtClean="0"/>
          </a:p>
          <a:p>
            <a:pPr>
              <a:lnSpc>
                <a:spcPct val="90000"/>
              </a:lnSpc>
            </a:pPr>
            <a:r>
              <a:rPr lang="lv-LV" sz="2000" dirty="0" smtClean="0"/>
              <a:t>Ja </a:t>
            </a:r>
            <a:r>
              <a:rPr lang="lv-LV" sz="2000" b="1" dirty="0" smtClean="0"/>
              <a:t>MU veic nekustamā  īpašuma atsavināšanu vai pārkvalificēšanu</a:t>
            </a:r>
            <a:r>
              <a:rPr lang="lv-LV" sz="2000" dirty="0" smtClean="0"/>
              <a:t>, tad </a:t>
            </a:r>
            <a:r>
              <a:rPr lang="lv-LV" sz="2000" b="1" dirty="0" smtClean="0"/>
              <a:t>likuma “Par iedzīvotāju ienākuma nodokli” 11.</a:t>
            </a:r>
            <a:r>
              <a:rPr lang="lv-LV" sz="2000" b="1" baseline="30000" dirty="0" smtClean="0"/>
              <a:t>6</a:t>
            </a:r>
            <a:r>
              <a:rPr lang="lv-LV" sz="2000" b="1" dirty="0" smtClean="0"/>
              <a:t>pantu</a:t>
            </a:r>
            <a:r>
              <a:rPr lang="lv-LV" sz="2000" dirty="0" smtClean="0"/>
              <a:t> “Īpaši noteikumi ienākuma noteikšanai no saimnieciskajā darbībā izmantota nekustamā īpašuma atsavināšanas vai pārklasificēšanas par personiskajām vajadzībām izmantojamu lietu” </a:t>
            </a:r>
            <a:r>
              <a:rPr lang="lv-LV" sz="2000" b="1" dirty="0" smtClean="0"/>
              <a:t>nepiemēro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704850"/>
            <a:ext cx="8229600" cy="851942"/>
          </a:xfrm>
        </p:spPr>
        <p:txBody>
          <a:bodyPr>
            <a:normAutofit/>
          </a:bodyPr>
          <a:lstStyle/>
          <a:p>
            <a:pPr algn="ctr"/>
            <a:r>
              <a:rPr lang="lv-LV" sz="3600" b="1" dirty="0" smtClean="0">
                <a:solidFill>
                  <a:srgbClr val="B54A10"/>
                </a:solidFill>
              </a:rPr>
              <a:t>MU nodokļa maksātāja statusa maiņa</a:t>
            </a:r>
          </a:p>
        </p:txBody>
      </p:sp>
      <p:sp>
        <p:nvSpPr>
          <p:cNvPr id="40962" name="Rectangle 3"/>
          <p:cNvSpPr>
            <a:spLocks noGrp="1" noChangeArrowheads="1"/>
          </p:cNvSpPr>
          <p:nvPr>
            <p:ph type="body" idx="1"/>
          </p:nvPr>
        </p:nvSpPr>
        <p:spPr>
          <a:xfrm>
            <a:off x="395288" y="1700807"/>
            <a:ext cx="8497887" cy="4823817"/>
          </a:xfrm>
        </p:spPr>
        <p:txBody>
          <a:bodyPr/>
          <a:lstStyle/>
          <a:p>
            <a:pPr>
              <a:lnSpc>
                <a:spcPct val="90000"/>
              </a:lnSpc>
            </a:pPr>
            <a:r>
              <a:rPr lang="lv-LV" sz="2000" dirty="0" smtClean="0"/>
              <a:t>par MU nodokļa maksātāju var kļūt ar nākamo kalendāro gadu, izņēmums ir, uzsākot saimniecisko darbību</a:t>
            </a:r>
          </a:p>
          <a:p>
            <a:pPr>
              <a:lnSpc>
                <a:spcPct val="90000"/>
              </a:lnSpc>
            </a:pPr>
            <a:r>
              <a:rPr lang="lv-LV" sz="2000" dirty="0" smtClean="0"/>
              <a:t>zaudēt MU nodokļa maksātāja statusu var ar nākamo taksācijas gadu</a:t>
            </a:r>
          </a:p>
          <a:p>
            <a:pPr marL="2057400" lvl="4" indent="-228600">
              <a:lnSpc>
                <a:spcPct val="90000"/>
              </a:lnSpc>
            </a:pPr>
            <a:endParaRPr lang="lv-LV" sz="1700" dirty="0" smtClean="0"/>
          </a:p>
          <a:p>
            <a:pPr>
              <a:lnSpc>
                <a:spcPct val="90000"/>
              </a:lnSpc>
            </a:pPr>
            <a:r>
              <a:rPr lang="lv-LV" sz="2000" dirty="0" smtClean="0"/>
              <a:t>MU, kurš nolemj mainīt statusu, to iegūt vai zaudēt, līdz pirmstaksācijas gada 15.decembrim informē VID par to. Zaudējot statusu informē, ka sākot ar taksācijas gada 1.janvāri saimnieciskās darbības ienākumu noteiks saskaņā ar likuma “Par iedzīvotāju ienākuma nodokli” 11. vai 11.</a:t>
            </a:r>
            <a:r>
              <a:rPr lang="lv-LV" sz="2000" baseline="30000" dirty="0" smtClean="0"/>
              <a:t>1</a:t>
            </a:r>
            <a:r>
              <a:rPr lang="lv-LV" sz="2000" dirty="0" smtClean="0"/>
              <a:t>pantu, vai arī kā uzņēmumu ienākuma nodokļa maksātājs</a:t>
            </a:r>
          </a:p>
          <a:p>
            <a:pPr>
              <a:lnSpc>
                <a:spcPct val="90000"/>
              </a:lnSpc>
            </a:pPr>
            <a:endParaRPr lang="lv-LV" sz="2000" dirty="0" smtClean="0"/>
          </a:p>
          <a:p>
            <a:pPr>
              <a:lnSpc>
                <a:spcPct val="90000"/>
              </a:lnSpc>
            </a:pPr>
            <a:r>
              <a:rPr lang="lv-LV" sz="2000" b="1" dirty="0" smtClean="0"/>
              <a:t>ja tiek pārkāpti MU nodokļa likumā noteiktie ierobežojumi </a:t>
            </a:r>
            <a:r>
              <a:rPr lang="lv-LV" sz="2000" dirty="0" smtClean="0"/>
              <a:t>(piemēram, MU apgrozījums lielāks par Ls 70000 vai MU darbinieku ienākums pārsniedz Ls 500, </a:t>
            </a:r>
            <a:r>
              <a:rPr lang="lv-LV" sz="2000" b="1" dirty="0" smtClean="0"/>
              <a:t> darbinieku skaits ir pārsniedzis 5, viens no SIA dalībniekiem ir mainījies un tā ir juridiskā persona) </a:t>
            </a:r>
            <a:r>
              <a:rPr lang="lv-LV" sz="2000" dirty="0" smtClean="0"/>
              <a:t>MU zaudē MU maksātāja statusu  ar nākamo kalendāro gadu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fontAlgn="auto">
              <a:spcAft>
                <a:spcPts val="0"/>
              </a:spcAft>
              <a:defRPr/>
            </a:pPr>
            <a:r>
              <a:rPr lang="lv-LV" dirty="0" smtClean="0"/>
              <a:t>Paldies par uzmanību !</a:t>
            </a:r>
            <a:endParaRPr lang="lv-LV"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91513" cy="923950"/>
          </a:xfrm>
        </p:spPr>
        <p:txBody>
          <a:bodyPr>
            <a:noAutofit/>
          </a:bodyPr>
          <a:lstStyle/>
          <a:p>
            <a:pPr fontAlgn="auto">
              <a:spcAft>
                <a:spcPts val="0"/>
              </a:spcAft>
              <a:defRPr/>
            </a:pPr>
            <a:r>
              <a:rPr lang="lv-LV" sz="4000" b="1" dirty="0" smtClean="0">
                <a:solidFill>
                  <a:schemeClr val="accent3">
                    <a:lumMod val="75000"/>
                  </a:schemeClr>
                </a:solidFill>
              </a:rPr>
              <a:t>Personas, kuras var maksāt MU nodokli</a:t>
            </a:r>
            <a:endParaRPr lang="lv-LV" sz="4000" b="1" dirty="0">
              <a:solidFill>
                <a:schemeClr val="accent3">
                  <a:lumMod val="75000"/>
                </a:schemeClr>
              </a:solidFill>
            </a:endParaRPr>
          </a:p>
        </p:txBody>
      </p:sp>
      <p:graphicFrame>
        <p:nvGraphicFramePr>
          <p:cNvPr id="4" name="Content Placeholder 3"/>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362950" cy="1143000"/>
          </a:xfrm>
        </p:spPr>
        <p:txBody>
          <a:bodyPr>
            <a:noAutofit/>
          </a:bodyPr>
          <a:lstStyle/>
          <a:p>
            <a:pPr fontAlgn="auto">
              <a:spcAft>
                <a:spcPts val="0"/>
              </a:spcAft>
              <a:defRPr/>
            </a:pPr>
            <a:r>
              <a:rPr lang="lv-LV" sz="4000" b="1" dirty="0" smtClean="0">
                <a:solidFill>
                  <a:schemeClr val="accent3">
                    <a:lumMod val="75000"/>
                  </a:schemeClr>
                </a:solidFill>
              </a:rPr>
              <a:t>MU nodokļa maksātāja kritēriji</a:t>
            </a:r>
            <a:endParaRPr lang="lv-LV" sz="4000" dirty="0"/>
          </a:p>
        </p:txBody>
      </p:sp>
      <p:graphicFrame>
        <p:nvGraphicFramePr>
          <p:cNvPr id="4" name="Content Placeholder 3"/>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648072"/>
          </a:xfrm>
        </p:spPr>
        <p:txBody>
          <a:bodyPr/>
          <a:lstStyle/>
          <a:p>
            <a:r>
              <a:rPr lang="lv-LV" sz="4000" b="1" dirty="0" smtClean="0">
                <a:solidFill>
                  <a:schemeClr val="accent3">
                    <a:lumMod val="75000"/>
                  </a:schemeClr>
                </a:solidFill>
              </a:rPr>
              <a:t>1. piemērs</a:t>
            </a:r>
            <a:endParaRPr lang="lv-LV" sz="4000" b="1" dirty="0">
              <a:solidFill>
                <a:schemeClr val="accent3">
                  <a:lumMod val="75000"/>
                </a:schemeClr>
              </a:solidFill>
            </a:endParaRPr>
          </a:p>
        </p:txBody>
      </p:sp>
      <p:sp>
        <p:nvSpPr>
          <p:cNvPr id="3" name="Content Placeholder 2"/>
          <p:cNvSpPr>
            <a:spLocks noGrp="1"/>
          </p:cNvSpPr>
          <p:nvPr>
            <p:ph idx="1"/>
          </p:nvPr>
        </p:nvSpPr>
        <p:spPr>
          <a:xfrm>
            <a:off x="395536" y="1340768"/>
            <a:ext cx="8229600" cy="4968552"/>
          </a:xfrm>
        </p:spPr>
        <p:txBody>
          <a:bodyPr/>
          <a:lstStyle/>
          <a:p>
            <a:r>
              <a:rPr lang="lv-LV" sz="2400" dirty="0" smtClean="0"/>
              <a:t>SIA “Kārumiņš” ir divi dalībnieki</a:t>
            </a:r>
          </a:p>
          <a:p>
            <a:pPr lvl="1"/>
            <a:r>
              <a:rPr lang="lv-LV" sz="2200" dirty="0" smtClean="0"/>
              <a:t>fiziska persona Leo Buks, kurš komercreģistrā reģistrēts kā valdes loceklis, </a:t>
            </a:r>
          </a:p>
          <a:p>
            <a:pPr lvl="1"/>
            <a:r>
              <a:rPr lang="lv-LV" sz="2200" dirty="0" smtClean="0"/>
              <a:t>Juridiska persona SIA „Avots”</a:t>
            </a:r>
          </a:p>
          <a:p>
            <a:r>
              <a:rPr lang="lv-LV" sz="2200" dirty="0" smtClean="0"/>
              <a:t>SIA apgrozījums iepriekšējā taksācijas gadā ir Ls 50 000 </a:t>
            </a:r>
          </a:p>
          <a:p>
            <a:r>
              <a:rPr lang="lv-LV" sz="2200" dirty="0" smtClean="0"/>
              <a:t>SIA ir  5 darbinieki</a:t>
            </a:r>
          </a:p>
          <a:p>
            <a:pPr lvl="6"/>
            <a:endParaRPr lang="lv-LV" sz="1400" dirty="0" smtClean="0"/>
          </a:p>
          <a:p>
            <a:r>
              <a:rPr lang="lv-LV" sz="2400" dirty="0" smtClean="0"/>
              <a:t>Šajā situācijā SIA “Kārumiņš” nevar būt par MU nodokļa maksātāju, jo </a:t>
            </a:r>
            <a:r>
              <a:rPr lang="lv-LV" sz="2400" b="1" dirty="0" smtClean="0"/>
              <a:t>neizpildās sekojoši nosacījumi</a:t>
            </a:r>
          </a:p>
          <a:p>
            <a:pPr lvl="1"/>
            <a:r>
              <a:rPr lang="lv-LV" sz="2200" dirty="0" smtClean="0"/>
              <a:t>Viens no dalībniekiem ir juridiska persona</a:t>
            </a:r>
          </a:p>
          <a:p>
            <a:pPr lvl="1"/>
            <a:r>
              <a:rPr lang="lv-LV" sz="2200" dirty="0" smtClean="0"/>
              <a:t>MU darbinieku skaits ir virs 5, jo MU dalībnieki arī ir tā darbinieki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79934"/>
          </a:xfrm>
        </p:spPr>
        <p:txBody>
          <a:bodyPr/>
          <a:lstStyle/>
          <a:p>
            <a:r>
              <a:rPr lang="lv-LV" sz="4000" b="1" dirty="0" smtClean="0">
                <a:solidFill>
                  <a:schemeClr val="accent3">
                    <a:lumMod val="75000"/>
                  </a:schemeClr>
                </a:solidFill>
              </a:rPr>
              <a:t>2.piemērs</a:t>
            </a:r>
            <a:endParaRPr lang="lv-LV" sz="4000" b="1" dirty="0">
              <a:solidFill>
                <a:schemeClr val="accent3">
                  <a:lumMod val="75000"/>
                </a:schemeClr>
              </a:solidFill>
            </a:endParaRPr>
          </a:p>
        </p:txBody>
      </p:sp>
      <p:sp>
        <p:nvSpPr>
          <p:cNvPr id="3" name="Content Placeholder 2"/>
          <p:cNvSpPr>
            <a:spLocks noGrp="1"/>
          </p:cNvSpPr>
          <p:nvPr>
            <p:ph idx="1"/>
          </p:nvPr>
        </p:nvSpPr>
        <p:spPr>
          <a:xfrm>
            <a:off x="467544" y="1556792"/>
            <a:ext cx="8229600" cy="4389437"/>
          </a:xfrm>
        </p:spPr>
        <p:txBody>
          <a:bodyPr/>
          <a:lstStyle/>
          <a:p>
            <a:r>
              <a:rPr lang="lv-LV" dirty="0" smtClean="0"/>
              <a:t>IK “Lācītis”</a:t>
            </a:r>
          </a:p>
          <a:p>
            <a:pPr lvl="1"/>
            <a:r>
              <a:rPr lang="lv-LV" dirty="0" smtClean="0"/>
              <a:t>Darbinieku skaits 5, kur viens no darbiniekiem ir bērna kopšanas atvaļinājumā</a:t>
            </a:r>
          </a:p>
          <a:p>
            <a:pPr lvl="1"/>
            <a:r>
              <a:rPr lang="lv-LV" dirty="0" smtClean="0"/>
              <a:t>Taksācijas gada apgrozījums Ls 60000</a:t>
            </a:r>
          </a:p>
          <a:p>
            <a:pPr lvl="3"/>
            <a:endParaRPr lang="lv-LV" dirty="0" smtClean="0"/>
          </a:p>
          <a:p>
            <a:r>
              <a:rPr lang="lv-LV" dirty="0" smtClean="0"/>
              <a:t>IK </a:t>
            </a:r>
            <a:r>
              <a:rPr lang="lv-LV" smtClean="0"/>
              <a:t>„Lācītis” </a:t>
            </a:r>
            <a:r>
              <a:rPr lang="lv-LV" dirty="0" smtClean="0"/>
              <a:t>atbilst visiem MU nodokļa maksātāja kritērijiem</a:t>
            </a:r>
          </a:p>
          <a:p>
            <a:pPr lvl="1"/>
            <a:r>
              <a:rPr lang="lv-LV" dirty="0" smtClean="0"/>
              <a:t>MU darbinieku skaits būtu kopā ar IK īpašnieku 6, tomēr prombūtnē esošs  darbinieks (persona, kas atrodas bērna kopšanas atvaļinājumā) nav iekļaujams darbinieku skaitā </a:t>
            </a:r>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362950" cy="1143000"/>
          </a:xfrm>
        </p:spPr>
        <p:txBody>
          <a:bodyPr>
            <a:noAutofit/>
          </a:bodyPr>
          <a:lstStyle/>
          <a:p>
            <a:pPr fontAlgn="auto">
              <a:spcAft>
                <a:spcPts val="0"/>
              </a:spcAft>
              <a:defRPr/>
            </a:pPr>
            <a:r>
              <a:rPr lang="lv-LV" sz="4000" b="1" dirty="0" smtClean="0">
                <a:solidFill>
                  <a:schemeClr val="accent3">
                    <a:lumMod val="75000"/>
                  </a:schemeClr>
                </a:solidFill>
              </a:rPr>
              <a:t>Ierobežojumi MU nodokļa maksātājiem</a:t>
            </a:r>
            <a:endParaRPr lang="lv-LV" sz="4000" b="1" dirty="0">
              <a:solidFill>
                <a:schemeClr val="accent3">
                  <a:lumMod val="75000"/>
                </a:schemeClr>
              </a:solidFill>
            </a:endParaRPr>
          </a:p>
        </p:txBody>
      </p:sp>
      <p:graphicFrame>
        <p:nvGraphicFramePr>
          <p:cNvPr id="5" name="Content Placeholder 4"/>
          <p:cNvGraphicFramePr>
            <a:graphicFrameLocks noGrp="1"/>
          </p:cNvGraphicFramePr>
          <p:nvPr>
            <p:ph idx="1"/>
          </p:nvPr>
        </p:nvGraphicFramePr>
        <p:xfrm>
          <a:off x="395536" y="1916832"/>
          <a:ext cx="82296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79934"/>
          </a:xfrm>
        </p:spPr>
        <p:txBody>
          <a:bodyPr/>
          <a:lstStyle/>
          <a:p>
            <a:r>
              <a:rPr lang="lv-LV" sz="4000" b="1" dirty="0" smtClean="0">
                <a:solidFill>
                  <a:schemeClr val="accent3">
                    <a:lumMod val="75000"/>
                  </a:schemeClr>
                </a:solidFill>
              </a:rPr>
              <a:t>3.Piemērs </a:t>
            </a:r>
            <a:endParaRPr lang="lv-LV" sz="4000" b="1" dirty="0">
              <a:solidFill>
                <a:schemeClr val="accent3">
                  <a:lumMod val="75000"/>
                </a:schemeClr>
              </a:solidFill>
            </a:endParaRPr>
          </a:p>
        </p:txBody>
      </p:sp>
      <p:sp>
        <p:nvSpPr>
          <p:cNvPr id="3" name="Content Placeholder 2"/>
          <p:cNvSpPr>
            <a:spLocks noGrp="1"/>
          </p:cNvSpPr>
          <p:nvPr>
            <p:ph idx="1"/>
          </p:nvPr>
        </p:nvSpPr>
        <p:spPr>
          <a:xfrm>
            <a:off x="457200" y="1556793"/>
            <a:ext cx="8229600" cy="4767808"/>
          </a:xfrm>
        </p:spPr>
        <p:txBody>
          <a:bodyPr/>
          <a:lstStyle/>
          <a:p>
            <a:r>
              <a:rPr lang="lv-LV" sz="2200" dirty="0" smtClean="0"/>
              <a:t>Kaspars Ozols ir reģistrēts VID kā saimnieciskās darbības veicējs</a:t>
            </a:r>
          </a:p>
          <a:p>
            <a:pPr lvl="1"/>
            <a:r>
              <a:rPr lang="lv-LV" sz="2000" dirty="0" smtClean="0"/>
              <a:t>Darbinieki ir 3</a:t>
            </a:r>
          </a:p>
          <a:p>
            <a:pPr lvl="1"/>
            <a:r>
              <a:rPr lang="lv-LV" sz="2000" dirty="0" smtClean="0"/>
              <a:t>Apgrozījums taksācijas gadā Ls 30000</a:t>
            </a:r>
          </a:p>
          <a:p>
            <a:r>
              <a:rPr lang="lv-LV" sz="2200" dirty="0" smtClean="0"/>
              <a:t>Vienlaicīgi SIA “Kūciņa” vienīgais dalībnieks un valdes loceklis ir Kaspars Ozols</a:t>
            </a:r>
          </a:p>
          <a:p>
            <a:pPr lvl="1"/>
            <a:r>
              <a:rPr lang="lv-LV" sz="2000" dirty="0" smtClean="0"/>
              <a:t>Darbinieku skaits  SIA “Kūciņa” ir 3</a:t>
            </a:r>
          </a:p>
          <a:p>
            <a:pPr lvl="1"/>
            <a:r>
              <a:rPr lang="lv-LV" sz="2000" dirty="0" smtClean="0"/>
              <a:t>Apgrozījums taksācijas gadā Ls 30000</a:t>
            </a:r>
          </a:p>
          <a:p>
            <a:pPr lvl="4"/>
            <a:endParaRPr lang="lv-LV" sz="1600" dirty="0" smtClean="0"/>
          </a:p>
          <a:p>
            <a:r>
              <a:rPr lang="lv-LV" sz="2200" dirty="0" smtClean="0"/>
              <a:t>Kaspars Ozols un SIA “Kūciņa” ir iesnieguši pieteikumu reģistrācijai MU nodokļa maksātāja statusā</a:t>
            </a:r>
          </a:p>
          <a:p>
            <a:r>
              <a:rPr lang="lv-LV" sz="2200" dirty="0" smtClean="0"/>
              <a:t>Ņemot vērā MU likumā noteiktos kritērijus par </a:t>
            </a:r>
            <a:r>
              <a:rPr lang="lv-LV" sz="2200" b="1" dirty="0" smtClean="0"/>
              <a:t>MU nodokļa maksātāju var kļūt tikai viens no šiem maksātājiem</a:t>
            </a:r>
          </a:p>
          <a:p>
            <a:endParaRPr lang="lv-LV" dirty="0" smtClean="0"/>
          </a:p>
          <a:p>
            <a:endParaRPr lang="lv-LV" dirty="0" smtClean="0"/>
          </a:p>
          <a:p>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lv-LV" sz="4000" b="1" dirty="0" smtClean="0">
                <a:solidFill>
                  <a:schemeClr val="accent3">
                    <a:lumMod val="75000"/>
                  </a:schemeClr>
                </a:solidFill>
              </a:rPr>
              <a:t>MU darbinieki </a:t>
            </a:r>
            <a:r>
              <a:rPr lang="lv-LV" sz="4000" dirty="0" smtClean="0">
                <a:solidFill>
                  <a:schemeClr val="accent3">
                    <a:lumMod val="75000"/>
                  </a:schemeClr>
                </a:solidFill>
              </a:rPr>
              <a:t>(ne vairāk kā 5)</a:t>
            </a:r>
            <a:endParaRPr lang="lv-LV" sz="4000" dirty="0"/>
          </a:p>
        </p:txBody>
      </p:sp>
      <p:graphicFrame>
        <p:nvGraphicFramePr>
          <p:cNvPr id="4" name="Content Placeholder 3"/>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3885</TotalTime>
  <Words>2260</Words>
  <Application>Microsoft Office PowerPoint</Application>
  <PresentationFormat>On-screen Show (4:3)</PresentationFormat>
  <Paragraphs>239</Paragraphs>
  <Slides>29</Slides>
  <Notes>18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Par mikrouzņēmumu nodokli</vt:lpstr>
      <vt:lpstr>Mikrouzņēmumu (MU) nodoklis ietver</vt:lpstr>
      <vt:lpstr>Personas, kuras var maksāt MU nodokli</vt:lpstr>
      <vt:lpstr>MU nodokļa maksātāja kritēriji</vt:lpstr>
      <vt:lpstr>1. piemērs</vt:lpstr>
      <vt:lpstr>2.piemērs</vt:lpstr>
      <vt:lpstr>Ierobežojumi MU nodokļa maksātājiem</vt:lpstr>
      <vt:lpstr>3.Piemērs </vt:lpstr>
      <vt:lpstr>MU darbinieki (ne vairāk kā 5)</vt:lpstr>
      <vt:lpstr>MU  darbinieku ienākums (ne vairāk kā Ls 500 mēnesī)</vt:lpstr>
      <vt:lpstr>4.piemērs – naudas izteiksmē novērtētais MU darbinieka ienākums un tā pārsniegums</vt:lpstr>
      <vt:lpstr>Nodoklis MU darbinieku ienākumam </vt:lpstr>
      <vt:lpstr>Atvieglojumi MU darbinieku ienākumam</vt:lpstr>
      <vt:lpstr>Mikrouzņēmumu darbinieki</vt:lpstr>
      <vt:lpstr>Darba devēja atbildība par darbinieku informēšanu</vt:lpstr>
      <vt:lpstr>MU statusa iegūšana </vt:lpstr>
      <vt:lpstr>MU nodokļa maksāšanas termiņi un konti </vt:lpstr>
      <vt:lpstr>MU nodokļa likmes </vt:lpstr>
      <vt:lpstr>5.piemērs – par MU darbinieka skaita pārsniegumu</vt:lpstr>
      <vt:lpstr>6.piemērs – par MU apgrozījuma pārsniegumu</vt:lpstr>
      <vt:lpstr>MU nodokļa maksātāja apgrozījuma ierobežojuma summa, ja saimnieciskā darbība uzsākta gada vidū</vt:lpstr>
      <vt:lpstr>Pārskatu iesniegšana VID</vt:lpstr>
      <vt:lpstr>Pārskatu iesniegšana VID</vt:lpstr>
      <vt:lpstr>Zināšanai</vt:lpstr>
      <vt:lpstr>Pārskatu precizēšana</vt:lpstr>
      <vt:lpstr>Saimnieciskās darbības izdevumi (arī pamatlīdzekļu nolietojums) un zaudējumi</vt:lpstr>
      <vt:lpstr>Saimnieciskās darbības izdevumi (arī pamatlīdzekļu nolietojums) un zaudējumi</vt:lpstr>
      <vt:lpstr>MU nodokļa maksātāja statusa maiņa</vt:lpstr>
      <vt:lpstr>Paldies par uzmanību !</vt:lpstr>
    </vt:vector>
  </TitlesOfParts>
  <Company>VID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mikrouzņēmumumiem</dc:title>
  <dc:creator>Danute Deičmane</dc:creator>
  <cp:lastModifiedBy>Jānis Rozenbergs</cp:lastModifiedBy>
  <cp:revision>378</cp:revision>
  <dcterms:created xsi:type="dcterms:W3CDTF">2010-08-31T05:17:14Z</dcterms:created>
  <dcterms:modified xsi:type="dcterms:W3CDTF">2010-11-22T08:54:44Z</dcterms:modified>
</cp:coreProperties>
</file>