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2" r:id="rId5"/>
    <p:sldId id="280" r:id="rId6"/>
    <p:sldId id="281" r:id="rId7"/>
    <p:sldId id="283" r:id="rId8"/>
    <p:sldId id="284" r:id="rId9"/>
    <p:sldId id="289" r:id="rId10"/>
    <p:sldId id="282" r:id="rId11"/>
    <p:sldId id="285" r:id="rId12"/>
    <p:sldId id="286" r:id="rId13"/>
    <p:sldId id="287" r:id="rId14"/>
    <p:sldId id="266" r:id="rId15"/>
    <p:sldId id="271" r:id="rId16"/>
    <p:sldId id="290" r:id="rId17"/>
    <p:sldId id="288" r:id="rId18"/>
    <p:sldId id="257" r:id="rId19"/>
  </p:sldIdLst>
  <p:sldSz cx="9906000" cy="6858000" type="A4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53BE"/>
    <a:srgbClr val="EE32B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84" y="-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895079"/>
            <a:ext cx="8420100" cy="147002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484712"/>
            <a:ext cx="69342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8D4DD-C266-498B-87B8-78264ECCDC84}" type="datetimeFigureOut">
              <a:rPr lang="en-US"/>
              <a:pPr>
                <a:defRPr/>
              </a:pPr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A009F-B382-4F39-935D-5412C1FBC4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F6B19-4AA4-4D2E-A2D2-517DCCB676D0}" type="datetimeFigureOut">
              <a:rPr lang="en-US"/>
              <a:pPr>
                <a:defRPr/>
              </a:pPr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59735-6C68-47EA-AEAC-4505EF0794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7450C-259F-4C50-9A27-799B3F8AF9A5}" type="datetimeFigureOut">
              <a:rPr lang="en-US"/>
              <a:pPr>
                <a:defRPr/>
              </a:pPr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EF2EB-727E-44C3-A94D-1105E8F62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/>
          <a:srcRect l="41161" t="13651" r="26079" b="25092"/>
          <a:stretch>
            <a:fillRect/>
          </a:stretch>
        </p:blipFill>
        <p:spPr bwMode="auto">
          <a:xfrm>
            <a:off x="0" y="4797425"/>
            <a:ext cx="1989138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7292975" y="6124575"/>
            <a:ext cx="210661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2400" b="1" dirty="0" err="1">
                <a:solidFill>
                  <a:srgbClr val="92D050"/>
                </a:solidFill>
                <a:latin typeface="Cambria" pitchFamily="18" charset="0"/>
                <a:cs typeface="+mn-cs"/>
              </a:rPr>
              <a:t>celotajs.lv</a:t>
            </a:r>
            <a:endParaRPr lang="en-US" sz="2400" b="1" dirty="0">
              <a:solidFill>
                <a:srgbClr val="92D050"/>
              </a:solidFill>
              <a:latin typeface="Cambria" pitchFamily="18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92D050"/>
              </a:buClr>
              <a:buFont typeface="Courier New" pitchFamily="49" charset="0"/>
              <a:buChar char="o"/>
              <a:defRPr sz="2600"/>
            </a:lvl1pPr>
            <a:lvl2pPr marL="900000" indent="-514350">
              <a:spcBef>
                <a:spcPts val="1200"/>
              </a:spcBef>
              <a:buClr>
                <a:srgbClr val="92D050"/>
              </a:buClr>
              <a:buFont typeface="Arial" pitchFamily="34" charset="0"/>
              <a:buChar char="•"/>
              <a:defRPr sz="2600"/>
            </a:lvl2pPr>
            <a:lvl3pPr>
              <a:spcBef>
                <a:spcPts val="1200"/>
              </a:spcBef>
              <a:buFont typeface="Cambria" pitchFamily="18" charset="0"/>
              <a:buChar char="»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C7C78-57E5-4B49-B6CB-39F850DF632F}" type="datetimeFigureOut">
              <a:rPr lang="en-US"/>
              <a:pPr>
                <a:defRPr/>
              </a:pPr>
              <a:t>10/21/2016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6CF33-8C76-4E83-82E6-BE1EF253FBCE}" type="datetimeFigureOut">
              <a:rPr lang="en-US"/>
              <a:pPr>
                <a:defRPr/>
              </a:pPr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39885-3257-4157-8EB9-1B4F7960E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A1418-1D9D-40F2-97E1-A11EA361CF8E}" type="datetimeFigureOut">
              <a:rPr lang="en-US"/>
              <a:pPr>
                <a:defRPr/>
              </a:pPr>
              <a:t>10/21/2016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844B8-25E6-4D2B-9470-96632A171D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4EC8F-1E9B-4DD5-9FB9-BC53B4AD2275}" type="datetimeFigureOut">
              <a:rPr lang="en-US"/>
              <a:pPr>
                <a:defRPr/>
              </a:pPr>
              <a:t>10/21/2016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4D7D6-2FFE-4FD2-BA82-0A8C8E57E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EC079-DBFD-4A4A-A9BD-759704C0B243}" type="datetimeFigureOut">
              <a:rPr lang="en-US"/>
              <a:pPr>
                <a:defRPr/>
              </a:pPr>
              <a:t>10/21/2016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4B14B-1BB7-4C9B-B426-730EA32362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EA413-A091-467C-9357-1506267AB86D}" type="datetimeFigureOut">
              <a:rPr lang="en-US"/>
              <a:pPr>
                <a:defRPr/>
              </a:pPr>
              <a:t>10/21/2016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CCA0D-CA04-4955-BBA6-485DB9CEC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AEE75-C82D-466E-AEDA-F2C19E8A3C34}" type="datetimeFigureOut">
              <a:rPr lang="en-US"/>
              <a:pPr>
                <a:defRPr/>
              </a:pPr>
              <a:t>10/21/2016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BF185-85BF-47DD-B476-99325577E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5DAFA-B879-4BEB-8BEE-9993A094E6CE}" type="datetimeFigureOut">
              <a:rPr lang="en-US"/>
              <a:pPr>
                <a:defRPr/>
              </a:pPr>
              <a:t>10/21/2016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A2B3D-5ADF-40F4-80ED-FFAEB33091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30B03B2-D507-49EC-BA63-43ED5B65B490}" type="datetimeFigureOut">
              <a:rPr lang="en-US"/>
              <a:pPr>
                <a:defRPr/>
              </a:pPr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1A71B5-5F86-496D-A487-88121CCFC4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92D050"/>
          </a:solidFill>
          <a:latin typeface="Cambria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2D050"/>
          </a:solidFill>
          <a:latin typeface="Cambr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2D050"/>
          </a:solidFill>
          <a:latin typeface="Cambr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2D050"/>
          </a:solidFill>
          <a:latin typeface="Cambr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2D050"/>
          </a:solidFill>
          <a:latin typeface="Cambr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92D050"/>
          </a:solidFill>
          <a:latin typeface="Cambr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92D050"/>
          </a:solidFill>
          <a:latin typeface="Cambr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92D050"/>
          </a:solidFill>
          <a:latin typeface="Cambr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92D050"/>
          </a:solidFill>
          <a:latin typeface="Cambr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b="1" kern="1200">
          <a:solidFill>
            <a:schemeClr val="tx1"/>
          </a:solidFill>
          <a:latin typeface="Cambria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Cambria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i="1" kern="1200">
          <a:solidFill>
            <a:schemeClr val="tx1"/>
          </a:solidFill>
          <a:latin typeface="Cambria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nordplusonline.org/Projects2/Project-resource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rdsutvikleren.no/" TargetMode="External"/><Relationship Id="rId2" Type="http://schemas.openxmlformats.org/officeDocument/2006/relationships/hyperlink" Target="http://www.macies.celotajs.lv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olustvere.edu.ee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15" descr="prezentacijas_bild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5" y="0"/>
            <a:ext cx="9902825" cy="711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Title 6"/>
          <p:cNvSpPr>
            <a:spLocks noGrp="1"/>
          </p:cNvSpPr>
          <p:nvPr>
            <p:ph type="ctrTitle"/>
          </p:nvPr>
        </p:nvSpPr>
        <p:spPr>
          <a:xfrm>
            <a:off x="344488" y="3213100"/>
            <a:ext cx="9001125" cy="2303463"/>
          </a:xfrm>
        </p:spPr>
        <p:txBody>
          <a:bodyPr/>
          <a:lstStyle/>
          <a:p>
            <a:r>
              <a:rPr lang="lv-LV" sz="4000" smtClean="0"/>
              <a:t>Service design  know-how for rural SMEs </a:t>
            </a:r>
            <a:br>
              <a:rPr lang="lv-LV" sz="4000" smtClean="0"/>
            </a:br>
            <a:r>
              <a:rPr lang="lv-LV" sz="3100" smtClean="0"/>
              <a:t>strengthening the link between adult learning and working life in rural SME local food sector</a:t>
            </a:r>
          </a:p>
        </p:txBody>
      </p:sp>
      <p:sp>
        <p:nvSpPr>
          <p:cNvPr id="13315" name="TextBox 6"/>
          <p:cNvSpPr txBox="1">
            <a:spLocks noChangeArrowheads="1"/>
          </p:cNvSpPr>
          <p:nvPr/>
        </p:nvSpPr>
        <p:spPr bwMode="auto">
          <a:xfrm>
            <a:off x="3008313" y="6308725"/>
            <a:ext cx="5473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lv-LV" sz="1400"/>
              <a:t>Nordplus  Adult 2016 (09/2016 - 08/2017) (NPAD-2016/10040)</a:t>
            </a:r>
            <a:endParaRPr lang="en-US" sz="1400">
              <a:latin typeface="Cambria" pitchFamily="18" charset="0"/>
            </a:endParaRPr>
          </a:p>
        </p:txBody>
      </p:sp>
      <p:pic>
        <p:nvPicPr>
          <p:cNvPr id="13316" name="Picture 2" descr="http://galerija.celotajs.lv/g/www/common/images/logo/prj/2016/adult_nordplus.jpg?size=16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6237288"/>
            <a:ext cx="2365375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TextBox 5"/>
          <p:cNvSpPr txBox="1">
            <a:spLocks noChangeArrowheads="1"/>
          </p:cNvSpPr>
          <p:nvPr/>
        </p:nvSpPr>
        <p:spPr bwMode="auto">
          <a:xfrm>
            <a:off x="2720975" y="5732463"/>
            <a:ext cx="62642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lv-LV" b="1"/>
              <a:t>1st partner meeting, Parnu, EE, 21.10.2016</a:t>
            </a:r>
            <a:r>
              <a:rPr lang="lv-LV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415925" y="0"/>
            <a:ext cx="8915400" cy="1143000"/>
          </a:xfrm>
        </p:spPr>
        <p:txBody>
          <a:bodyPr/>
          <a:lstStyle/>
          <a:p>
            <a:r>
              <a:rPr lang="lv-LV" smtClean="0"/>
              <a:t>Dissemination target audience - LV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495300" y="1412875"/>
            <a:ext cx="8915400" cy="4713288"/>
          </a:xfrm>
        </p:spPr>
        <p:txBody>
          <a:bodyPr/>
          <a:lstStyle/>
          <a:p>
            <a:r>
              <a:rPr lang="en-US" b="0" smtClean="0"/>
              <a:t>ca 4000 rural tourism and rural food SMEs in LV;</a:t>
            </a:r>
          </a:p>
          <a:p>
            <a:r>
              <a:rPr lang="en-US" b="0" smtClean="0"/>
              <a:t>ca 120 training establishments in LV, especially to vocational schools, competence centres and LLKC</a:t>
            </a:r>
          </a:p>
          <a:p>
            <a:r>
              <a:rPr lang="en-US" b="0" smtClean="0"/>
              <a:t>Latvian Cooperation Council of Agricultural Organisations (~17 000 members)</a:t>
            </a:r>
          </a:p>
          <a:p>
            <a:r>
              <a:rPr lang="en-US" b="0" smtClean="0"/>
              <a:t>the board and general assembly of the LCTA;</a:t>
            </a:r>
          </a:p>
          <a:p>
            <a:r>
              <a:rPr lang="lv-LV" b="0" smtClean="0"/>
              <a:t>specialised media journalists</a:t>
            </a:r>
          </a:p>
        </p:txBody>
      </p:sp>
      <p:pic>
        <p:nvPicPr>
          <p:cNvPr id="22531" name="Picture 2" descr="http://galerija.celotajs.lv/g/www/common/images/logo/prj/2016/adult_nordplus.jpg?size=1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6021388"/>
            <a:ext cx="2087563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488950" y="0"/>
            <a:ext cx="8915400" cy="1143000"/>
          </a:xfrm>
        </p:spPr>
        <p:txBody>
          <a:bodyPr/>
          <a:lstStyle/>
          <a:p>
            <a:r>
              <a:rPr lang="lv-LV" smtClean="0"/>
              <a:t>Dissemination target audience - EE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992188" y="1484313"/>
            <a:ext cx="7993062" cy="4392612"/>
          </a:xfrm>
        </p:spPr>
        <p:txBody>
          <a:bodyPr/>
          <a:lstStyle/>
          <a:p>
            <a:r>
              <a:rPr lang="lv-LV" b="0" smtClean="0"/>
              <a:t>Eesti Maaturism and ca 100 rural tourism and rural food  organizations;</a:t>
            </a:r>
            <a:br>
              <a:rPr lang="lv-LV" b="0" smtClean="0"/>
            </a:br>
            <a:endParaRPr lang="lv-LV" b="0" smtClean="0"/>
          </a:p>
          <a:p>
            <a:r>
              <a:rPr lang="lv-LV" b="0" smtClean="0"/>
              <a:t>ca 10 training establishments in Estonia offering adult training courses;</a:t>
            </a:r>
            <a:br>
              <a:rPr lang="lv-LV" b="0" smtClean="0"/>
            </a:br>
            <a:endParaRPr lang="lv-LV" b="0" smtClean="0"/>
          </a:p>
          <a:p>
            <a:r>
              <a:rPr lang="lv-LV" b="0" smtClean="0"/>
              <a:t>Estonian Cooperation Council of Agricultural Organisations</a:t>
            </a:r>
          </a:p>
          <a:p>
            <a:endParaRPr lang="lv-LV" smtClean="0"/>
          </a:p>
        </p:txBody>
      </p:sp>
      <p:pic>
        <p:nvPicPr>
          <p:cNvPr id="23555" name="Picture 2" descr="http://galerija.celotajs.lv/g/www/common/images/logo/prj/2016/adult_nordplus.jpg?size=1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00475" y="5805488"/>
            <a:ext cx="2089150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488950" y="0"/>
            <a:ext cx="8915400" cy="1143000"/>
          </a:xfrm>
        </p:spPr>
        <p:txBody>
          <a:bodyPr/>
          <a:lstStyle/>
          <a:p>
            <a:r>
              <a:rPr lang="lv-LV" smtClean="0"/>
              <a:t>Dissemination target audience - NO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560388" y="1125538"/>
            <a:ext cx="8915400" cy="5256212"/>
          </a:xfrm>
        </p:spPr>
        <p:txBody>
          <a:bodyPr/>
          <a:lstStyle/>
          <a:p>
            <a:r>
              <a:rPr lang="lv-LV" b="0" smtClean="0"/>
              <a:t>ca 460 rural tourism and local food SMEs in NO – members of the organization;</a:t>
            </a:r>
          </a:p>
          <a:p>
            <a:r>
              <a:rPr lang="lv-LV" b="0" smtClean="0"/>
              <a:t>the board of Hanen;</a:t>
            </a:r>
          </a:p>
          <a:p>
            <a:r>
              <a:rPr lang="lv-LV" b="0" smtClean="0"/>
              <a:t> 12 regional offices of Hanen in Norway</a:t>
            </a:r>
          </a:p>
          <a:p>
            <a:r>
              <a:rPr lang="lv-LV" b="0" smtClean="0"/>
              <a:t>ca 20 training establishments in NO;</a:t>
            </a:r>
          </a:p>
          <a:p>
            <a:r>
              <a:rPr lang="lv-LV" b="0" smtClean="0"/>
              <a:t>organisations in NO: Statens Vegvesen, Innovation Norway, Farmers' market, Norwegian Farmers</a:t>
            </a:r>
          </a:p>
          <a:p>
            <a:r>
              <a:rPr lang="lv-LV" b="0" smtClean="0"/>
              <a:t>Union (~60 000 members), Matmerk.</a:t>
            </a:r>
          </a:p>
          <a:p>
            <a:r>
              <a:rPr lang="lv-LV" b="0" smtClean="0"/>
              <a:t>Social media, Facebook and Twitter</a:t>
            </a:r>
          </a:p>
          <a:p>
            <a:r>
              <a:rPr lang="lv-LV" b="0" smtClean="0"/>
              <a:t>Nationen and Bondebladet – main papers for rural area</a:t>
            </a:r>
          </a:p>
          <a:p>
            <a:r>
              <a:rPr lang="lv-LV" b="0" smtClean="0"/>
              <a:t>Rural development offices in 19 counties</a:t>
            </a:r>
          </a:p>
          <a:p>
            <a:endParaRPr lang="lv-LV" smtClean="0"/>
          </a:p>
        </p:txBody>
      </p:sp>
      <p:pic>
        <p:nvPicPr>
          <p:cNvPr id="24579" name="Picture 2" descr="http://galerija.celotajs.lv/g/www/common/images/logo/prj/2016/adult_nordplus.jpg?size=1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16600" y="6149975"/>
            <a:ext cx="18732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Dissemination target audience - Baltic/Nordic:</a:t>
            </a:r>
            <a:r>
              <a:rPr lang="lv-LV" b="0" smtClean="0"/>
              <a:t/>
            </a:r>
            <a:br>
              <a:rPr lang="lv-LV" b="0" smtClean="0"/>
            </a:br>
            <a:endParaRPr lang="lv-LV" smtClean="0"/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b="0" smtClean="0"/>
              <a:t>Partner organisations in the project „Baltic Culinary Routes” (DE, DK, NO, EE, LT, LV, PL, NO, SE, FI, RU)</a:t>
            </a:r>
          </a:p>
          <a:p>
            <a:r>
              <a:rPr lang="lv-LV" b="0" smtClean="0"/>
              <a:t>- Eldrimner www.eldrimner.com – Swedish organisation for local food</a:t>
            </a:r>
          </a:p>
          <a:p>
            <a:r>
              <a:rPr lang="lv-LV" b="0" smtClean="0"/>
              <a:t>- Icelandic Farm Holidays (IFH)</a:t>
            </a:r>
          </a:p>
          <a:p>
            <a:r>
              <a:rPr lang="lv-LV" b="0" smtClean="0"/>
              <a:t>- Savour South West Denmark</a:t>
            </a:r>
          </a:p>
          <a:p>
            <a:r>
              <a:rPr lang="lv-LV" b="0" smtClean="0"/>
              <a:t>- Participants of the 9th Baltic Sea Tourism Forum (BSTF)</a:t>
            </a:r>
          </a:p>
          <a:p>
            <a:endParaRPr lang="lv-LV" smtClean="0"/>
          </a:p>
        </p:txBody>
      </p:sp>
      <p:pic>
        <p:nvPicPr>
          <p:cNvPr id="25603" name="Picture 2" descr="http://galerija.celotajs.lv/g/www/common/images/logo/prj/2016/adult_nordplus.jpg?size=1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5949950"/>
            <a:ext cx="2087563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488950" y="620713"/>
            <a:ext cx="8915400" cy="849312"/>
          </a:xfrm>
        </p:spPr>
        <p:txBody>
          <a:bodyPr/>
          <a:lstStyle/>
          <a:p>
            <a:r>
              <a:rPr lang="lv-LV" smtClean="0"/>
              <a:t>Visual identity rules and programme handbook</a:t>
            </a:r>
            <a:endParaRPr lang="en-US" smtClean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88950" y="260350"/>
            <a:ext cx="8915400" cy="5794375"/>
          </a:xfrm>
        </p:spPr>
        <p:txBody>
          <a:bodyPr/>
          <a:lstStyle/>
          <a:p>
            <a:pPr>
              <a:buFont typeface="Courier New" pitchFamily="49" charset="0"/>
              <a:buNone/>
            </a:pPr>
            <a:endParaRPr lang="lv-LV" b="0" smtClean="0"/>
          </a:p>
          <a:p>
            <a:pPr>
              <a:buFont typeface="Courier New" pitchFamily="49" charset="0"/>
              <a:buNone/>
            </a:pPr>
            <a:endParaRPr lang="lv-LV" b="0" smtClean="0"/>
          </a:p>
          <a:p>
            <a:pPr>
              <a:buFont typeface="Courier New" pitchFamily="49" charset="0"/>
              <a:buNone/>
            </a:pPr>
            <a:endParaRPr lang="lv-LV" b="0" smtClean="0"/>
          </a:p>
          <a:p>
            <a:pPr>
              <a:buFont typeface="Courier New" pitchFamily="49" charset="0"/>
              <a:buNone/>
            </a:pPr>
            <a:endParaRPr lang="lv-LV" b="0" smtClean="0"/>
          </a:p>
          <a:p>
            <a:pPr>
              <a:buFont typeface="Courier New" pitchFamily="49" charset="0"/>
              <a:buNone/>
            </a:pPr>
            <a:endParaRPr lang="lv-LV" b="0" smtClean="0"/>
          </a:p>
          <a:p>
            <a:pPr>
              <a:buFont typeface="Courier New" pitchFamily="49" charset="0"/>
              <a:buNone/>
            </a:pPr>
            <a:endParaRPr lang="lv-LV" b="0" smtClean="0"/>
          </a:p>
          <a:p>
            <a:pPr>
              <a:buFont typeface="Courier New" pitchFamily="49" charset="0"/>
              <a:buNone/>
            </a:pPr>
            <a:endParaRPr lang="lv-LV" b="0" smtClean="0"/>
          </a:p>
          <a:p>
            <a:pPr>
              <a:buFont typeface="Courier New" pitchFamily="49" charset="0"/>
              <a:buNone/>
            </a:pPr>
            <a:endParaRPr lang="lv-LV" b="0" smtClean="0"/>
          </a:p>
          <a:p>
            <a:pPr>
              <a:buFont typeface="Courier New" pitchFamily="49" charset="0"/>
              <a:buNone/>
            </a:pPr>
            <a:endParaRPr lang="lv-LV" b="0" smtClean="0"/>
          </a:p>
          <a:p>
            <a:pPr>
              <a:buFont typeface="Courier New" pitchFamily="49" charset="0"/>
              <a:buNone/>
            </a:pPr>
            <a:endParaRPr lang="lv-LV" b="0" smtClean="0"/>
          </a:p>
          <a:p>
            <a:pPr algn="ctr">
              <a:buFont typeface="Courier New" pitchFamily="49" charset="0"/>
              <a:buNone/>
            </a:pPr>
            <a:r>
              <a:rPr lang="en-US" b="0" smtClean="0">
                <a:hlinkClick r:id="rId2"/>
              </a:rPr>
              <a:t>http://nordplusonline.org/Projects2/Project-resources</a:t>
            </a:r>
            <a:r>
              <a:rPr lang="lv-LV" b="0" smtClean="0"/>
              <a:t> </a:t>
            </a:r>
            <a:endParaRPr lang="en-US" b="0" smtClean="0"/>
          </a:p>
        </p:txBody>
      </p:sp>
      <p:pic>
        <p:nvPicPr>
          <p:cNvPr id="26627" name="Picture 2" descr="http://galerija.celotajs.lv/g/www/common/images/logo/prj/2016/adult_nordplus.jpg?size=16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81563" y="6102350"/>
            <a:ext cx="2159000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1"/>
          <p:cNvPicPr>
            <a:picLocks noChangeAspect="1" noChangeArrowheads="1"/>
          </p:cNvPicPr>
          <p:nvPr/>
        </p:nvPicPr>
        <p:blipFill>
          <a:blip r:embed="rId4"/>
          <a:srcRect l="2647" r="3822" b="24579"/>
          <a:stretch>
            <a:fillRect/>
          </a:stretch>
        </p:blipFill>
        <p:spPr bwMode="auto">
          <a:xfrm>
            <a:off x="1497013" y="1844675"/>
            <a:ext cx="7127875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344488" y="188913"/>
            <a:ext cx="8915400" cy="1143000"/>
          </a:xfrm>
        </p:spPr>
        <p:txBody>
          <a:bodyPr/>
          <a:lstStyle/>
          <a:p>
            <a:r>
              <a:rPr lang="lv-LV" smtClean="0"/>
              <a:t>On-line training structure </a:t>
            </a:r>
            <a:br>
              <a:rPr lang="lv-LV" smtClean="0"/>
            </a:br>
            <a:r>
              <a:rPr lang="lv-LV" smtClean="0"/>
              <a:t>(Handbook contents) </a:t>
            </a:r>
            <a:endParaRPr lang="en-US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488950" y="1268413"/>
            <a:ext cx="8915400" cy="4968875"/>
          </a:xfrm>
        </p:spPr>
        <p:txBody>
          <a:bodyPr/>
          <a:lstStyle/>
          <a:p>
            <a:r>
              <a:rPr lang="lv-LV" smtClean="0"/>
              <a:t>Introduction</a:t>
            </a:r>
          </a:p>
          <a:p>
            <a:r>
              <a:rPr lang="en-GB" smtClean="0"/>
              <a:t>General requirements</a:t>
            </a:r>
            <a:endParaRPr lang="lv-LV" smtClean="0"/>
          </a:p>
          <a:p>
            <a:r>
              <a:rPr lang="en-GB" smtClean="0"/>
              <a:t> Design – store concept and merchandising</a:t>
            </a:r>
            <a:endParaRPr lang="lv-LV" smtClean="0"/>
          </a:p>
          <a:p>
            <a:r>
              <a:rPr lang="en-GB" smtClean="0"/>
              <a:t> Store and warehouse</a:t>
            </a:r>
            <a:endParaRPr lang="lv-LV" smtClean="0"/>
          </a:p>
          <a:p>
            <a:r>
              <a:rPr lang="en-GB" smtClean="0"/>
              <a:t> Safety </a:t>
            </a:r>
            <a:endParaRPr lang="lv-LV" smtClean="0"/>
          </a:p>
          <a:p>
            <a:r>
              <a:rPr lang="en-GB" smtClean="0"/>
              <a:t>Hygiene conditions, </a:t>
            </a:r>
            <a:r>
              <a:rPr lang="lv-LV" smtClean="0"/>
              <a:t>taking</a:t>
            </a:r>
            <a:r>
              <a:rPr lang="en-GB" smtClean="0"/>
              <a:t> visitors</a:t>
            </a:r>
            <a:endParaRPr lang="lv-LV" smtClean="0"/>
          </a:p>
          <a:p>
            <a:r>
              <a:rPr lang="en-GB" smtClean="0"/>
              <a:t>Sales skills</a:t>
            </a:r>
            <a:endParaRPr lang="lv-LV" smtClean="0"/>
          </a:p>
          <a:p>
            <a:r>
              <a:rPr lang="en-GB" smtClean="0"/>
              <a:t> Marketing and promotion </a:t>
            </a:r>
            <a:endParaRPr lang="lv-LV" smtClean="0"/>
          </a:p>
          <a:p>
            <a:r>
              <a:rPr lang="en-GB" smtClean="0"/>
              <a:t> Useful IT solutions</a:t>
            </a:r>
            <a:endParaRPr lang="lv-LV" smtClean="0"/>
          </a:p>
          <a:p>
            <a:r>
              <a:rPr lang="en-GB" smtClean="0"/>
              <a:t> Local cooperation</a:t>
            </a:r>
            <a:endParaRPr lang="lv-LV" smtClean="0"/>
          </a:p>
        </p:txBody>
      </p:sp>
      <p:pic>
        <p:nvPicPr>
          <p:cNvPr id="27651" name="Picture 2" descr="http://galerija.celotajs.lv/g/www/common/images/logo/prj/2016/adult_nordplus.jpg?size=1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5876925"/>
            <a:ext cx="20875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488950" y="0"/>
            <a:ext cx="8915400" cy="1143000"/>
          </a:xfrm>
        </p:spPr>
        <p:txBody>
          <a:bodyPr/>
          <a:lstStyle/>
          <a:p>
            <a:r>
              <a:rPr lang="lv-LV" smtClean="0"/>
              <a:t>E-flyer contents - proposal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495300" y="1125538"/>
            <a:ext cx="8915400" cy="5399087"/>
          </a:xfrm>
        </p:spPr>
        <p:txBody>
          <a:bodyPr/>
          <a:lstStyle/>
          <a:p>
            <a:r>
              <a:rPr lang="lv-LV" smtClean="0"/>
              <a:t>Title page: photo, title of the handbook (full title as in project application and brief title “Open your Farm Shop!”)</a:t>
            </a:r>
          </a:p>
          <a:p>
            <a:r>
              <a:rPr lang="lv-LV" smtClean="0"/>
              <a:t>Brief annotation of the Handbook – for whom, why, where to get (links), how to use, languages</a:t>
            </a:r>
          </a:p>
          <a:p>
            <a:r>
              <a:rPr lang="lv-LV" smtClean="0"/>
              <a:t>Handbook contents – headings of chapters listed</a:t>
            </a:r>
          </a:p>
          <a:p>
            <a:r>
              <a:rPr lang="lv-LV" smtClean="0"/>
              <a:t>Illustrative and generic best pratice example – ideal farm shop (photos + brief description/comments in the context of Handbook)</a:t>
            </a:r>
          </a:p>
          <a:p>
            <a:r>
              <a:rPr lang="lv-LV" smtClean="0"/>
              <a:t>Partner info</a:t>
            </a:r>
          </a:p>
          <a:p>
            <a:r>
              <a:rPr lang="lv-LV" smtClean="0"/>
              <a:t>Project info</a:t>
            </a:r>
          </a:p>
          <a:p>
            <a:r>
              <a:rPr lang="lv-LV" smtClean="0"/>
              <a:t>Nordplus visual identity and reference</a:t>
            </a:r>
          </a:p>
          <a:p>
            <a:endParaRPr lang="lv-LV" smtClean="0"/>
          </a:p>
          <a:p>
            <a:endParaRPr lang="lv-LV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488950" y="0"/>
            <a:ext cx="8915400" cy="1143000"/>
          </a:xfrm>
        </p:spPr>
        <p:txBody>
          <a:bodyPr/>
          <a:lstStyle/>
          <a:p>
            <a:r>
              <a:rPr lang="lv-LV" smtClean="0"/>
              <a:t>Next tasks and deadlines to be agreed: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344488" y="4292600"/>
            <a:ext cx="8915400" cy="3375025"/>
          </a:xfrm>
        </p:spPr>
        <p:txBody>
          <a:bodyPr/>
          <a:lstStyle/>
          <a:p>
            <a:endParaRPr lang="lv-LV" smtClean="0"/>
          </a:p>
          <a:p>
            <a:endParaRPr lang="lv-LV" smtClean="0"/>
          </a:p>
        </p:txBody>
      </p:sp>
      <p:graphicFrame>
        <p:nvGraphicFramePr>
          <p:cNvPr id="29743" name="Group 47"/>
          <p:cNvGraphicFramePr>
            <a:graphicFrameLocks noGrp="1"/>
          </p:cNvGraphicFramePr>
          <p:nvPr/>
        </p:nvGraphicFramePr>
        <p:xfrm>
          <a:off x="415925" y="908050"/>
          <a:ext cx="9145588" cy="5757863"/>
        </p:xfrm>
        <a:graphic>
          <a:graphicData uri="http://schemas.openxmlformats.org/drawingml/2006/table">
            <a:tbl>
              <a:tblPr/>
              <a:tblGrid>
                <a:gridCol w="7200900"/>
                <a:gridCol w="1944688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Task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Deadline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E-flyer</a:t>
                      </a:r>
                      <a:endParaRPr kumimoji="0" lang="lv-LV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30.11.16</a:t>
                      </a:r>
                      <a:endParaRPr kumimoji="0" lang="lv-LV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Translate Handbook structure to EE, LV, NOR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1.12.16</a:t>
                      </a:r>
                      <a:endParaRPr kumimoji="0" lang="lv-LV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Evaluate the Handbook structure with the target audience SMEs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15.12.16</a:t>
                      </a:r>
                      <a:endParaRPr kumimoji="0" lang="lv-LV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Survey form for best practice visits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???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Olustvere – content presentation instruction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10.02.17</a:t>
                      </a:r>
                      <a:endParaRPr kumimoji="0" lang="lv-LV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Learning contents in </a:t>
                      </a:r>
                      <a:r>
                        <a:rPr kumimoji="0" lang="lv-LV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lv-LV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ational languages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1.04.17</a:t>
                      </a:r>
                      <a:endParaRPr kumimoji="0" lang="lv-LV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Contents testing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1.07.17</a:t>
                      </a:r>
                      <a:endParaRPr kumimoji="0" lang="lv-LV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Putting contents online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1.08.17</a:t>
                      </a:r>
                      <a:endParaRPr kumimoji="0" lang="lv-LV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2nd partner meeting in NOR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02.2017</a:t>
                      </a:r>
                      <a:endParaRPr kumimoji="0" lang="lv-LV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3rd partners meeting in LV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06.2017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9734" name="Picture 2" descr="http://galerija.celotajs.lv/g/www/common/images/logo/prj/2016/adult_nordplus.jpg?size=1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84800" y="6092825"/>
            <a:ext cx="19446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Content Placeholder 3" descr="PICT0132.JPG"/>
          <p:cNvPicPr>
            <a:picLocks noGrp="1" noChangeAspect="1"/>
          </p:cNvPicPr>
          <p:nvPr>
            <p:ph idx="1"/>
          </p:nvPr>
        </p:nvPicPr>
        <p:blipFill>
          <a:blip r:embed="rId2"/>
          <a:srcRect l="639" r="5811" b="6822"/>
          <a:stretch>
            <a:fillRect/>
          </a:stretch>
        </p:blipFill>
        <p:spPr>
          <a:xfrm>
            <a:off x="-39688" y="0"/>
            <a:ext cx="9945688" cy="6858000"/>
          </a:xfrm>
        </p:spPr>
      </p:pic>
      <p:pic>
        <p:nvPicPr>
          <p:cNvPr id="30722" name="Picture 4" descr="LC-logo-emblema-balts.eps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236913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73050" y="5805488"/>
            <a:ext cx="9204325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600" b="1" spc="120" dirty="0">
                <a:solidFill>
                  <a:schemeClr val="bg1"/>
                </a:solidFill>
                <a:latin typeface="Cambria" pitchFamily="18" charset="0"/>
                <a:cs typeface="+mn-cs"/>
              </a:rPr>
              <a:t>Latvijas  lauku tūrisma asociācija “Lauku ceļotājs”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dirty="0">
                <a:solidFill>
                  <a:schemeClr val="bg1"/>
                </a:solidFill>
                <a:latin typeface="Cambria" pitchFamily="18" charset="0"/>
                <a:cs typeface="+mn-cs"/>
              </a:rPr>
              <a:t>Kalnciema iela 40, Rīga, LV-1046, +371 67617600 </a:t>
            </a:r>
            <a:endParaRPr lang="lv-LV" sz="1600" dirty="0">
              <a:solidFill>
                <a:schemeClr val="bg1"/>
              </a:solidFill>
              <a:latin typeface="Cambria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600" dirty="0">
                <a:solidFill>
                  <a:schemeClr val="bg1"/>
                </a:solidFill>
                <a:latin typeface="Cambria" pitchFamily="18" charset="0"/>
                <a:cs typeface="+mn-cs"/>
              </a:rPr>
              <a:t>E-pasts: </a:t>
            </a:r>
            <a:r>
              <a:rPr lang="pl-PL" sz="1600" dirty="0">
                <a:solidFill>
                  <a:schemeClr val="bg1"/>
                </a:solidFill>
                <a:latin typeface="Cambria" pitchFamily="18" charset="0"/>
                <a:cs typeface="+mn-cs"/>
              </a:rPr>
              <a:t>lauku@celotajs.lv</a:t>
            </a:r>
            <a:r>
              <a:rPr lang="lv-LV" sz="1600" dirty="0">
                <a:solidFill>
                  <a:schemeClr val="bg1"/>
                </a:solidFill>
                <a:latin typeface="Cambria" pitchFamily="18" charset="0"/>
                <a:cs typeface="+mn-cs"/>
              </a:rPr>
              <a:t>   </a:t>
            </a:r>
            <a:r>
              <a:rPr lang="pl-PL" sz="1600" dirty="0">
                <a:solidFill>
                  <a:schemeClr val="bg1"/>
                </a:solidFill>
                <a:latin typeface="Cambria" pitchFamily="18" charset="0"/>
                <a:cs typeface="+mn-cs"/>
              </a:rPr>
              <a:t> </a:t>
            </a:r>
            <a:r>
              <a:rPr lang="lv-LV" sz="1600" dirty="0">
                <a:solidFill>
                  <a:schemeClr val="bg1"/>
                </a:solidFill>
                <a:latin typeface="Cambria" pitchFamily="18" charset="0"/>
                <a:cs typeface="+mn-cs"/>
              </a:rPr>
              <a:t> </a:t>
            </a:r>
            <a:r>
              <a:rPr lang="lv-LV" sz="1600" dirty="0" err="1">
                <a:solidFill>
                  <a:schemeClr val="bg1"/>
                </a:solidFill>
                <a:latin typeface="Cambria" pitchFamily="18" charset="0"/>
                <a:cs typeface="+mn-cs"/>
              </a:rPr>
              <a:t>Facebook</a:t>
            </a:r>
            <a:r>
              <a:rPr lang="lv-LV" sz="1600" dirty="0">
                <a:solidFill>
                  <a:schemeClr val="bg1"/>
                </a:solidFill>
                <a:latin typeface="Cambria" pitchFamily="18" charset="0"/>
                <a:cs typeface="+mn-cs"/>
              </a:rPr>
              <a:t>: Lauku </a:t>
            </a:r>
            <a:r>
              <a:rPr lang="lv-LV" sz="1600" dirty="0" err="1">
                <a:solidFill>
                  <a:schemeClr val="bg1"/>
                </a:solidFill>
                <a:latin typeface="Cambria" pitchFamily="18" charset="0"/>
                <a:cs typeface="+mn-cs"/>
              </a:rPr>
              <a:t>Celotajs</a:t>
            </a:r>
            <a:r>
              <a:rPr lang="lv-LV" sz="1600" dirty="0">
                <a:solidFill>
                  <a:schemeClr val="bg1"/>
                </a:solidFill>
                <a:latin typeface="Cambria" pitchFamily="18" charset="0"/>
                <a:cs typeface="+mn-cs"/>
              </a:rPr>
              <a:t>     </a:t>
            </a:r>
            <a:r>
              <a:rPr lang="lv-LV" sz="1600" dirty="0" err="1">
                <a:solidFill>
                  <a:schemeClr val="bg1"/>
                </a:solidFill>
                <a:latin typeface="Cambria" pitchFamily="18" charset="0"/>
                <a:cs typeface="+mn-cs"/>
              </a:rPr>
              <a:t>twitter.com</a:t>
            </a:r>
            <a:r>
              <a:rPr lang="lv-LV" sz="1600" dirty="0">
                <a:solidFill>
                  <a:schemeClr val="bg1"/>
                </a:solidFill>
                <a:latin typeface="Cambria" pitchFamily="18" charset="0"/>
                <a:cs typeface="+mn-cs"/>
              </a:rPr>
              <a:t>/</a:t>
            </a:r>
            <a:r>
              <a:rPr lang="lv-LV" sz="1600" dirty="0" err="1">
                <a:solidFill>
                  <a:schemeClr val="bg1"/>
                </a:solidFill>
                <a:latin typeface="Cambria" pitchFamily="18" charset="0"/>
                <a:cs typeface="+mn-cs"/>
              </a:rPr>
              <a:t>Laukucelotajs</a:t>
            </a:r>
            <a:r>
              <a:rPr lang="lv-LV" sz="1600" dirty="0">
                <a:solidFill>
                  <a:schemeClr val="bg1"/>
                </a:solidFill>
                <a:latin typeface="Cambria" pitchFamily="18" charset="0"/>
                <a:cs typeface="+mn-cs"/>
              </a:rPr>
              <a:t>  </a:t>
            </a:r>
            <a:endParaRPr lang="en-US" sz="1600" dirty="0">
              <a:solidFill>
                <a:schemeClr val="bg1"/>
              </a:solidFill>
              <a:latin typeface="Cambria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Project partners</a:t>
            </a:r>
            <a:endParaRPr lang="en-US" smtClean="0"/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mtClean="0"/>
              <a:t>Lead partner:</a:t>
            </a:r>
          </a:p>
          <a:p>
            <a:pPr>
              <a:buFont typeface="Courier New" pitchFamily="49" charset="0"/>
              <a:buNone/>
            </a:pPr>
            <a:r>
              <a:rPr lang="lv-LV" smtClean="0"/>
              <a:t>	Latvian Country Tourism Association</a:t>
            </a:r>
          </a:p>
          <a:p>
            <a:pPr>
              <a:buFont typeface="Courier New" pitchFamily="49" charset="0"/>
              <a:buNone/>
            </a:pPr>
            <a:endParaRPr lang="lv-LV" smtClean="0"/>
          </a:p>
          <a:p>
            <a:r>
              <a:rPr lang="lv-LV" smtClean="0"/>
              <a:t>Project partners:</a:t>
            </a:r>
          </a:p>
          <a:p>
            <a:pPr>
              <a:buFont typeface="Courier New" pitchFamily="49" charset="0"/>
              <a:buNone/>
            </a:pPr>
            <a:r>
              <a:rPr lang="lv-LV" smtClean="0"/>
              <a:t>	- </a:t>
            </a:r>
            <a:r>
              <a:rPr lang="en-US" smtClean="0"/>
              <a:t>EE-Olustvere Service and Rural Economy Vocational School (EE)</a:t>
            </a:r>
            <a:endParaRPr lang="lv-LV" smtClean="0"/>
          </a:p>
          <a:p>
            <a:pPr>
              <a:buFont typeface="Courier New" pitchFamily="49" charset="0"/>
              <a:buNone/>
            </a:pPr>
            <a:r>
              <a:rPr lang="lv-LV" smtClean="0"/>
              <a:t>	- </a:t>
            </a:r>
            <a:r>
              <a:rPr lang="en-US" smtClean="0"/>
              <a:t>Norwegian Rural tourism and local food "HANEN" (NO</a:t>
            </a:r>
            <a:r>
              <a:rPr lang="lv-LV" smtClean="0"/>
              <a:t>)</a:t>
            </a:r>
          </a:p>
          <a:p>
            <a:endParaRPr lang="en-US" smtClean="0"/>
          </a:p>
        </p:txBody>
      </p:sp>
      <p:pic>
        <p:nvPicPr>
          <p:cNvPr id="14339" name="Picture 2" descr="http://galerija.celotajs.lv/g/www/common/images/logo/prj/2016/adult_nordplus.jpg?size=1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50" y="5949950"/>
            <a:ext cx="2365375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415925" y="0"/>
            <a:ext cx="8915400" cy="1143000"/>
          </a:xfrm>
        </p:spPr>
        <p:txBody>
          <a:bodyPr/>
          <a:lstStyle/>
          <a:p>
            <a:r>
              <a:rPr lang="lv-LV" smtClean="0"/>
              <a:t>Key result of the project</a:t>
            </a:r>
            <a:endParaRPr lang="en-US" smtClean="0"/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88950" y="981075"/>
            <a:ext cx="8915400" cy="5327650"/>
          </a:xfrm>
        </p:spPr>
        <p:txBody>
          <a:bodyPr/>
          <a:lstStyle/>
          <a:p>
            <a:pPr algn="just">
              <a:buFont typeface="Courier New" pitchFamily="49" charset="0"/>
              <a:buNone/>
            </a:pPr>
            <a:r>
              <a:rPr lang="lv-LV" smtClean="0"/>
              <a:t>	</a:t>
            </a:r>
          </a:p>
          <a:p>
            <a:pPr algn="ctr">
              <a:buFont typeface="Courier New" pitchFamily="49" charset="0"/>
              <a:buNone/>
            </a:pPr>
            <a:r>
              <a:rPr lang="en-US" sz="3000" smtClean="0"/>
              <a:t>„Service design know-how for rural food SMEs</a:t>
            </a:r>
            <a:r>
              <a:rPr lang="lv-LV" sz="3000" smtClean="0"/>
              <a:t>-</a:t>
            </a:r>
          </a:p>
          <a:p>
            <a:pPr algn="ctr">
              <a:buFont typeface="Courier New" pitchFamily="49" charset="0"/>
              <a:buNone/>
            </a:pPr>
            <a:r>
              <a:rPr lang="lv-LV" sz="3000" smtClean="0"/>
              <a:t>Opening your farm shop</a:t>
            </a:r>
            <a:r>
              <a:rPr lang="en-US" sz="3000" smtClean="0"/>
              <a:t>”</a:t>
            </a:r>
            <a:r>
              <a:rPr lang="lv-LV" sz="3000" smtClean="0"/>
              <a:t>:</a:t>
            </a:r>
          </a:p>
          <a:p>
            <a:pPr algn="ctr">
              <a:buFontTx/>
              <a:buChar char="-"/>
            </a:pPr>
            <a:r>
              <a:rPr lang="lv-LV" sz="3000" b="0" smtClean="0"/>
              <a:t>Printable handbook</a:t>
            </a:r>
          </a:p>
          <a:p>
            <a:pPr algn="ctr">
              <a:buFontTx/>
              <a:buChar char="-"/>
            </a:pPr>
            <a:r>
              <a:rPr lang="lv-LV" sz="3000" b="0" smtClean="0"/>
              <a:t>On-line training tool</a:t>
            </a:r>
          </a:p>
          <a:p>
            <a:pPr algn="ctr">
              <a:buFontTx/>
              <a:buChar char="-"/>
            </a:pPr>
            <a:r>
              <a:rPr lang="en-US" sz="3000" b="0" smtClean="0"/>
              <a:t>LV, NO, EE languages</a:t>
            </a:r>
            <a:endParaRPr lang="lv-LV" sz="3000" b="0" smtClean="0"/>
          </a:p>
          <a:p>
            <a:pPr algn="ctr">
              <a:buFont typeface="Courier New" pitchFamily="49" charset="0"/>
              <a:buNone/>
            </a:pPr>
            <a:endParaRPr lang="lv-LV" sz="3000" b="0" smtClean="0"/>
          </a:p>
          <a:p>
            <a:pPr algn="ctr">
              <a:buFont typeface="Courier New" pitchFamily="49" charset="0"/>
              <a:buNone/>
            </a:pPr>
            <a:r>
              <a:rPr lang="lv-LV" sz="3000" b="0" smtClean="0"/>
              <a:t>Project duration: 09/2016 - 08/2017</a:t>
            </a:r>
          </a:p>
          <a:p>
            <a:pPr algn="just">
              <a:buFont typeface="Courier New" pitchFamily="49" charset="0"/>
              <a:buNone/>
            </a:pPr>
            <a:endParaRPr lang="lv-LV" b="0" smtClean="0"/>
          </a:p>
        </p:txBody>
      </p:sp>
      <p:pic>
        <p:nvPicPr>
          <p:cNvPr id="15363" name="Picture 2" descr="http://galerija.celotajs.lv/g/www/common/images/logo/prj/2016/adult_nordplus.jpg?size=1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75" y="5949950"/>
            <a:ext cx="2363788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560388" y="0"/>
            <a:ext cx="8915400" cy="1143000"/>
          </a:xfrm>
        </p:spPr>
        <p:txBody>
          <a:bodyPr/>
          <a:lstStyle/>
          <a:p>
            <a:r>
              <a:rPr lang="en-GB" smtClean="0"/>
              <a:t>WP1. Specification of the On-line Training structure (09.-11.2016)</a:t>
            </a:r>
            <a:endParaRPr lang="lv-LV" smtClean="0"/>
          </a:p>
        </p:txBody>
      </p:sp>
      <p:sp>
        <p:nvSpPr>
          <p:cNvPr id="16386" name="TextBox 5"/>
          <p:cNvSpPr txBox="1">
            <a:spLocks noChangeArrowheads="1"/>
          </p:cNvSpPr>
          <p:nvPr/>
        </p:nvSpPr>
        <p:spPr bwMode="auto">
          <a:xfrm>
            <a:off x="415925" y="1268413"/>
            <a:ext cx="9145588" cy="477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600">
                <a:latin typeface="Cambria" pitchFamily="18" charset="0"/>
              </a:rPr>
              <a:t>- define structure with chapters and sub-chapters </a:t>
            </a:r>
            <a:r>
              <a:rPr lang="lv-LV" sz="2600">
                <a:latin typeface="Cambria" pitchFamily="18" charset="0"/>
              </a:rPr>
              <a:t>= </a:t>
            </a:r>
            <a:r>
              <a:rPr lang="en-GB" sz="2600">
                <a:latin typeface="Cambria" pitchFamily="18" charset="0"/>
              </a:rPr>
              <a:t>framework</a:t>
            </a:r>
            <a:r>
              <a:rPr lang="lv-LV" sz="2600">
                <a:latin typeface="Cambria" pitchFamily="18" charset="0"/>
              </a:rPr>
              <a:t> </a:t>
            </a:r>
            <a:r>
              <a:rPr lang="en-GB" sz="2600">
                <a:latin typeface="Cambria" pitchFamily="18" charset="0"/>
              </a:rPr>
              <a:t>and specification for learning contents </a:t>
            </a:r>
            <a:r>
              <a:rPr lang="lv-LV" sz="2600">
                <a:latin typeface="Cambria" pitchFamily="18" charset="0"/>
              </a:rPr>
              <a:t>– </a:t>
            </a:r>
            <a:r>
              <a:rPr lang="lv-LV" sz="2600">
                <a:solidFill>
                  <a:srgbClr val="FF0000"/>
                </a:solidFill>
                <a:latin typeface="Cambria" pitchFamily="18" charset="0"/>
              </a:rPr>
              <a:t>done/proposed for partner meeting</a:t>
            </a:r>
            <a:r>
              <a:rPr lang="lv-LV" sz="2600">
                <a:latin typeface="Cambria" pitchFamily="18" charset="0"/>
              </a:rPr>
              <a:t/>
            </a:r>
            <a:br>
              <a:rPr lang="lv-LV" sz="2600">
                <a:latin typeface="Cambria" pitchFamily="18" charset="0"/>
              </a:rPr>
            </a:br>
            <a:r>
              <a:rPr lang="en-GB" sz="2600">
                <a:latin typeface="Cambria" pitchFamily="18" charset="0"/>
              </a:rPr>
              <a:t>- 1 partner meeting aligned with the 9th Baltic Sea Tourism Forum (BSTF) in Pärnu</a:t>
            </a:r>
            <a:r>
              <a:rPr lang="lv-LV" sz="2600">
                <a:latin typeface="Cambria" pitchFamily="18" charset="0"/>
              </a:rPr>
              <a:t> to </a:t>
            </a:r>
            <a:r>
              <a:rPr lang="en-GB" sz="2600">
                <a:latin typeface="Cambria" pitchFamily="18" charset="0"/>
              </a:rPr>
              <a:t>discuss and finalise the On-line Training chapter titles and structure</a:t>
            </a:r>
            <a:r>
              <a:rPr lang="lv-LV" sz="2600">
                <a:latin typeface="Cambria" pitchFamily="18" charset="0"/>
              </a:rPr>
              <a:t> – </a:t>
            </a:r>
            <a:r>
              <a:rPr lang="lv-LV" sz="2600">
                <a:solidFill>
                  <a:srgbClr val="FF0000"/>
                </a:solidFill>
                <a:latin typeface="Cambria" pitchFamily="18" charset="0"/>
              </a:rPr>
              <a:t>ongoing</a:t>
            </a:r>
            <a:r>
              <a:rPr lang="lv-LV" sz="2600">
                <a:latin typeface="Cambria" pitchFamily="18" charset="0"/>
              </a:rPr>
              <a:t/>
            </a:r>
            <a:br>
              <a:rPr lang="lv-LV" sz="2600">
                <a:latin typeface="Cambria" pitchFamily="18" charset="0"/>
              </a:rPr>
            </a:br>
            <a:r>
              <a:rPr lang="en-GB" sz="2600">
                <a:latin typeface="Cambria" pitchFamily="18" charset="0"/>
              </a:rPr>
              <a:t>-  evaluate the structure with the target audience – SMEs and training sector in LV, EE,</a:t>
            </a:r>
            <a:r>
              <a:rPr lang="lv-LV" sz="2600">
                <a:latin typeface="Cambria" pitchFamily="18" charset="0"/>
              </a:rPr>
              <a:t> </a:t>
            </a:r>
            <a:r>
              <a:rPr lang="en-GB" sz="2600">
                <a:latin typeface="Cambria" pitchFamily="18" charset="0"/>
              </a:rPr>
              <a:t>NO.</a:t>
            </a:r>
            <a:r>
              <a:rPr lang="lv-LV" sz="2600">
                <a:latin typeface="Cambria" pitchFamily="18" charset="0"/>
              </a:rPr>
              <a:t> -</a:t>
            </a:r>
          </a:p>
          <a:p>
            <a:r>
              <a:rPr lang="en-GB" sz="2600">
                <a:latin typeface="Cambria" pitchFamily="18" charset="0"/>
              </a:rPr>
              <a:t> </a:t>
            </a:r>
            <a:endParaRPr lang="lv-LV" sz="2600">
              <a:latin typeface="Cambria" pitchFamily="18" charset="0"/>
            </a:endParaRPr>
          </a:p>
          <a:p>
            <a:r>
              <a:rPr lang="lv-LV" sz="2600" b="1">
                <a:latin typeface="Cambria" pitchFamily="18" charset="0"/>
              </a:rPr>
              <a:t>Deliverable</a:t>
            </a:r>
            <a:r>
              <a:rPr lang="en-GB" sz="2600" b="1">
                <a:latin typeface="Cambria" pitchFamily="18" charset="0"/>
              </a:rPr>
              <a:t>: On-line Training structure in English – common for all partners / Baltic-Nordic country SMEs.</a:t>
            </a:r>
            <a:endParaRPr lang="lv-LV" sz="2600" b="1">
              <a:latin typeface="Cambria" pitchFamily="18" charset="0"/>
            </a:endParaRPr>
          </a:p>
          <a:p>
            <a:endParaRPr lang="lv-LV"/>
          </a:p>
        </p:txBody>
      </p:sp>
      <p:pic>
        <p:nvPicPr>
          <p:cNvPr id="16387" name="Picture 2" descr="http://galerija.celotajs.lv/g/www/common/images/logo/prj/2016/adult_nordplus.jpg?size=1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2050" y="6237288"/>
            <a:ext cx="2365375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495300" y="260350"/>
            <a:ext cx="8915400" cy="1157288"/>
          </a:xfrm>
        </p:spPr>
        <p:txBody>
          <a:bodyPr/>
          <a:lstStyle/>
          <a:p>
            <a:r>
              <a:rPr lang="en-GB" smtClean="0"/>
              <a:t>WP2. On-line Training learning contents (12. 2016. – 06.2017.)</a:t>
            </a:r>
            <a:r>
              <a:rPr lang="lv-LV" smtClean="0"/>
              <a:t/>
            </a:r>
            <a:br>
              <a:rPr lang="lv-LV" smtClean="0"/>
            </a:br>
            <a:endParaRPr lang="lv-LV" smtClean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344488" y="1341438"/>
            <a:ext cx="9288462" cy="4525962"/>
          </a:xfrm>
        </p:spPr>
        <p:txBody>
          <a:bodyPr/>
          <a:lstStyle/>
          <a:p>
            <a:pPr>
              <a:buFont typeface="Courier New" pitchFamily="49" charset="0"/>
              <a:buNone/>
            </a:pPr>
            <a:r>
              <a:rPr lang="en-GB" sz="2400" b="0" smtClean="0"/>
              <a:t>1. </a:t>
            </a:r>
            <a:r>
              <a:rPr lang="en-GB" b="0" smtClean="0"/>
              <a:t>Translate the On-line Training structure to partner languages.</a:t>
            </a:r>
            <a:endParaRPr lang="lv-LV" b="0" smtClean="0"/>
          </a:p>
          <a:p>
            <a:pPr>
              <a:buFont typeface="Courier New" pitchFamily="49" charset="0"/>
              <a:buNone/>
            </a:pPr>
            <a:r>
              <a:rPr lang="en-GB" b="0" smtClean="0"/>
              <a:t>2. Develop survey form</a:t>
            </a:r>
            <a:r>
              <a:rPr lang="lv-LV" b="0" smtClean="0"/>
              <a:t> and visit SMEs</a:t>
            </a:r>
            <a:r>
              <a:rPr lang="en-GB" b="0" smtClean="0"/>
              <a:t> to collect best practice</a:t>
            </a:r>
            <a:r>
              <a:rPr lang="lv-LV" b="0" smtClean="0"/>
              <a:t>.</a:t>
            </a:r>
            <a:r>
              <a:rPr lang="en-GB" b="0" smtClean="0"/>
              <a:t> </a:t>
            </a:r>
            <a:endParaRPr lang="lv-LV" b="0" smtClean="0"/>
          </a:p>
          <a:p>
            <a:pPr>
              <a:buFont typeface="Courier New" pitchFamily="49" charset="0"/>
              <a:buNone/>
            </a:pPr>
            <a:r>
              <a:rPr lang="lv-LV" b="0" smtClean="0"/>
              <a:t>3</a:t>
            </a:r>
            <a:r>
              <a:rPr lang="en-GB" b="0" smtClean="0"/>
              <a:t>.</a:t>
            </a:r>
            <a:r>
              <a:rPr lang="lv-LV" b="0" smtClean="0"/>
              <a:t> </a:t>
            </a:r>
            <a:r>
              <a:rPr lang="en-GB" b="0" smtClean="0"/>
              <a:t>Olustvere school proposes instruction how the information </a:t>
            </a:r>
            <a:r>
              <a:rPr lang="lv-LV" b="0" smtClean="0"/>
              <a:t>content </a:t>
            </a:r>
            <a:r>
              <a:rPr lang="en-GB" b="0" smtClean="0"/>
              <a:t>should be</a:t>
            </a:r>
            <a:r>
              <a:rPr lang="lv-LV" b="0" smtClean="0"/>
              <a:t> </a:t>
            </a:r>
            <a:r>
              <a:rPr lang="en-GB" b="0" smtClean="0"/>
              <a:t>presented in the On-line Training tool.</a:t>
            </a:r>
            <a:endParaRPr lang="lv-LV" b="0" smtClean="0"/>
          </a:p>
          <a:p>
            <a:pPr>
              <a:buFont typeface="Courier New" pitchFamily="49" charset="0"/>
              <a:buNone/>
            </a:pPr>
            <a:r>
              <a:rPr lang="lv-LV" b="0" smtClean="0"/>
              <a:t>4</a:t>
            </a:r>
            <a:r>
              <a:rPr lang="en-GB" b="0" smtClean="0"/>
              <a:t>. Partners develop learning contents in their national languages.</a:t>
            </a:r>
            <a:endParaRPr lang="lv-LV" b="0" smtClean="0"/>
          </a:p>
          <a:p>
            <a:pPr>
              <a:buFont typeface="Courier New" pitchFamily="49" charset="0"/>
              <a:buNone/>
            </a:pPr>
            <a:r>
              <a:rPr lang="lv-LV" b="0" smtClean="0"/>
              <a:t>5</a:t>
            </a:r>
            <a:r>
              <a:rPr lang="en-GB" b="0" smtClean="0"/>
              <a:t>. Testing evaluation in partner countries with SMEs and</a:t>
            </a:r>
            <a:r>
              <a:rPr lang="lv-LV" b="0" smtClean="0"/>
              <a:t> </a:t>
            </a:r>
            <a:r>
              <a:rPr lang="en-GB" b="0" smtClean="0"/>
              <a:t>training sector. </a:t>
            </a:r>
            <a:endParaRPr lang="lv-LV" b="0" smtClean="0"/>
          </a:p>
          <a:p>
            <a:pPr>
              <a:buFont typeface="Courier New" pitchFamily="49" charset="0"/>
              <a:buNone/>
            </a:pPr>
            <a:r>
              <a:rPr lang="lv-LV" b="0" smtClean="0"/>
              <a:t>6</a:t>
            </a:r>
            <a:r>
              <a:rPr lang="en-GB" b="0" smtClean="0"/>
              <a:t>. 2nd partner meeting in Norway</a:t>
            </a:r>
            <a:r>
              <a:rPr lang="lv-LV" b="0" smtClean="0"/>
              <a:t>.</a:t>
            </a:r>
          </a:p>
          <a:p>
            <a:pPr>
              <a:buFont typeface="Courier New" pitchFamily="49" charset="0"/>
              <a:buNone/>
            </a:pPr>
            <a:r>
              <a:rPr lang="lv-LV" b="0" smtClean="0"/>
              <a:t>	</a:t>
            </a:r>
            <a:r>
              <a:rPr lang="lv-LV" smtClean="0"/>
              <a:t>Deliverable: </a:t>
            </a:r>
            <a:r>
              <a:rPr lang="en-US" smtClean="0"/>
              <a:t>On-line Training - full learning contents in LV, NO, EE</a:t>
            </a:r>
            <a:r>
              <a:rPr lang="lv-LV" smtClean="0"/>
              <a:t> languages</a:t>
            </a:r>
            <a:r>
              <a:rPr lang="lv-LV" b="0" smtClean="0"/>
              <a:t>.</a:t>
            </a:r>
          </a:p>
          <a:p>
            <a:endParaRPr lang="lv-LV" sz="2200" smtClean="0"/>
          </a:p>
        </p:txBody>
      </p:sp>
      <p:pic>
        <p:nvPicPr>
          <p:cNvPr id="17411" name="Picture 2" descr="http://galerija.celotajs.lv/g/www/common/images/logo/prj/2016/adult_nordplus.jpg?size=1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00700" y="6092825"/>
            <a:ext cx="2089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WP3. Dissemination </a:t>
            </a:r>
            <a:r>
              <a:rPr lang="lv-LV" smtClean="0"/>
              <a:t/>
            </a:r>
            <a:br>
              <a:rPr lang="lv-LV" smtClean="0"/>
            </a:br>
            <a:r>
              <a:rPr lang="en-GB" smtClean="0"/>
              <a:t>(09.2016. – 08.2017.)</a:t>
            </a:r>
            <a:r>
              <a:rPr lang="lv-LV" smtClean="0"/>
              <a:t/>
            </a:r>
            <a:br>
              <a:rPr lang="lv-LV" smtClean="0"/>
            </a:br>
            <a:endParaRPr lang="lv-LV" smtClean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None/>
            </a:pPr>
            <a:r>
              <a:rPr lang="lv-LV" smtClean="0">
                <a:solidFill>
                  <a:srgbClr val="FF0000"/>
                </a:solidFill>
              </a:rPr>
              <a:t>Dissemination Plan for project months 1-3:</a:t>
            </a:r>
          </a:p>
          <a:p>
            <a:r>
              <a:rPr lang="lv-LV" b="0" smtClean="0"/>
              <a:t>- Project web page within www.celotajs.lv </a:t>
            </a:r>
          </a:p>
          <a:p>
            <a:r>
              <a:rPr lang="lv-LV" b="0" smtClean="0"/>
              <a:t>- Partners produce e-flyer</a:t>
            </a:r>
          </a:p>
          <a:p>
            <a:r>
              <a:rPr lang="lv-LV" b="0" smtClean="0"/>
              <a:t>- Dissemination and networking in the 9th Baltic Sea Tourism Forum (BSTF) in Pärnu</a:t>
            </a:r>
          </a:p>
          <a:p>
            <a:endParaRPr lang="lv-LV" smtClean="0"/>
          </a:p>
        </p:txBody>
      </p:sp>
      <p:pic>
        <p:nvPicPr>
          <p:cNvPr id="18435" name="Picture 2" descr="http://galerija.celotajs.lv/g/www/common/images/logo/prj/2016/adult_nordplus.jpg?size=1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73500" y="5949950"/>
            <a:ext cx="2087563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0" y="188913"/>
            <a:ext cx="9906000" cy="908050"/>
          </a:xfrm>
        </p:spPr>
        <p:txBody>
          <a:bodyPr/>
          <a:lstStyle/>
          <a:p>
            <a:r>
              <a:rPr lang="en-GB" smtClean="0"/>
              <a:t>WP3. Dissemination (09.2016. – 08.2017.)</a:t>
            </a:r>
            <a:r>
              <a:rPr lang="lv-LV" smtClean="0"/>
              <a:t/>
            </a:r>
            <a:br>
              <a:rPr lang="lv-LV" smtClean="0"/>
            </a:br>
            <a:endParaRPr lang="lv-LV" smtClean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88950" y="836613"/>
            <a:ext cx="8915400" cy="5761037"/>
          </a:xfrm>
        </p:spPr>
        <p:txBody>
          <a:bodyPr/>
          <a:lstStyle/>
          <a:p>
            <a:pPr>
              <a:buFont typeface="Courier New" pitchFamily="49" charset="0"/>
              <a:buNone/>
            </a:pPr>
            <a:r>
              <a:rPr lang="lv-LV" smtClean="0">
                <a:solidFill>
                  <a:srgbClr val="FF0000"/>
                </a:solidFill>
              </a:rPr>
              <a:t>Dissemination plan for project months 4-11: </a:t>
            </a:r>
            <a:br>
              <a:rPr lang="lv-LV" smtClean="0">
                <a:solidFill>
                  <a:srgbClr val="FF0000"/>
                </a:solidFill>
              </a:rPr>
            </a:br>
            <a:r>
              <a:rPr lang="lv-LV" sz="2200" smtClean="0"/>
              <a:t>Dissemination focused on the On-line Training structure and testing evaluation.</a:t>
            </a:r>
          </a:p>
          <a:p>
            <a:pPr>
              <a:buFont typeface="Courier New" pitchFamily="49" charset="0"/>
              <a:buNone/>
            </a:pPr>
            <a:endParaRPr lang="lv-LV" sz="2200" smtClean="0"/>
          </a:p>
          <a:p>
            <a:r>
              <a:rPr lang="lv-LV" sz="2200" smtClean="0"/>
              <a:t> </a:t>
            </a:r>
            <a:r>
              <a:rPr lang="lv-LV" sz="2200" b="0" smtClean="0"/>
              <a:t>all partners: roundmails, e-newsletter, social networks, project/partner web site info, board meetings, member assembly, meetings with networking partners, relevant international events;</a:t>
            </a:r>
          </a:p>
          <a:p>
            <a:pPr>
              <a:buFont typeface="Courier New" pitchFamily="49" charset="0"/>
              <a:buNone/>
            </a:pPr>
            <a:endParaRPr lang="lv-LV" sz="2200" b="0" smtClean="0"/>
          </a:p>
          <a:p>
            <a:r>
              <a:rPr lang="lv-LV" sz="2200" b="0" smtClean="0"/>
              <a:t>Project 2nd meeting with public session and participation of Innovation Norway, regional representatives, members of Hanen and other interested stakeholders.</a:t>
            </a:r>
          </a:p>
          <a:p>
            <a:endParaRPr lang="lv-LV" smtClean="0"/>
          </a:p>
        </p:txBody>
      </p:sp>
      <p:pic>
        <p:nvPicPr>
          <p:cNvPr id="19459" name="Picture 2" descr="http://galerija.celotajs.lv/g/www/common/images/logo/prj/2016/adult_nordplus.jpg?size=1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5876925"/>
            <a:ext cx="20875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0" y="188913"/>
            <a:ext cx="9906000" cy="908050"/>
          </a:xfrm>
        </p:spPr>
        <p:txBody>
          <a:bodyPr/>
          <a:lstStyle/>
          <a:p>
            <a:r>
              <a:rPr lang="en-GB" smtClean="0"/>
              <a:t>WP3. Dissemination (09.2016. – 08.2017.)</a:t>
            </a:r>
            <a:r>
              <a:rPr lang="lv-LV" smtClean="0"/>
              <a:t/>
            </a:r>
            <a:br>
              <a:rPr lang="lv-LV" smtClean="0"/>
            </a:br>
            <a:endParaRPr lang="lv-LV" smtClean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88950" y="836613"/>
            <a:ext cx="9144000" cy="5761037"/>
          </a:xfrm>
        </p:spPr>
        <p:txBody>
          <a:bodyPr/>
          <a:lstStyle/>
          <a:p>
            <a:pPr>
              <a:buFont typeface="Courier New" pitchFamily="49" charset="0"/>
              <a:buNone/>
            </a:pPr>
            <a:r>
              <a:rPr lang="lv-LV" smtClean="0">
                <a:solidFill>
                  <a:srgbClr val="FF0000"/>
                </a:solidFill>
              </a:rPr>
              <a:t>Dissemination plan for project month 12: </a:t>
            </a:r>
            <a:r>
              <a:rPr lang="lv-LV" sz="2200" smtClean="0"/>
              <a:t>Dissemination</a:t>
            </a:r>
          </a:p>
          <a:p>
            <a:pPr>
              <a:buFont typeface="Courier New" pitchFamily="49" charset="0"/>
              <a:buNone/>
            </a:pPr>
            <a:r>
              <a:rPr lang="lv-LV" sz="2200" smtClean="0"/>
              <a:t>focussed on promotion of the projuct result – the On-line training tool</a:t>
            </a:r>
          </a:p>
          <a:p>
            <a:pPr>
              <a:buFont typeface="Courier New" pitchFamily="49" charset="0"/>
              <a:buNone/>
            </a:pPr>
            <a:r>
              <a:rPr lang="lv-LV" sz="2200" smtClean="0"/>
              <a:t>with printable handbook version for reading and reference „Service</a:t>
            </a:r>
          </a:p>
          <a:p>
            <a:pPr>
              <a:buFont typeface="Courier New" pitchFamily="49" charset="0"/>
              <a:buNone/>
            </a:pPr>
            <a:r>
              <a:rPr lang="lv-LV" sz="2200" smtClean="0"/>
              <a:t>design know-how for rural food SMEs”.</a:t>
            </a:r>
          </a:p>
          <a:p>
            <a:pPr>
              <a:buFont typeface="Courier New" pitchFamily="49" charset="0"/>
              <a:buNone/>
            </a:pPr>
            <a:endParaRPr lang="lv-LV" sz="2200" smtClean="0"/>
          </a:p>
          <a:p>
            <a:r>
              <a:rPr lang="lv-LV" sz="2200" b="0" smtClean="0"/>
              <a:t>All partners:  roundmails, e-newsletter, social networks, project/partner web site, board meetings, member assembly, meetings with networking partners, relevant international events; training portal </a:t>
            </a:r>
            <a:r>
              <a:rPr lang="lv-LV" sz="2200" b="0" smtClean="0">
                <a:hlinkClick r:id="rId2"/>
              </a:rPr>
              <a:t>www.macies.celotajs.lv</a:t>
            </a:r>
            <a:r>
              <a:rPr lang="lv-LV" sz="2200" b="0" smtClean="0"/>
              <a:t>, links in web site </a:t>
            </a:r>
            <a:r>
              <a:rPr lang="lv-LV" sz="2200" b="0" smtClean="0">
                <a:hlinkClick r:id="rId3"/>
              </a:rPr>
              <a:t>www.gardsutvikleren.no</a:t>
            </a:r>
            <a:r>
              <a:rPr lang="lv-LV" sz="2200" b="0" smtClean="0"/>
              <a:t> ; links in web site </a:t>
            </a:r>
            <a:r>
              <a:rPr lang="lv-LV" sz="2200" b="0" smtClean="0">
                <a:hlinkClick r:id="rId4"/>
              </a:rPr>
              <a:t>www.olustvere.edu.ee</a:t>
            </a:r>
            <a:r>
              <a:rPr lang="lv-LV" sz="2200" b="0" smtClean="0"/>
              <a:t> </a:t>
            </a:r>
          </a:p>
          <a:p>
            <a:endParaRPr lang="lv-LV" sz="2200" b="0" smtClean="0"/>
          </a:p>
          <a:p>
            <a:r>
              <a:rPr lang="lv-LV" sz="2200" b="0" smtClean="0"/>
              <a:t>- Project final meeting in Latvia.</a:t>
            </a:r>
          </a:p>
          <a:p>
            <a:pPr>
              <a:buFont typeface="Courier New" pitchFamily="49" charset="0"/>
              <a:buNone/>
            </a:pPr>
            <a:endParaRPr lang="lv-LV" smtClean="0"/>
          </a:p>
        </p:txBody>
      </p:sp>
      <p:pic>
        <p:nvPicPr>
          <p:cNvPr id="20483" name="Picture 2" descr="http://galerija.celotajs.lv/g/www/common/images/logo/prj/2016/adult_nordplus.jpg?size=16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57600" y="5949950"/>
            <a:ext cx="2087563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ontent Placeholder 3"/>
          <p:cNvSpPr>
            <a:spLocks noGrp="1"/>
          </p:cNvSpPr>
          <p:nvPr>
            <p:ph idx="1"/>
          </p:nvPr>
        </p:nvSpPr>
        <p:spPr>
          <a:xfrm>
            <a:off x="631825" y="1484313"/>
            <a:ext cx="8915400" cy="2333625"/>
          </a:xfrm>
        </p:spPr>
        <p:txBody>
          <a:bodyPr>
            <a:spAutoFit/>
          </a:bodyPr>
          <a:lstStyle/>
          <a:p>
            <a:pPr algn="ctr">
              <a:buFont typeface="Courier New" pitchFamily="49" charset="0"/>
              <a:buNone/>
            </a:pPr>
            <a:r>
              <a:rPr lang="lv-LV" smtClean="0"/>
              <a:t>Dissemination WP deliverable: </a:t>
            </a:r>
            <a:r>
              <a:rPr lang="en-US" smtClean="0"/>
              <a:t> </a:t>
            </a:r>
            <a:endParaRPr lang="lv-LV" smtClean="0"/>
          </a:p>
          <a:p>
            <a:pPr algn="ctr">
              <a:buFont typeface="Courier New" pitchFamily="49" charset="0"/>
              <a:buNone/>
            </a:pPr>
            <a:r>
              <a:rPr lang="en-US" smtClean="0"/>
              <a:t>Feedback summary from the target audience in all partner countries.</a:t>
            </a:r>
            <a:endParaRPr lang="lv-LV" smtClean="0"/>
          </a:p>
          <a:p>
            <a:pPr algn="ctr">
              <a:buFont typeface="Courier New" pitchFamily="49" charset="0"/>
              <a:buNone/>
            </a:pPr>
            <a:endParaRPr lang="lv-LV" smtClean="0"/>
          </a:p>
          <a:p>
            <a:pPr algn="ctr">
              <a:buFont typeface="Courier New" pitchFamily="49" charset="0"/>
              <a:buNone/>
            </a:pPr>
            <a:r>
              <a:rPr lang="lv-LV" smtClean="0"/>
              <a:t>Target audiences – next slide:</a:t>
            </a:r>
          </a:p>
        </p:txBody>
      </p:sp>
      <p:pic>
        <p:nvPicPr>
          <p:cNvPr id="21506" name="Picture 2" descr="http://galerija.celotajs.lv/g/www/common/images/logo/prj/2016/adult_nordplus.jpg?size=1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00475" y="5876925"/>
            <a:ext cx="2089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1251</TotalTime>
  <Words>824</Words>
  <Application>Microsoft Office PowerPoint</Application>
  <PresentationFormat>A4 Paper (210x297 mm)</PresentationFormat>
  <Paragraphs>138</Paragraphs>
  <Slides>18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Noformējuma veidne</vt:lpstr>
      </vt:variant>
      <vt:variant>
        <vt:i4>2</vt:i4>
      </vt:variant>
      <vt:variant>
        <vt:lpstr>Slaidu virsraksti</vt:lpstr>
      </vt:variant>
      <vt:variant>
        <vt:i4>18</vt:i4>
      </vt:variant>
    </vt:vector>
  </HeadingPairs>
  <TitlesOfParts>
    <vt:vector size="24" baseType="lpstr">
      <vt:lpstr>Arial</vt:lpstr>
      <vt:lpstr>Cambria</vt:lpstr>
      <vt:lpstr>Calibri</vt:lpstr>
      <vt:lpstr>Courier New</vt:lpstr>
      <vt:lpstr>Office Theme</vt:lpstr>
      <vt:lpstr>Office Theme</vt:lpstr>
      <vt:lpstr>Service design  know-how for rural SMEs  strengthening the link between adult learning and working life in rural SME local food sector</vt:lpstr>
      <vt:lpstr>Project partners</vt:lpstr>
      <vt:lpstr>Key result of the project</vt:lpstr>
      <vt:lpstr>WP1. Specification of the On-line Training structure (09.-11.2016)</vt:lpstr>
      <vt:lpstr>WP2. On-line Training learning contents (12. 2016. – 06.2017.) </vt:lpstr>
      <vt:lpstr>WP3. Dissemination  (09.2016. – 08.2017.) </vt:lpstr>
      <vt:lpstr>WP3. Dissemination (09.2016. – 08.2017.) </vt:lpstr>
      <vt:lpstr>WP3. Dissemination (09.2016. – 08.2017.) </vt:lpstr>
      <vt:lpstr>Slaids 9</vt:lpstr>
      <vt:lpstr>Dissemination target audience - LV</vt:lpstr>
      <vt:lpstr>Dissemination target audience - EE</vt:lpstr>
      <vt:lpstr>Dissemination target audience - NO</vt:lpstr>
      <vt:lpstr>Dissemination target audience - Baltic/Nordic: </vt:lpstr>
      <vt:lpstr>Visual identity rules and programme handbook</vt:lpstr>
      <vt:lpstr>On-line training structure  (Handbook contents) </vt:lpstr>
      <vt:lpstr>E-flyer contents - proposal</vt:lpstr>
      <vt:lpstr>Next tasks and deadlines to be agreed:</vt:lpstr>
      <vt:lpstr>Slaids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Antra Damberga</dc:creator>
  <cp:lastModifiedBy>Asnate Ziemele</cp:lastModifiedBy>
  <cp:revision>134</cp:revision>
  <dcterms:created xsi:type="dcterms:W3CDTF">2014-07-03T11:58:32Z</dcterms:created>
  <dcterms:modified xsi:type="dcterms:W3CDTF">2016-10-21T08:53:47Z</dcterms:modified>
</cp:coreProperties>
</file>