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4" r:id="rId3"/>
    <p:sldId id="262" r:id="rId4"/>
    <p:sldId id="280" r:id="rId5"/>
    <p:sldId id="296" r:id="rId6"/>
    <p:sldId id="281" r:id="rId7"/>
    <p:sldId id="283" r:id="rId8"/>
    <p:sldId id="284" r:id="rId9"/>
    <p:sldId id="295" r:id="rId10"/>
    <p:sldId id="297" r:id="rId11"/>
    <p:sldId id="291" r:id="rId12"/>
    <p:sldId id="271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57" r:id="rId23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D53BE"/>
    <a:srgbClr val="EE3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9" autoAdjust="0"/>
    <p:restoredTop sz="94660"/>
  </p:normalViewPr>
  <p:slideViewPr>
    <p:cSldViewPr>
      <p:cViewPr>
        <p:scale>
          <a:sx n="90" d="100"/>
          <a:sy n="90" d="100"/>
        </p:scale>
        <p:origin x="-608" y="3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9F8A8-57A8-49C5-A107-9FBE23E56CE7}" type="datetimeFigureOut">
              <a:rPr lang="lv-LV" smtClean="0"/>
              <a:t>12.03.2017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DD19-1988-45E4-ABC4-90F599E2A5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472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895079"/>
            <a:ext cx="84201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84712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6CC8-2247-4EA0-A9E4-ABC60A7A9B03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0092-E6DA-43A5-9E2B-304107C5C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ED1F-03D2-45AF-9539-7535EB7F92CE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0BA0-3121-4EC6-918B-A98135FE0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6AB3-3067-4826-841E-17641C9A18B8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CA42-4A2B-42D4-9DAC-9DC0FBED9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1161" t="13651" r="26079" b="25092"/>
          <a:stretch>
            <a:fillRect/>
          </a:stretch>
        </p:blipFill>
        <p:spPr bwMode="auto">
          <a:xfrm>
            <a:off x="0" y="4797425"/>
            <a:ext cx="19891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292975" y="6124575"/>
            <a:ext cx="21066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rgbClr val="92D050"/>
                </a:solidFill>
                <a:latin typeface="Cambria" pitchFamily="18" charset="0"/>
              </a:rPr>
              <a:t>celotajs.lv</a:t>
            </a:r>
            <a:endParaRPr lang="en-US" sz="2400" b="1" dirty="0">
              <a:solidFill>
                <a:srgbClr val="92D050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2D050"/>
              </a:buClr>
              <a:buFont typeface="Courier New" pitchFamily="49" charset="0"/>
              <a:buChar char="o"/>
              <a:defRPr sz="2600"/>
            </a:lvl1pPr>
            <a:lvl2pPr marL="900000" indent="-514350">
              <a:spcBef>
                <a:spcPts val="1200"/>
              </a:spcBef>
              <a:buClr>
                <a:srgbClr val="92D050"/>
              </a:buClr>
              <a:buFont typeface="Arial" pitchFamily="34" charset="0"/>
              <a:buChar char="•"/>
              <a:defRPr sz="2600"/>
            </a:lvl2pPr>
            <a:lvl3pPr>
              <a:spcBef>
                <a:spcPts val="1200"/>
              </a:spcBef>
              <a:buFont typeface="Cambria" pitchFamily="18" charset="0"/>
              <a:buChar char="»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4640-C264-4D1A-9DE3-617280C11DD1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70B2-1187-4D6F-9CA4-2AE890F128A9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D8AF-C08F-489F-BC51-EE5819CAA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F96C-2DD0-4B3C-A2D9-C9FF75F579C4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EF9E-C440-4375-AF8A-AC9EEFD95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2CC9-F55A-4712-8367-E70E659F178B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BAC4-7FA6-413A-8338-9DCBAEB6A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8569A-E7E2-4AEF-9DF9-187D57CCE4C7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268D-405E-49A9-8EA2-21FAE70B1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99AE-1FA6-473F-832D-A5E1FDD2D6A1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76C-A799-44DE-8DD3-3505B0BD6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2351-ADCC-4F6A-BBAB-2A21FF6464BB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D1CB-373D-45E0-9596-4F262A3CF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1FF-9E2D-4A28-B9D2-9B340FBFE488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F74D-AFD1-4881-913E-19E86E11B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38B91D-E3B7-4A58-B077-9CB0EA2CD4BB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C073EA-A315-42A8-8405-B9923955E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92D050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vam.vgs.n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ldigaslabumi.lv/" TargetMode="External"/><Relationship Id="rId3" Type="http://schemas.openxmlformats.org/officeDocument/2006/relationships/hyperlink" Target="http://www.zalazeme.eu/lv/sakums" TargetMode="External"/><Relationship Id="rId7" Type="http://schemas.openxmlformats.org/officeDocument/2006/relationships/hyperlink" Target="http://www.kurmisi.com/" TargetMode="External"/><Relationship Id="rId2" Type="http://schemas.openxmlformats.org/officeDocument/2006/relationships/hyperlink" Target="http://www.straupestirdzins.l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esapirksana.lv/" TargetMode="External"/><Relationship Id="rId5" Type="http://schemas.openxmlformats.org/officeDocument/2006/relationships/hyperlink" Target="http://www.svaigi.lv/lv" TargetMode="External"/><Relationship Id="rId10" Type="http://schemas.openxmlformats.org/officeDocument/2006/relationships/hyperlink" Target="http://www.latvijasmajrazotaji.lv/" TargetMode="External"/><Relationship Id="rId4" Type="http://schemas.openxmlformats.org/officeDocument/2006/relationships/hyperlink" Target="http://partikasamatnieki.lv/?page_id=762" TargetMode="External"/><Relationship Id="rId9" Type="http://schemas.openxmlformats.org/officeDocument/2006/relationships/hyperlink" Target="http://www.gadatirgi.l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uldigaslabumi.l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zalazeme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atvijasmajrazotaji.lv/razotajs/lauku-labum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resuvirtuve.l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0B9FqfSUXLt1PYlg0SGVoZlZCeG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ZalaMaiz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elotajs.lv/en/project/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dsutvikleren.no/" TargetMode="External"/><Relationship Id="rId2" Type="http://schemas.openxmlformats.org/officeDocument/2006/relationships/hyperlink" Target="http://www.macies.celotajs.l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olustvere.edu.e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prezentacijas_bil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902825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6"/>
          <p:cNvSpPr>
            <a:spLocks noGrp="1"/>
          </p:cNvSpPr>
          <p:nvPr>
            <p:ph type="ctrTitle"/>
          </p:nvPr>
        </p:nvSpPr>
        <p:spPr>
          <a:xfrm>
            <a:off x="344488" y="3212977"/>
            <a:ext cx="9001000" cy="2304255"/>
          </a:xfrm>
        </p:spPr>
        <p:txBody>
          <a:bodyPr>
            <a:normAutofit/>
          </a:bodyPr>
          <a:lstStyle/>
          <a:p>
            <a:r>
              <a:rPr lang="lv-LV" sz="4000" dirty="0" err="1" smtClean="0"/>
              <a:t>Service</a:t>
            </a:r>
            <a:r>
              <a:rPr lang="lv-LV" sz="4000" dirty="0" smtClean="0"/>
              <a:t> </a:t>
            </a:r>
            <a:r>
              <a:rPr lang="lv-LV" sz="4000" dirty="0" err="1" smtClean="0"/>
              <a:t>design</a:t>
            </a:r>
            <a:r>
              <a:rPr lang="lv-LV" sz="4000" dirty="0" smtClean="0"/>
              <a:t>  </a:t>
            </a:r>
            <a:r>
              <a:rPr lang="lv-LV" sz="4000" dirty="0" err="1" smtClean="0"/>
              <a:t>know-how</a:t>
            </a:r>
            <a:r>
              <a:rPr lang="lv-LV" sz="4000" dirty="0" smtClean="0"/>
              <a:t> </a:t>
            </a:r>
            <a:r>
              <a:rPr lang="lv-LV" sz="4000" dirty="0" err="1" smtClean="0"/>
              <a:t>for</a:t>
            </a:r>
            <a:r>
              <a:rPr lang="lv-LV" sz="4000" dirty="0" smtClean="0"/>
              <a:t> </a:t>
            </a:r>
            <a:r>
              <a:rPr lang="lv-LV" sz="4000" dirty="0" err="1" smtClean="0"/>
              <a:t>rural</a:t>
            </a:r>
            <a:r>
              <a:rPr lang="lv-LV" sz="4000" dirty="0" smtClean="0"/>
              <a:t> </a:t>
            </a:r>
            <a:r>
              <a:rPr lang="lv-LV" sz="4000" dirty="0" err="1" smtClean="0"/>
              <a:t>SMEs</a:t>
            </a:r>
            <a:r>
              <a:rPr lang="lv-LV" sz="4000" dirty="0" smtClean="0"/>
              <a:t> </a:t>
            </a:r>
            <a:br>
              <a:rPr lang="lv-LV" sz="4000" dirty="0" smtClean="0"/>
            </a:br>
            <a:r>
              <a:rPr lang="lv-LV" sz="2600" dirty="0" err="1" smtClean="0"/>
              <a:t>strengthening</a:t>
            </a:r>
            <a:r>
              <a:rPr lang="lv-LV" sz="2600" dirty="0" smtClean="0"/>
              <a:t> </a:t>
            </a:r>
            <a:r>
              <a:rPr lang="lv-LV" sz="2600" dirty="0" err="1" smtClean="0"/>
              <a:t>the</a:t>
            </a:r>
            <a:r>
              <a:rPr lang="lv-LV" sz="2600" dirty="0" smtClean="0"/>
              <a:t> </a:t>
            </a:r>
            <a:r>
              <a:rPr lang="lv-LV" sz="2600" dirty="0" err="1" smtClean="0"/>
              <a:t>link</a:t>
            </a:r>
            <a:r>
              <a:rPr lang="lv-LV" sz="2600" dirty="0" smtClean="0"/>
              <a:t> </a:t>
            </a:r>
            <a:r>
              <a:rPr lang="lv-LV" sz="2600" dirty="0" err="1" smtClean="0"/>
              <a:t>between</a:t>
            </a:r>
            <a:r>
              <a:rPr lang="lv-LV" sz="2600" dirty="0" smtClean="0"/>
              <a:t> </a:t>
            </a:r>
            <a:r>
              <a:rPr lang="lv-LV" sz="2600" dirty="0" err="1" smtClean="0"/>
              <a:t>adult</a:t>
            </a:r>
            <a:r>
              <a:rPr lang="lv-LV" sz="2600" dirty="0" smtClean="0"/>
              <a:t> </a:t>
            </a:r>
            <a:r>
              <a:rPr lang="lv-LV" sz="2600" dirty="0" err="1" smtClean="0"/>
              <a:t>learning</a:t>
            </a:r>
            <a:r>
              <a:rPr lang="lv-LV" sz="2600" dirty="0" smtClean="0"/>
              <a:t> </a:t>
            </a:r>
            <a:r>
              <a:rPr lang="lv-LV" sz="2600" dirty="0" err="1" smtClean="0"/>
              <a:t>and</a:t>
            </a:r>
            <a:r>
              <a:rPr lang="lv-LV" sz="2600" dirty="0" smtClean="0"/>
              <a:t> </a:t>
            </a:r>
            <a:r>
              <a:rPr lang="lv-LV" sz="2600" dirty="0" err="1" smtClean="0"/>
              <a:t>working</a:t>
            </a:r>
            <a:r>
              <a:rPr lang="lv-LV" sz="2600" dirty="0" smtClean="0"/>
              <a:t> </a:t>
            </a:r>
            <a:r>
              <a:rPr lang="lv-LV" sz="2600" dirty="0" err="1" smtClean="0"/>
              <a:t>life</a:t>
            </a:r>
            <a:r>
              <a:rPr lang="lv-LV" sz="2600" dirty="0" smtClean="0"/>
              <a:t> </a:t>
            </a:r>
            <a:r>
              <a:rPr lang="lv-LV" sz="2600" dirty="0" err="1" smtClean="0"/>
              <a:t>in</a:t>
            </a:r>
            <a:r>
              <a:rPr lang="lv-LV" sz="2600" dirty="0" smtClean="0"/>
              <a:t> </a:t>
            </a:r>
            <a:r>
              <a:rPr lang="lv-LV" sz="2600" dirty="0" err="1" smtClean="0"/>
              <a:t>rural</a:t>
            </a:r>
            <a:r>
              <a:rPr lang="lv-LV" sz="2600" dirty="0" smtClean="0"/>
              <a:t> </a:t>
            </a:r>
            <a:r>
              <a:rPr lang="lv-LV" sz="2600" dirty="0" err="1" smtClean="0"/>
              <a:t>SME</a:t>
            </a:r>
            <a:r>
              <a:rPr lang="lv-LV" sz="2600" dirty="0" smtClean="0"/>
              <a:t> </a:t>
            </a:r>
            <a:r>
              <a:rPr lang="lv-LV" sz="2600" dirty="0" err="1" smtClean="0"/>
              <a:t>local</a:t>
            </a:r>
            <a:r>
              <a:rPr lang="lv-LV" sz="2600" dirty="0" smtClean="0"/>
              <a:t> </a:t>
            </a:r>
            <a:r>
              <a:rPr lang="lv-LV" sz="2600" dirty="0" err="1" smtClean="0"/>
              <a:t>food</a:t>
            </a:r>
            <a:r>
              <a:rPr lang="lv-LV" sz="2600" dirty="0" smtClean="0"/>
              <a:t> </a:t>
            </a:r>
            <a:r>
              <a:rPr lang="lv-LV" sz="2600" dirty="0" err="1" smtClean="0"/>
              <a:t>sector</a:t>
            </a:r>
            <a:endParaRPr lang="lv-LV" sz="2600" dirty="0" smtClean="0"/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3008784" y="6309320"/>
            <a:ext cx="5473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lv-LV" sz="1400" dirty="0" err="1" smtClean="0"/>
              <a:t>Nordplus</a:t>
            </a:r>
            <a:r>
              <a:rPr lang="lv-LV" sz="1400" dirty="0" smtClean="0"/>
              <a:t>  </a:t>
            </a:r>
            <a:r>
              <a:rPr lang="lv-LV" sz="1400" dirty="0" err="1" smtClean="0"/>
              <a:t>Adult</a:t>
            </a:r>
            <a:r>
              <a:rPr lang="lv-LV" sz="1400" dirty="0" smtClean="0"/>
              <a:t> 2016 (09/2016 - 08/2017) (</a:t>
            </a:r>
            <a:r>
              <a:rPr lang="lv-LV" sz="1400" dirty="0" err="1" smtClean="0"/>
              <a:t>NPAD-2016</a:t>
            </a:r>
            <a:r>
              <a:rPr lang="lv-LV" sz="1400" dirty="0" smtClean="0"/>
              <a:t>/10040)</a:t>
            </a:r>
            <a:endParaRPr lang="en-US" sz="1400" dirty="0">
              <a:latin typeface="Cambria" pitchFamily="18" charset="0"/>
            </a:endParaRPr>
          </a:p>
        </p:txBody>
      </p:sp>
      <p:pic>
        <p:nvPicPr>
          <p:cNvPr id="8" name="Picture 2" descr="http://galerija.celotajs.lv/g/www/common/images/logo/prj/2016/adult_nordplus.jpg?size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37312"/>
            <a:ext cx="2364526" cy="620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20752" y="57332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2nd </a:t>
            </a:r>
            <a:r>
              <a:rPr lang="lv-LV" b="1" dirty="0" err="1" smtClean="0"/>
              <a:t>partner</a:t>
            </a:r>
            <a:r>
              <a:rPr lang="lv-LV" b="1" dirty="0" smtClean="0"/>
              <a:t> </a:t>
            </a:r>
            <a:r>
              <a:rPr lang="lv-LV" b="1" dirty="0" err="1" smtClean="0"/>
              <a:t>meeting</a:t>
            </a:r>
            <a:r>
              <a:rPr lang="lv-LV" b="1" dirty="0" smtClean="0"/>
              <a:t>, Oslo, </a:t>
            </a:r>
            <a:r>
              <a:rPr lang="lv-LV" b="1" dirty="0" err="1" smtClean="0"/>
              <a:t>NOR</a:t>
            </a:r>
            <a:r>
              <a:rPr lang="lv-LV" b="1" dirty="0" smtClean="0"/>
              <a:t>, 09.-10.03.2017</a:t>
            </a:r>
            <a:r>
              <a:rPr lang="lv-LV" dirty="0" smtClean="0"/>
              <a:t>.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0"/>
            <a:ext cx="8915400" cy="980728"/>
          </a:xfrm>
        </p:spPr>
        <p:txBody>
          <a:bodyPr/>
          <a:lstStyle/>
          <a:p>
            <a:r>
              <a:rPr lang="lv-LV" dirty="0" err="1" smtClean="0"/>
              <a:t>Evaluation</a:t>
            </a:r>
            <a:r>
              <a:rPr lang="lv-LV" dirty="0" smtClean="0"/>
              <a:t> </a:t>
            </a:r>
            <a:r>
              <a:rPr lang="lv-LV" dirty="0" err="1" smtClean="0"/>
              <a:t>activities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reporting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836712"/>
            <a:ext cx="9289032" cy="5544616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200" b="0" dirty="0" smtClean="0"/>
              <a:t>evaluation of the project progress, budget and result achievement during the project</a:t>
            </a:r>
            <a:r>
              <a:rPr lang="lv-LV" sz="2200" b="0" dirty="0" smtClean="0"/>
              <a:t>  </a:t>
            </a:r>
            <a:r>
              <a:rPr lang="lv-LV" sz="2200" b="0" dirty="0" err="1" smtClean="0"/>
              <a:t>meetings</a:t>
            </a:r>
            <a:r>
              <a:rPr lang="lv-LV" sz="2200" b="0" dirty="0" smtClean="0"/>
              <a:t> (</a:t>
            </a:r>
            <a:r>
              <a:rPr lang="lv-LV" sz="2200" b="0" dirty="0" err="1" smtClean="0"/>
              <a:t>each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WP</a:t>
            </a:r>
            <a:r>
              <a:rPr lang="lv-LV" sz="2200" b="0" dirty="0" smtClean="0"/>
              <a:t>) – </a:t>
            </a:r>
            <a:r>
              <a:rPr lang="lv-LV" sz="2200" b="0" dirty="0" err="1" smtClean="0">
                <a:solidFill>
                  <a:srgbClr val="FF0000"/>
                </a:solidFill>
              </a:rPr>
              <a:t>include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in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minutes</a:t>
            </a:r>
            <a:r>
              <a:rPr lang="lv-LV" sz="2200" b="0" dirty="0" smtClean="0"/>
              <a:t>;</a:t>
            </a:r>
          </a:p>
          <a:p>
            <a:pPr>
              <a:buFontTx/>
              <a:buChar char="-"/>
            </a:pPr>
            <a:r>
              <a:rPr lang="en-US" sz="2200" b="0" dirty="0" smtClean="0"/>
              <a:t>evaluation of the On-line training structure with the target audience is done combining with</a:t>
            </a:r>
            <a:r>
              <a:rPr lang="lv-LV" sz="2200" b="0" dirty="0" smtClean="0"/>
              <a:t> </a:t>
            </a:r>
            <a:r>
              <a:rPr lang="en-US" sz="2200" b="0" dirty="0" smtClean="0"/>
              <a:t>dissemination events at the end of WP1</a:t>
            </a:r>
            <a:r>
              <a:rPr lang="lv-LV" sz="2200" b="0" dirty="0" smtClean="0"/>
              <a:t> – </a:t>
            </a:r>
            <a:r>
              <a:rPr lang="lv-LV" sz="2200" b="0" dirty="0" err="1" smtClean="0">
                <a:solidFill>
                  <a:srgbClr val="FF0000"/>
                </a:solidFill>
              </a:rPr>
              <a:t>partners</a:t>
            </a:r>
            <a:r>
              <a:rPr lang="lv-LV" sz="2200" b="0" dirty="0" smtClean="0">
                <a:solidFill>
                  <a:srgbClr val="FF0000"/>
                </a:solidFill>
              </a:rPr>
              <a:t> to </a:t>
            </a:r>
            <a:r>
              <a:rPr lang="lv-LV" sz="2200" b="0" dirty="0" err="1" smtClean="0">
                <a:solidFill>
                  <a:srgbClr val="FF0000"/>
                </a:solidFill>
              </a:rPr>
              <a:t>describe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for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reporting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2200" b="0" dirty="0" smtClean="0"/>
              <a:t>evaluation of the On-line Training contents and functionality is done during WP2. Ca 10 </a:t>
            </a:r>
            <a:r>
              <a:rPr lang="en-US" sz="2200" b="0" dirty="0" err="1" smtClean="0"/>
              <a:t>SMEs</a:t>
            </a:r>
            <a:r>
              <a:rPr lang="en-US" sz="2200" b="0" dirty="0" smtClean="0"/>
              <a:t>/</a:t>
            </a:r>
            <a:r>
              <a:rPr lang="en-US" sz="2200" b="0" dirty="0" err="1" smtClean="0"/>
              <a:t>organisations</a:t>
            </a:r>
            <a:r>
              <a:rPr lang="en-US" sz="2200" b="0" dirty="0" smtClean="0"/>
              <a:t> and at least 1 training establishment in each country will do the testing evaluation</a:t>
            </a:r>
            <a:r>
              <a:rPr lang="lv-LV" sz="2200" b="0" dirty="0" smtClean="0"/>
              <a:t>:</a:t>
            </a:r>
          </a:p>
          <a:p>
            <a:pPr lvl="1">
              <a:buFontTx/>
              <a:buChar char="-"/>
            </a:pPr>
            <a:r>
              <a:rPr lang="lv-LV" sz="2200" b="0" dirty="0" smtClean="0"/>
              <a:t>i</a:t>
            </a:r>
            <a:r>
              <a:rPr lang="en-US" sz="2200" b="0" dirty="0" smtClean="0"/>
              <a:t>n L</a:t>
            </a:r>
            <a:r>
              <a:rPr lang="lv-LV" sz="2200" b="0" dirty="0" smtClean="0"/>
              <a:t>V </a:t>
            </a:r>
            <a:r>
              <a:rPr lang="lv-LV" sz="2200" b="0" dirty="0" err="1" smtClean="0"/>
              <a:t>with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LLKS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and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Val</a:t>
            </a:r>
            <a:r>
              <a:rPr lang="en-US" sz="2200" b="0" dirty="0" err="1" smtClean="0"/>
              <a:t>lmiera</a:t>
            </a:r>
            <a:r>
              <a:rPr lang="en-US" sz="2200" b="0" dirty="0" smtClean="0"/>
              <a:t> Lifelong Learning centre</a:t>
            </a:r>
            <a:r>
              <a:rPr lang="lv-LV" sz="2200" b="0" dirty="0" smtClean="0"/>
              <a:t>,</a:t>
            </a:r>
          </a:p>
          <a:p>
            <a:pPr lvl="1">
              <a:buFontTx/>
              <a:buChar char="-"/>
            </a:pPr>
            <a:r>
              <a:rPr lang="lv-LV" sz="2200" dirty="0" smtClean="0"/>
              <a:t>i</a:t>
            </a:r>
            <a:r>
              <a:rPr lang="en-US" sz="2200" b="0" dirty="0" smtClean="0"/>
              <a:t>n E</a:t>
            </a:r>
            <a:r>
              <a:rPr lang="lv-LV" sz="2200" b="0" dirty="0" smtClean="0"/>
              <a:t>E</a:t>
            </a:r>
            <a:r>
              <a:rPr lang="en-US" sz="2200" b="0" dirty="0" smtClean="0"/>
              <a:t> with school students and in cooperation with Estonian Rural Tourism </a:t>
            </a:r>
            <a:r>
              <a:rPr lang="en-US" sz="2200" b="0" dirty="0" err="1" smtClean="0"/>
              <a:t>Organisation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Eesti</a:t>
            </a:r>
            <a:r>
              <a:rPr lang="lv-LV" sz="2200" b="0" dirty="0" smtClean="0"/>
              <a:t> </a:t>
            </a:r>
            <a:r>
              <a:rPr lang="en-US" sz="2200" b="0" dirty="0" err="1" smtClean="0"/>
              <a:t>Maaturism</a:t>
            </a:r>
            <a:r>
              <a:rPr lang="lv-LV" sz="2200" b="0" dirty="0" smtClean="0"/>
              <a:t>,</a:t>
            </a:r>
          </a:p>
          <a:p>
            <a:pPr lvl="1">
              <a:buFontTx/>
              <a:buChar char="-"/>
            </a:pPr>
            <a:r>
              <a:rPr lang="lv-LV" sz="2200" b="0" dirty="0" err="1" smtClean="0"/>
              <a:t>in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NOR</a:t>
            </a:r>
            <a:r>
              <a:rPr lang="lv-LV" sz="2200" b="0" dirty="0" smtClean="0"/>
              <a:t> </a:t>
            </a:r>
            <a:r>
              <a:rPr lang="en-US" sz="2200" b="0" dirty="0" smtClean="0"/>
              <a:t>with farms school - </a:t>
            </a:r>
            <a:r>
              <a:rPr lang="en-US" sz="2200" b="0" dirty="0" err="1" smtClean="0"/>
              <a:t>Hvam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vidaregående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skole</a:t>
            </a:r>
            <a:r>
              <a:rPr lang="lv-LV" sz="2200" b="0" dirty="0" smtClean="0"/>
              <a:t> </a:t>
            </a:r>
            <a:r>
              <a:rPr lang="en-US" sz="2200" b="0" dirty="0" smtClean="0">
                <a:hlinkClick r:id="rId2"/>
              </a:rPr>
              <a:t>www.hvam.vgs.no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and</a:t>
            </a:r>
            <a:r>
              <a:rPr lang="lv-LV" sz="2200" b="0" dirty="0" smtClean="0"/>
              <a:t> w</a:t>
            </a:r>
            <a:r>
              <a:rPr lang="en-US" sz="2200" b="0" dirty="0" err="1" smtClean="0"/>
              <a:t>th</a:t>
            </a:r>
            <a:r>
              <a:rPr lang="en-US" sz="2200" b="0" dirty="0" smtClean="0"/>
              <a:t> the 12 regional offices.</a:t>
            </a:r>
            <a:r>
              <a:rPr lang="lv-LV" sz="2200" b="0" dirty="0" smtClean="0"/>
              <a:t> </a:t>
            </a:r>
          </a:p>
          <a:p>
            <a:pPr lvl="1">
              <a:buFontTx/>
              <a:buChar char="-"/>
            </a:pPr>
            <a:r>
              <a:rPr lang="lv-LV" sz="2200" b="0" dirty="0" smtClean="0">
                <a:solidFill>
                  <a:srgbClr val="FF0000"/>
                </a:solidFill>
              </a:rPr>
              <a:t>To </a:t>
            </a:r>
            <a:r>
              <a:rPr lang="lv-LV" sz="2200" b="0" dirty="0" err="1" smtClean="0">
                <a:solidFill>
                  <a:srgbClr val="FF0000"/>
                </a:solidFill>
              </a:rPr>
              <a:t>be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discussed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with</a:t>
            </a:r>
            <a:r>
              <a:rPr lang="lv-LV" sz="2200" b="0" dirty="0" smtClean="0">
                <a:solidFill>
                  <a:srgbClr val="FF0000"/>
                </a:solidFill>
              </a:rPr>
              <a:t> WP2 </a:t>
            </a:r>
            <a:r>
              <a:rPr lang="lv-LV" sz="2200" b="0" dirty="0" err="1" smtClean="0">
                <a:solidFill>
                  <a:srgbClr val="FF0000"/>
                </a:solidFill>
              </a:rPr>
              <a:t>tasks</a:t>
            </a:r>
            <a:r>
              <a:rPr lang="lv-LV" sz="2200" b="0" dirty="0" smtClean="0">
                <a:solidFill>
                  <a:srgbClr val="FF0000"/>
                </a:solidFill>
              </a:rPr>
              <a:t>.</a:t>
            </a:r>
            <a:endParaRPr lang="lv-LV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412776"/>
            <a:ext cx="9906000" cy="3212976"/>
          </a:xfrm>
        </p:spPr>
        <p:txBody>
          <a:bodyPr/>
          <a:lstStyle/>
          <a:p>
            <a:r>
              <a:rPr lang="en-GB" dirty="0" smtClean="0"/>
              <a:t>Handbook </a:t>
            </a:r>
            <a:r>
              <a:rPr lang="lv-LV" dirty="0" smtClean="0"/>
              <a:t> </a:t>
            </a:r>
            <a:br>
              <a:rPr lang="lv-LV" dirty="0" smtClean="0"/>
            </a:br>
            <a:r>
              <a:rPr lang="lv-LV" dirty="0" smtClean="0"/>
              <a:t>“</a:t>
            </a:r>
            <a:r>
              <a:rPr lang="en-US" dirty="0" smtClean="0"/>
              <a:t>Service design know-how for rural </a:t>
            </a:r>
            <a:r>
              <a:rPr lang="en-US" dirty="0" err="1" smtClean="0"/>
              <a:t>SMEs</a:t>
            </a:r>
            <a:r>
              <a:rPr lang="en-US" dirty="0" smtClean="0"/>
              <a:t>”</a:t>
            </a:r>
            <a:r>
              <a:rPr lang="lv-LV" dirty="0" smtClean="0"/>
              <a:t> </a:t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en-GB" sz="3000" dirty="0" smtClean="0"/>
              <a:t>content and best example collection by each chapter</a:t>
            </a:r>
            <a:r>
              <a:rPr lang="lv-LV" sz="3000" dirty="0" smtClean="0"/>
              <a:t> 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pic>
        <p:nvPicPr>
          <p:cNvPr id="4" name="Picture 2" descr="http://galerija.celotajs.lv/g/www/common/images/logo/prj/2016/adult_nordplus.jpg?size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672" y="5949280"/>
            <a:ext cx="2364526" cy="62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44488" y="188913"/>
            <a:ext cx="8915400" cy="863823"/>
          </a:xfrm>
        </p:spPr>
        <p:txBody>
          <a:bodyPr/>
          <a:lstStyle/>
          <a:p>
            <a:r>
              <a:rPr lang="lv-LV" dirty="0" err="1" smtClean="0"/>
              <a:t>Handbook</a:t>
            </a:r>
            <a:r>
              <a:rPr lang="lv-LV" dirty="0" smtClean="0"/>
              <a:t> </a:t>
            </a:r>
            <a:r>
              <a:rPr lang="lv-LV" dirty="0" err="1" smtClean="0"/>
              <a:t>contents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88950" y="1268412"/>
            <a:ext cx="8915400" cy="4968899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lv-LV" dirty="0" err="1" smtClean="0"/>
              <a:t>Introduction</a:t>
            </a:r>
            <a:endParaRPr lang="lv-LV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General requirements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 Design – store concept and merchandising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 Store and warehouse</a:t>
            </a:r>
            <a:r>
              <a:rPr lang="lv-LV" dirty="0" smtClean="0"/>
              <a:t> – </a:t>
            </a:r>
            <a:r>
              <a:rPr lang="lv-LV" dirty="0" err="1" smtClean="0"/>
              <a:t>sales</a:t>
            </a:r>
            <a:r>
              <a:rPr lang="lv-LV" dirty="0" smtClean="0"/>
              <a:t> </a:t>
            </a:r>
            <a:r>
              <a:rPr lang="lv-LV" dirty="0" err="1" smtClean="0"/>
              <a:t>room</a:t>
            </a:r>
            <a:r>
              <a:rPr lang="lv-LV" dirty="0" smtClean="0"/>
              <a:t>, </a:t>
            </a:r>
            <a:r>
              <a:rPr lang="lv-LV" dirty="0" err="1" smtClean="0"/>
              <a:t>arrangement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goods</a:t>
            </a:r>
            <a:r>
              <a:rPr lang="lv-LV" dirty="0" smtClean="0"/>
              <a:t>, </a:t>
            </a:r>
            <a:r>
              <a:rPr lang="lv-LV" dirty="0" err="1" smtClean="0"/>
              <a:t>logistics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 Safety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food</a:t>
            </a:r>
            <a:r>
              <a:rPr lang="lv-LV" dirty="0" smtClean="0"/>
              <a:t> h</a:t>
            </a:r>
            <a:r>
              <a:rPr lang="en-GB" dirty="0" err="1" smtClean="0"/>
              <a:t>ygiene</a:t>
            </a:r>
            <a:endParaRPr lang="lv-LV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Marketing and promotion </a:t>
            </a:r>
            <a:endParaRPr lang="lv-LV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Sales skills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 Useful IT solutions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 Local cooperation</a:t>
            </a:r>
            <a:endParaRPr lang="lv-LV" dirty="0"/>
          </a:p>
        </p:txBody>
      </p:sp>
      <p:pic>
        <p:nvPicPr>
          <p:cNvPr id="4" name="Picture 2" descr="http://galerija.celotajs.lv/g/www/common/images/logo/prj/2016/adult_nordplus.jpg?size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856" y="5877272"/>
            <a:ext cx="2088232" cy="54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0"/>
            <a:ext cx="8915400" cy="980728"/>
          </a:xfrm>
        </p:spPr>
        <p:txBody>
          <a:bodyPr/>
          <a:lstStyle/>
          <a:p>
            <a:r>
              <a:rPr lang="lv-LV" dirty="0" smtClean="0"/>
              <a:t>1. </a:t>
            </a:r>
            <a:r>
              <a:rPr lang="lv-LV" dirty="0" err="1" smtClean="0"/>
              <a:t>Introduction</a:t>
            </a:r>
            <a:r>
              <a:rPr lang="lv-LV" dirty="0" smtClean="0"/>
              <a:t> – </a:t>
            </a:r>
            <a:r>
              <a:rPr lang="lv-LV" dirty="0" err="1" smtClean="0"/>
              <a:t>possible</a:t>
            </a:r>
            <a:r>
              <a:rPr lang="lv-LV" dirty="0" smtClean="0"/>
              <a:t> </a:t>
            </a:r>
            <a:r>
              <a:rPr lang="lv-LV" dirty="0" err="1" smtClean="0"/>
              <a:t>forms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shops</a:t>
            </a:r>
            <a:r>
              <a:rPr lang="lv-LV" dirty="0" smtClean="0"/>
              <a:t> </a:t>
            </a:r>
            <a:br>
              <a:rPr lang="lv-LV" dirty="0" smtClean="0"/>
            </a:br>
            <a:r>
              <a:rPr lang="lv-LV" sz="2800" dirty="0" smtClean="0"/>
              <a:t>(LV </a:t>
            </a:r>
            <a:r>
              <a:rPr lang="lv-LV" sz="2800" dirty="0" err="1" smtClean="0"/>
              <a:t>examples</a:t>
            </a:r>
            <a:r>
              <a:rPr lang="lv-LV" sz="2800" dirty="0" smtClean="0"/>
              <a:t>)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052736"/>
            <a:ext cx="8915400" cy="5616624"/>
          </a:xfrm>
        </p:spPr>
        <p:txBody>
          <a:bodyPr/>
          <a:lstStyle/>
          <a:p>
            <a:pPr lvl="0"/>
            <a:r>
              <a:rPr lang="lv-LV" sz="2400" b="0" dirty="0" err="1" smtClean="0"/>
              <a:t>Seasonal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or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regular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farmers</a:t>
            </a:r>
            <a:r>
              <a:rPr lang="lv-LV" sz="2400" b="0" dirty="0" smtClean="0"/>
              <a:t>’ </a:t>
            </a:r>
            <a:r>
              <a:rPr lang="lv-LV" sz="2400" b="0" dirty="0" err="1" smtClean="0"/>
              <a:t>markets</a:t>
            </a:r>
            <a:r>
              <a:rPr lang="lv-LV" sz="2400" b="0" dirty="0" smtClean="0"/>
              <a:t> </a:t>
            </a:r>
            <a:r>
              <a:rPr lang="lv-LV" sz="2400" b="0" u="sng" dirty="0" err="1" smtClean="0">
                <a:hlinkClick r:id="rId2"/>
              </a:rPr>
              <a:t>www.straupestirdzins.lv</a:t>
            </a:r>
            <a:r>
              <a:rPr lang="lv-LV" sz="2400" b="0" dirty="0" smtClean="0"/>
              <a:t>. </a:t>
            </a:r>
          </a:p>
          <a:p>
            <a:pPr lvl="0"/>
            <a:r>
              <a:rPr lang="en-GB" sz="2400" b="0" dirty="0" smtClean="0"/>
              <a:t>Biological produce shop selling products from a number of farms: </a:t>
            </a:r>
            <a:r>
              <a:rPr lang="en-GB" sz="2400" b="0" u="sng" dirty="0" smtClean="0">
                <a:hlinkClick r:id="rId3"/>
              </a:rPr>
              <a:t>http://www.zalazeme.eu/lv/sakums</a:t>
            </a:r>
            <a:endParaRPr lang="lv-LV" sz="2400" b="0" dirty="0" smtClean="0"/>
          </a:p>
          <a:p>
            <a:pPr lvl="0"/>
            <a:r>
              <a:rPr lang="en-GB" sz="2400" b="0" dirty="0" smtClean="0"/>
              <a:t>Home producers’ food shop: </a:t>
            </a:r>
            <a:r>
              <a:rPr lang="en-GB" sz="2400" b="0" u="sng" dirty="0" smtClean="0">
                <a:hlinkClick r:id="rId4"/>
              </a:rPr>
              <a:t>http://partikasamatnieki.lv/?page_id=762</a:t>
            </a:r>
            <a:endParaRPr lang="lv-LV" sz="2400" b="0" dirty="0" smtClean="0"/>
          </a:p>
          <a:p>
            <a:pPr lvl="0"/>
            <a:r>
              <a:rPr lang="en-GB" sz="2400" b="0" dirty="0" smtClean="0"/>
              <a:t>Internet shop connecting producers with buyers</a:t>
            </a:r>
            <a:endParaRPr lang="lv-LV" sz="2400" b="0" dirty="0" smtClean="0"/>
          </a:p>
          <a:p>
            <a:pPr lvl="0"/>
            <a:r>
              <a:rPr lang="en-GB" sz="2400" b="0" u="sng" dirty="0" smtClean="0">
                <a:hlinkClick r:id="rId5"/>
              </a:rPr>
              <a:t>http://www.svaigi.lv/lv</a:t>
            </a:r>
            <a:endParaRPr lang="lv-LV" sz="2400" b="0" u="sng" dirty="0" smtClean="0"/>
          </a:p>
          <a:p>
            <a:pPr lvl="0"/>
            <a:r>
              <a:rPr lang="lv-LV" sz="2400" b="0" dirty="0" err="1" smtClean="0"/>
              <a:t>Direct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buying</a:t>
            </a:r>
            <a:r>
              <a:rPr lang="lv-LV" sz="2400" b="0" dirty="0" smtClean="0"/>
              <a:t> </a:t>
            </a:r>
            <a:r>
              <a:rPr lang="lv-LV" sz="2400" b="0" dirty="0" err="1" smtClean="0"/>
              <a:t>groups</a:t>
            </a:r>
            <a:r>
              <a:rPr lang="lv-LV" sz="2400" b="0" dirty="0" smtClean="0"/>
              <a:t> </a:t>
            </a:r>
            <a:r>
              <a:rPr lang="lv-LV" sz="2400" b="0" u="sng" dirty="0" smtClean="0">
                <a:hlinkClick r:id="rId6"/>
              </a:rPr>
              <a:t>http://tiesapirksana.lv/</a:t>
            </a:r>
            <a:r>
              <a:rPr lang="lv-LV" sz="2400" b="0" dirty="0" smtClean="0"/>
              <a:t> </a:t>
            </a:r>
          </a:p>
          <a:p>
            <a:pPr lvl="0"/>
            <a:r>
              <a:rPr lang="en-GB" sz="2400" b="0" dirty="0" smtClean="0"/>
              <a:t>Shop on a farm: </a:t>
            </a:r>
            <a:r>
              <a:rPr lang="en-GB" sz="2400" b="0" u="sng" dirty="0" smtClean="0">
                <a:hlinkClick r:id="rId7"/>
              </a:rPr>
              <a:t>http://www.kurmisi.com/</a:t>
            </a:r>
            <a:endParaRPr lang="lv-LV" sz="2400" b="0" dirty="0" smtClean="0"/>
          </a:p>
          <a:p>
            <a:r>
              <a:rPr lang="en-GB" sz="2400" b="0" dirty="0" smtClean="0"/>
              <a:t>Agricultural cooperative shop: </a:t>
            </a:r>
            <a:r>
              <a:rPr lang="en-GB" sz="2400" b="0" u="sng" dirty="0" smtClean="0">
                <a:hlinkClick r:id="rId8"/>
              </a:rPr>
              <a:t>http://www.kuldigaslabumi.lv/</a:t>
            </a:r>
            <a:r>
              <a:rPr lang="lv-LV" sz="2400" b="0" dirty="0" smtClean="0"/>
              <a:t> </a:t>
            </a:r>
          </a:p>
          <a:p>
            <a:pPr>
              <a:buNone/>
            </a:pPr>
            <a:endParaRPr lang="lv-LV" sz="2400" b="0" dirty="0" smtClean="0"/>
          </a:p>
          <a:p>
            <a:r>
              <a:rPr lang="lv-LV" sz="2400" b="0" i="1" dirty="0" err="1" smtClean="0"/>
              <a:t>All</a:t>
            </a:r>
            <a:r>
              <a:rPr lang="lv-LV" sz="2400" b="0" i="1" dirty="0" smtClean="0"/>
              <a:t> </a:t>
            </a:r>
            <a:r>
              <a:rPr lang="lv-LV" sz="2400" b="0" i="1" dirty="0" err="1" smtClean="0"/>
              <a:t>markets</a:t>
            </a:r>
            <a:r>
              <a:rPr lang="lv-LV" sz="2400" b="0" i="1" dirty="0" smtClean="0"/>
              <a:t> </a:t>
            </a:r>
            <a:r>
              <a:rPr lang="lv-LV" sz="2400" b="0" i="1" dirty="0" err="1" smtClean="0"/>
              <a:t>web</a:t>
            </a:r>
            <a:r>
              <a:rPr lang="lv-LV" sz="2400" b="0" i="1" dirty="0" smtClean="0"/>
              <a:t> </a:t>
            </a:r>
            <a:r>
              <a:rPr lang="lv-LV" sz="2400" b="0" i="1" dirty="0" err="1" smtClean="0"/>
              <a:t>site</a:t>
            </a:r>
            <a:r>
              <a:rPr lang="lv-LV" sz="2400" b="0" i="1" dirty="0" smtClean="0"/>
              <a:t>: </a:t>
            </a:r>
            <a:r>
              <a:rPr lang="lv-LV" sz="2400" b="0" i="1" u="sng" dirty="0" err="1" smtClean="0">
                <a:hlinkClick r:id="rId9"/>
              </a:rPr>
              <a:t>www.gadatirgi.lv</a:t>
            </a:r>
            <a:r>
              <a:rPr lang="lv-LV" sz="2400" b="0" i="1" dirty="0" smtClean="0"/>
              <a:t> </a:t>
            </a:r>
          </a:p>
          <a:p>
            <a:r>
              <a:rPr lang="lv-LV" sz="2400" b="0" i="1" dirty="0" err="1" smtClean="0"/>
              <a:t>Home</a:t>
            </a:r>
            <a:r>
              <a:rPr lang="lv-LV" sz="2400" b="0" i="1" dirty="0" smtClean="0"/>
              <a:t> </a:t>
            </a:r>
            <a:r>
              <a:rPr lang="lv-LV" sz="2400" b="0" i="1" dirty="0" err="1" smtClean="0"/>
              <a:t>producers</a:t>
            </a:r>
            <a:r>
              <a:rPr lang="lv-LV" sz="2400" b="0" i="1" dirty="0" smtClean="0"/>
              <a:t> </a:t>
            </a:r>
            <a:r>
              <a:rPr lang="lv-LV" sz="2400" b="0" i="1" dirty="0" err="1" smtClean="0"/>
              <a:t>in</a:t>
            </a:r>
            <a:r>
              <a:rPr lang="lv-LV" sz="2400" b="0" i="1" dirty="0" smtClean="0"/>
              <a:t> </a:t>
            </a:r>
            <a:r>
              <a:rPr lang="lv-LV" sz="2400" b="0" i="1" dirty="0" err="1" smtClean="0"/>
              <a:t>all</a:t>
            </a:r>
            <a:r>
              <a:rPr lang="lv-LV" sz="2400" b="0" i="1" dirty="0" smtClean="0"/>
              <a:t> </a:t>
            </a:r>
            <a:r>
              <a:rPr lang="lv-LV" sz="2400" b="0" i="1" dirty="0" err="1" smtClean="0"/>
              <a:t>regions</a:t>
            </a:r>
            <a:r>
              <a:rPr lang="lv-LV" sz="2400" b="0" i="1" dirty="0" smtClean="0"/>
              <a:t>: </a:t>
            </a:r>
            <a:r>
              <a:rPr lang="lv-LV" sz="2400" b="0" i="1" u="sng" dirty="0" smtClean="0">
                <a:hlinkClick r:id="rId10"/>
              </a:rPr>
              <a:t>http://www.latvijasmajrazotaji.lv/</a:t>
            </a:r>
            <a:r>
              <a:rPr lang="lv-LV" sz="2400" b="0" i="1" dirty="0" smtClean="0"/>
              <a:t> </a:t>
            </a:r>
            <a:r>
              <a:rPr lang="lv-LV" sz="2200" i="1" dirty="0" smtClean="0"/>
              <a:t> 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/>
          <a:lstStyle/>
          <a:p>
            <a:r>
              <a:rPr lang="lv-LV" dirty="0" smtClean="0"/>
              <a:t>2. </a:t>
            </a:r>
            <a:r>
              <a:rPr lang="lv-LV" dirty="0" err="1" smtClean="0"/>
              <a:t>General</a:t>
            </a:r>
            <a:r>
              <a:rPr lang="lv-LV" dirty="0" smtClean="0"/>
              <a:t> </a:t>
            </a:r>
            <a:r>
              <a:rPr lang="lv-LV" dirty="0" err="1" smtClean="0"/>
              <a:t>requirements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2" y="836712"/>
            <a:ext cx="9001000" cy="504056"/>
          </a:xfrm>
        </p:spPr>
        <p:txBody>
          <a:bodyPr/>
          <a:lstStyle/>
          <a:p>
            <a:pPr>
              <a:buNone/>
            </a:pPr>
            <a:r>
              <a:rPr lang="en-GB" sz="2200" dirty="0" smtClean="0"/>
              <a:t>Agricultural cooperative shop: </a:t>
            </a:r>
            <a:r>
              <a:rPr lang="en-GB" sz="2200" u="sng" dirty="0" smtClean="0">
                <a:hlinkClick r:id="rId2"/>
              </a:rPr>
              <a:t>http://www.kuldigaslabumi.lv/</a:t>
            </a:r>
            <a:r>
              <a:rPr lang="lv-LV" sz="2200" dirty="0" smtClean="0"/>
              <a:t> 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2050" name="Picture 2" descr="http://www.kuldigaslabumi.lv/wp-content/uploads/2016/08/14285085_361045404241074_46553678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856" y="1412776"/>
            <a:ext cx="5961112" cy="44708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4488" y="1412776"/>
            <a:ext cx="32403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own</a:t>
            </a:r>
            <a:r>
              <a:rPr lang="lv-LV" sz="2200" dirty="0" smtClean="0">
                <a:latin typeface="Cambria" pitchFamily="18" charset="0"/>
              </a:rPr>
              <a:t> logo</a:t>
            </a:r>
          </a:p>
          <a:p>
            <a:pPr>
              <a:buFontTx/>
              <a:buChar char="-"/>
            </a:pPr>
            <a:endParaRPr lang="lv-LV" sz="22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legal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form</a:t>
            </a:r>
            <a:r>
              <a:rPr lang="lv-LV" sz="2200" dirty="0" smtClean="0">
                <a:latin typeface="Cambria" pitchFamily="18" charset="0"/>
              </a:rPr>
              <a:t> – </a:t>
            </a:r>
            <a:r>
              <a:rPr lang="lv-LV" sz="2200" dirty="0" err="1" smtClean="0">
                <a:latin typeface="Cambria" pitchFamily="18" charset="0"/>
              </a:rPr>
              <a:t>cooperative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allows</a:t>
            </a:r>
            <a:r>
              <a:rPr lang="lv-LV" sz="2200" dirty="0" smtClean="0">
                <a:latin typeface="Cambria" pitchFamily="18" charset="0"/>
              </a:rPr>
              <a:t> to </a:t>
            </a:r>
            <a:r>
              <a:rPr lang="lv-LV" sz="2200" dirty="0" err="1" smtClean="0">
                <a:latin typeface="Cambria" pitchFamily="18" charset="0"/>
              </a:rPr>
              <a:t>unite</a:t>
            </a:r>
            <a:r>
              <a:rPr lang="lv-LV" sz="2200" dirty="0" smtClean="0">
                <a:latin typeface="Cambria" pitchFamily="18" charset="0"/>
              </a:rPr>
              <a:t> a </a:t>
            </a:r>
            <a:r>
              <a:rPr lang="lv-LV" sz="2200" dirty="0" err="1" smtClean="0">
                <a:latin typeface="Cambria" pitchFamily="18" charset="0"/>
              </a:rPr>
              <a:t>variety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of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small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producers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in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locality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and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gives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them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chances</a:t>
            </a:r>
            <a:r>
              <a:rPr lang="lv-LV" sz="2200" dirty="0" smtClean="0">
                <a:latin typeface="Cambria" pitchFamily="18" charset="0"/>
              </a:rPr>
              <a:t> to </a:t>
            </a:r>
            <a:r>
              <a:rPr lang="lv-LV" sz="2200" dirty="0" err="1" smtClean="0">
                <a:latin typeface="Cambria" pitchFamily="18" charset="0"/>
              </a:rPr>
              <a:t>survive</a:t>
            </a:r>
            <a:endParaRPr lang="lv-LV" sz="22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endParaRPr lang="lv-LV" sz="22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uses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an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accounting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program</a:t>
            </a:r>
            <a:endParaRPr lang="lv-LV" sz="22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endParaRPr lang="lv-LV" sz="22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does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not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use</a:t>
            </a:r>
            <a:r>
              <a:rPr lang="lv-LV" sz="2200" dirty="0" smtClean="0">
                <a:latin typeface="Cambria" pitchFamily="18" charset="0"/>
              </a:rPr>
              <a:t> bar </a:t>
            </a:r>
            <a:r>
              <a:rPr lang="lv-LV" sz="2200" dirty="0" err="1" smtClean="0">
                <a:latin typeface="Cambria" pitchFamily="18" charset="0"/>
              </a:rPr>
              <a:t>codes</a:t>
            </a:r>
            <a:r>
              <a:rPr lang="lv-LV" sz="2200" dirty="0" smtClean="0">
                <a:latin typeface="Cambria" pitchFamily="18" charset="0"/>
              </a:rPr>
              <a:t>,  </a:t>
            </a:r>
            <a:r>
              <a:rPr lang="lv-LV" sz="2200" dirty="0" err="1" smtClean="0">
                <a:latin typeface="Cambria" pitchFamily="18" charset="0"/>
              </a:rPr>
              <a:t>system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too</a:t>
            </a:r>
            <a:r>
              <a:rPr lang="lv-LV" sz="2200" dirty="0" smtClean="0">
                <a:latin typeface="Cambria" pitchFamily="18" charset="0"/>
              </a:rPr>
              <a:t> </a:t>
            </a:r>
            <a:r>
              <a:rPr lang="lv-LV" sz="2200" dirty="0" err="1" smtClean="0">
                <a:latin typeface="Cambria" pitchFamily="18" charset="0"/>
              </a:rPr>
              <a:t>expensive</a:t>
            </a:r>
            <a:endParaRPr lang="lv-LV" sz="22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6856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>
                <a:solidFill>
                  <a:srgbClr val="FF0000"/>
                </a:solidFill>
              </a:rPr>
              <a:t>Photo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stolen</a:t>
            </a:r>
            <a:r>
              <a:rPr lang="lv-LV" dirty="0" smtClean="0">
                <a:solidFill>
                  <a:srgbClr val="FF0000"/>
                </a:solidFill>
              </a:rPr>
              <a:t>!</a:t>
            </a:r>
            <a:endParaRPr lang="lv-LV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lv-LV" dirty="0" smtClean="0"/>
              <a:t>3. </a:t>
            </a:r>
            <a:r>
              <a:rPr lang="en-GB" dirty="0" smtClean="0"/>
              <a:t>Design – store concept and merchandising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556792"/>
            <a:ext cx="481774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lv-LV" sz="2200" b="0" dirty="0" smtClean="0"/>
              <a:t>50 m</a:t>
            </a:r>
            <a:r>
              <a:rPr lang="lv-LV" sz="2200" b="0" baseline="30000" dirty="0" smtClean="0"/>
              <a:t>2 </a:t>
            </a:r>
            <a:r>
              <a:rPr lang="lv-LV" sz="2200" b="0" dirty="0" err="1" smtClean="0"/>
              <a:t>sales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room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and</a:t>
            </a:r>
            <a:r>
              <a:rPr lang="lv-LV" sz="2200" b="0" dirty="0" smtClean="0"/>
              <a:t> 30m</a:t>
            </a:r>
            <a:r>
              <a:rPr lang="lv-LV" sz="2200" b="0" baseline="30000" dirty="0" smtClean="0"/>
              <a:t>2 </a:t>
            </a:r>
            <a:r>
              <a:rPr lang="lv-LV" sz="2200" b="0" dirty="0" err="1" smtClean="0"/>
              <a:t>storage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recommends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produce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tasting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one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of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the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best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ways</a:t>
            </a:r>
            <a:r>
              <a:rPr lang="lv-LV" sz="2200" b="0" dirty="0" smtClean="0"/>
              <a:t> to </a:t>
            </a:r>
            <a:r>
              <a:rPr lang="lv-LV" sz="2200" b="0" dirty="0" err="1" smtClean="0"/>
              <a:t>introduce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your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product</a:t>
            </a:r>
            <a:r>
              <a:rPr lang="lv-LV" sz="2200" b="0" dirty="0" smtClean="0"/>
              <a:t> to </a:t>
            </a:r>
            <a:r>
              <a:rPr lang="lv-LV" sz="2200" b="0" dirty="0" err="1" smtClean="0"/>
              <a:t>the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buyer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recommends</a:t>
            </a:r>
            <a:r>
              <a:rPr lang="lv-LV" sz="2200" b="0" dirty="0" smtClean="0"/>
              <a:t> to </a:t>
            </a:r>
            <a:r>
              <a:rPr lang="lv-LV" sz="2200" b="0" dirty="0" err="1" smtClean="0"/>
              <a:t>use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services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of</a:t>
            </a:r>
            <a:r>
              <a:rPr lang="lv-LV" sz="2200" b="0" dirty="0" smtClean="0"/>
              <a:t> a </a:t>
            </a:r>
            <a:r>
              <a:rPr lang="lv-LV" sz="2200" b="0" dirty="0" err="1" smtClean="0"/>
              <a:t>prefessional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shop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interior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designer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focusses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young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families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with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small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children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Understand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your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target</a:t>
            </a:r>
            <a:r>
              <a:rPr lang="lv-LV" sz="2200" b="0" dirty="0" smtClean="0"/>
              <a:t> audience </a:t>
            </a:r>
            <a:r>
              <a:rPr lang="lv-LV" sz="2200" b="0" dirty="0" err="1" smtClean="0"/>
              <a:t>before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you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start</a:t>
            </a:r>
            <a:r>
              <a:rPr lang="lv-LV" sz="2200" b="0" dirty="0" smtClean="0"/>
              <a:t> to </a:t>
            </a:r>
            <a:r>
              <a:rPr lang="lv-LV" sz="2200" b="0" dirty="0" err="1" smtClean="0"/>
              <a:t>arrange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the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shop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rooms</a:t>
            </a:r>
            <a:r>
              <a:rPr lang="lv-LV" sz="2200" b="0" dirty="0" smtClean="0"/>
              <a:t>!</a:t>
            </a:r>
          </a:p>
          <a:p>
            <a:endParaRPr lang="lv-LV" sz="2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60512" y="836712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Cambria" pitchFamily="18" charset="0"/>
              </a:rPr>
              <a:t>Biological produce shop</a:t>
            </a:r>
            <a:r>
              <a:rPr lang="lv-LV" sz="2200" b="1" dirty="0" smtClean="0">
                <a:latin typeface="Cambria" pitchFamily="18" charset="0"/>
              </a:rPr>
              <a:t> </a:t>
            </a:r>
            <a:r>
              <a:rPr lang="lv-LV" sz="2200" b="1" u="sng" dirty="0" smtClean="0">
                <a:latin typeface="Cambria" pitchFamily="18" charset="0"/>
                <a:hlinkClick r:id="rId2"/>
              </a:rPr>
              <a:t>http://www.zalazeme.eu</a:t>
            </a:r>
            <a:endParaRPr lang="lv-LV" sz="2200" b="1" dirty="0">
              <a:latin typeface="Cambria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16484" r="23865"/>
          <a:stretch>
            <a:fillRect/>
          </a:stretch>
        </p:blipFill>
        <p:spPr bwMode="auto">
          <a:xfrm>
            <a:off x="5169024" y="1556792"/>
            <a:ext cx="4220536" cy="397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www.zalazeme.eu/styles/images/whi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136525"/>
            <a:ext cx="47625" cy="7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4. </a:t>
            </a:r>
            <a:r>
              <a:rPr lang="en-GB" dirty="0" smtClean="0"/>
              <a:t>Store and warehouse</a:t>
            </a:r>
            <a:r>
              <a:rPr lang="lv-LV" dirty="0" smtClean="0"/>
              <a:t> – </a:t>
            </a:r>
            <a:r>
              <a:rPr lang="lv-LV" dirty="0" err="1" smtClean="0"/>
              <a:t>sales</a:t>
            </a:r>
            <a:r>
              <a:rPr lang="lv-LV" dirty="0" smtClean="0"/>
              <a:t> </a:t>
            </a:r>
            <a:r>
              <a:rPr lang="lv-LV" dirty="0" err="1" smtClean="0"/>
              <a:t>room</a:t>
            </a:r>
            <a:r>
              <a:rPr lang="lv-LV" dirty="0" smtClean="0"/>
              <a:t>, </a:t>
            </a:r>
            <a:r>
              <a:rPr lang="lv-LV" dirty="0" err="1" smtClean="0"/>
              <a:t>arrangement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goods</a:t>
            </a:r>
            <a:r>
              <a:rPr lang="lv-LV" dirty="0" smtClean="0"/>
              <a:t>, </a:t>
            </a:r>
            <a:r>
              <a:rPr lang="lv-LV" dirty="0" err="1" smtClean="0"/>
              <a:t>logistics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 algn="ctr">
              <a:buNone/>
            </a:pPr>
            <a:r>
              <a:rPr lang="lv-LV" sz="3200" dirty="0" err="1" smtClean="0">
                <a:solidFill>
                  <a:srgbClr val="FF0000"/>
                </a:solidFill>
              </a:rPr>
              <a:t>Norway</a:t>
            </a:r>
            <a:r>
              <a:rPr lang="lv-LV" sz="3200" dirty="0" smtClean="0">
                <a:solidFill>
                  <a:srgbClr val="FF0000"/>
                </a:solidFill>
              </a:rPr>
              <a:t> </a:t>
            </a:r>
            <a:r>
              <a:rPr lang="lv-LV" sz="3200" dirty="0" err="1" smtClean="0">
                <a:solidFill>
                  <a:srgbClr val="FF0000"/>
                </a:solidFill>
              </a:rPr>
              <a:t>example</a:t>
            </a:r>
            <a:r>
              <a:rPr lang="lv-LV" sz="3200" dirty="0" smtClean="0">
                <a:solidFill>
                  <a:srgbClr val="FF0000"/>
                </a:solidFill>
              </a:rPr>
              <a:t>?</a:t>
            </a:r>
            <a:endParaRPr lang="lv-LV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0"/>
            <a:ext cx="8915400" cy="764704"/>
          </a:xfrm>
        </p:spPr>
        <p:txBody>
          <a:bodyPr/>
          <a:lstStyle/>
          <a:p>
            <a:r>
              <a:rPr lang="lv-LV" dirty="0" smtClean="0"/>
              <a:t>5. </a:t>
            </a:r>
            <a:r>
              <a:rPr lang="en-GB" dirty="0" smtClean="0"/>
              <a:t>Safety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food</a:t>
            </a:r>
            <a:r>
              <a:rPr lang="lv-LV" dirty="0" smtClean="0"/>
              <a:t> h</a:t>
            </a:r>
            <a:r>
              <a:rPr lang="en-GB" dirty="0" err="1" smtClean="0"/>
              <a:t>ygiene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556792"/>
            <a:ext cx="5328592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lv-LV" sz="2200" b="0" dirty="0" smtClean="0"/>
              <a:t>9 </a:t>
            </a:r>
            <a:r>
              <a:rPr lang="lv-LV" sz="2200" b="0" dirty="0" err="1" smtClean="0"/>
              <a:t>years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experience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sells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meet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milk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and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products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from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own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farm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and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other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farms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one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person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employed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food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hygiene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training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done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but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the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most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important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experience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and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know-how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still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gained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work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smtClean="0"/>
              <a:t> </a:t>
            </a:r>
            <a:r>
              <a:rPr lang="lv-LV" sz="2200" b="0" dirty="0" err="1" smtClean="0"/>
              <a:t>if</a:t>
            </a:r>
            <a:r>
              <a:rPr lang="lv-LV" sz="2200" b="0" dirty="0" smtClean="0"/>
              <a:t> a </a:t>
            </a:r>
            <a:r>
              <a:rPr lang="lv-LV" sz="2200" b="0" dirty="0" err="1" smtClean="0"/>
              <a:t>person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has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good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hygiene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habits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there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are</a:t>
            </a:r>
            <a:r>
              <a:rPr lang="lv-LV" sz="2200" b="0" dirty="0" smtClean="0"/>
              <a:t> no </a:t>
            </a:r>
            <a:r>
              <a:rPr lang="lv-LV" sz="2200" b="0" dirty="0" err="1" smtClean="0"/>
              <a:t>problem</a:t>
            </a:r>
            <a:r>
              <a:rPr lang="lv-LV" sz="2200" b="0" dirty="0" smtClean="0"/>
              <a:t> to </a:t>
            </a:r>
            <a:r>
              <a:rPr lang="lv-LV" sz="2200" b="0" dirty="0" err="1" smtClean="0"/>
              <a:t>comply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with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official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requirements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food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and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safety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regulations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do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not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present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problems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while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national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tax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policy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does</a:t>
            </a:r>
            <a:endParaRPr lang="lv-LV" sz="2200" b="0" dirty="0" smtClean="0"/>
          </a:p>
          <a:p>
            <a:endParaRPr lang="lv-LV" sz="22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b="1" dirty="0" err="1" smtClean="0">
                <a:latin typeface="Cambria" pitchFamily="18" charset="0"/>
              </a:rPr>
              <a:t>Farm</a:t>
            </a:r>
            <a:r>
              <a:rPr lang="lv-LV" sz="2200" b="1" dirty="0" smtClean="0">
                <a:latin typeface="Cambria" pitchFamily="18" charset="0"/>
              </a:rPr>
              <a:t> </a:t>
            </a:r>
            <a:r>
              <a:rPr lang="lv-LV" sz="2200" b="1" dirty="0" err="1" smtClean="0">
                <a:latin typeface="Cambria" pitchFamily="18" charset="0"/>
              </a:rPr>
              <a:t>shop</a:t>
            </a:r>
            <a:r>
              <a:rPr lang="lv-LV" sz="2200" b="1" dirty="0" smtClean="0">
                <a:latin typeface="Cambria" pitchFamily="18" charset="0"/>
              </a:rPr>
              <a:t> “Lauku Labumi” </a:t>
            </a:r>
          </a:p>
          <a:p>
            <a:r>
              <a:rPr lang="lv-LV" sz="2200" b="1" dirty="0" smtClean="0">
                <a:latin typeface="Cambria" pitchFamily="18" charset="0"/>
                <a:hlinkClick r:id="rId2"/>
              </a:rPr>
              <a:t>http://www.latvijasmajrazotaji.lv/razotajs/lauku-labumi/</a:t>
            </a:r>
            <a:r>
              <a:rPr lang="lv-LV" sz="2200" b="1" dirty="0" smtClean="0">
                <a:latin typeface="Cambria" pitchFamily="18" charset="0"/>
              </a:rPr>
              <a:t> </a:t>
            </a:r>
            <a:endParaRPr lang="lv-LV" sz="2200" b="1" dirty="0">
              <a:latin typeface="Cambria" pitchFamily="18" charset="0"/>
            </a:endParaRPr>
          </a:p>
        </p:txBody>
      </p:sp>
      <p:pic>
        <p:nvPicPr>
          <p:cNvPr id="34818" name="Picture 2" descr="united_ci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64" y="1844824"/>
            <a:ext cx="3863766" cy="28978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89104" y="4941168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err="1" smtClean="0">
                <a:solidFill>
                  <a:srgbClr val="FF0000"/>
                </a:solidFill>
                <a:latin typeface="Cambria" pitchFamily="18" charset="0"/>
              </a:rPr>
              <a:t>Photo</a:t>
            </a:r>
            <a:r>
              <a:rPr lang="lv-LV" sz="2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lv-LV" sz="2200" dirty="0" err="1" smtClean="0">
                <a:solidFill>
                  <a:srgbClr val="FF0000"/>
                </a:solidFill>
                <a:latin typeface="Cambria" pitchFamily="18" charset="0"/>
              </a:rPr>
              <a:t>stolen</a:t>
            </a:r>
            <a:r>
              <a:rPr lang="lv-LV" sz="2200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lv-LV" sz="22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v-LV" dirty="0" smtClean="0"/>
              <a:t>6. </a:t>
            </a:r>
            <a:r>
              <a:rPr lang="en-GB" dirty="0" smtClean="0"/>
              <a:t>Marketing and promotion 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4857403"/>
          </a:xfrm>
        </p:spPr>
        <p:txBody>
          <a:bodyPr/>
          <a:lstStyle/>
          <a:p>
            <a:pPr algn="ctr">
              <a:buNone/>
            </a:pPr>
            <a:endParaRPr lang="lv-LV" sz="3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lv-LV" sz="3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lv-LV" sz="3200" dirty="0" err="1" smtClean="0">
                <a:solidFill>
                  <a:srgbClr val="FF0000"/>
                </a:solidFill>
              </a:rPr>
              <a:t>Example</a:t>
            </a:r>
            <a:r>
              <a:rPr lang="lv-LV" sz="3200" dirty="0" smtClean="0">
                <a:solidFill>
                  <a:srgbClr val="FF0000"/>
                </a:solidFill>
              </a:rPr>
              <a:t> </a:t>
            </a:r>
            <a:r>
              <a:rPr lang="lv-LV" sz="3200" dirty="0" err="1" smtClean="0">
                <a:solidFill>
                  <a:srgbClr val="FF0000"/>
                </a:solidFill>
              </a:rPr>
              <a:t>needed</a:t>
            </a:r>
            <a:r>
              <a:rPr lang="lv-LV" sz="3200" dirty="0" smtClean="0">
                <a:solidFill>
                  <a:srgbClr val="FF0000"/>
                </a:solidFill>
              </a:rPr>
              <a:t>!</a:t>
            </a:r>
            <a:endParaRPr lang="lv-LV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332656"/>
            <a:ext cx="8915400" cy="706090"/>
          </a:xfrm>
        </p:spPr>
        <p:txBody>
          <a:bodyPr/>
          <a:lstStyle/>
          <a:p>
            <a:pPr lvl="0"/>
            <a:r>
              <a:rPr lang="lv-LV" dirty="0" smtClean="0"/>
              <a:t>7. </a:t>
            </a:r>
            <a:r>
              <a:rPr lang="en-GB" dirty="0" smtClean="0"/>
              <a:t>Sales skills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2" y="1268760"/>
            <a:ext cx="4968552" cy="5112568"/>
          </a:xfrm>
        </p:spPr>
        <p:txBody>
          <a:bodyPr/>
          <a:lstStyle/>
          <a:p>
            <a:pPr>
              <a:buFontTx/>
              <a:buChar char="-"/>
            </a:pPr>
            <a:r>
              <a:rPr lang="lv-LV" sz="2200" b="0" dirty="0" err="1" smtClean="0"/>
              <a:t>home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producer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sells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markets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own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smoked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meets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pastries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catering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for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events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parties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celebrations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etc</a:t>
            </a:r>
            <a:r>
              <a:rPr lang="lv-LV" sz="2200" b="0" dirty="0" smtClean="0"/>
              <a:t>.</a:t>
            </a:r>
          </a:p>
          <a:p>
            <a:pPr>
              <a:buFontTx/>
              <a:buChar char="-"/>
            </a:pPr>
            <a:r>
              <a:rPr lang="lv-LV" sz="2200" b="0" dirty="0" err="1" smtClean="0"/>
              <a:t>the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longer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your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work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experience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the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better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you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understand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your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client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visitor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the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most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importan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is</a:t>
            </a:r>
            <a:r>
              <a:rPr lang="lv-LV" sz="2200" b="0" dirty="0" smtClean="0"/>
              <a:t> to </a:t>
            </a:r>
            <a:r>
              <a:rPr lang="lv-LV" sz="2200" b="0" dirty="0" err="1" smtClean="0"/>
              <a:t>communicate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actively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with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your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customer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talking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and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offering</a:t>
            </a:r>
            <a:r>
              <a:rPr lang="lv-LV" sz="2200" b="0" dirty="0" smtClean="0"/>
              <a:t> to </a:t>
            </a:r>
            <a:r>
              <a:rPr lang="lv-LV" sz="2200" b="0" dirty="0" err="1" smtClean="0"/>
              <a:t>taste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your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produce</a:t>
            </a: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shyness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is</a:t>
            </a:r>
            <a:r>
              <a:rPr lang="lv-LV" sz="2200" b="0" dirty="0" smtClean="0"/>
              <a:t> a </a:t>
            </a:r>
            <a:r>
              <a:rPr lang="lv-LV" sz="2200" b="0" dirty="0" err="1" smtClean="0"/>
              <a:t>big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problem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of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home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producers</a:t>
            </a:r>
            <a:r>
              <a:rPr lang="lv-LV" sz="2200" b="0" dirty="0" smtClean="0"/>
              <a:t> – </a:t>
            </a:r>
            <a:r>
              <a:rPr lang="lv-LV" sz="2200" b="0" dirty="0" err="1" smtClean="0"/>
              <a:t>do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not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keep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your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mouth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shut</a:t>
            </a:r>
            <a:r>
              <a:rPr lang="lv-LV" sz="2200" b="0" dirty="0" smtClean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472" y="764704"/>
            <a:ext cx="9433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b="1" dirty="0" err="1" smtClean="0">
                <a:latin typeface="Cambria" pitchFamily="18" charset="0"/>
              </a:rPr>
              <a:t>Home</a:t>
            </a:r>
            <a:r>
              <a:rPr lang="lv-LV" sz="2200" b="1" dirty="0" smtClean="0">
                <a:latin typeface="Cambria" pitchFamily="18" charset="0"/>
              </a:rPr>
              <a:t> </a:t>
            </a:r>
            <a:r>
              <a:rPr lang="lv-LV" sz="2200" b="1" dirty="0" err="1" smtClean="0">
                <a:latin typeface="Cambria" pitchFamily="18" charset="0"/>
              </a:rPr>
              <a:t>producer</a:t>
            </a:r>
            <a:r>
              <a:rPr lang="lv-LV" sz="2200" b="1" dirty="0" smtClean="0">
                <a:latin typeface="Cambria" pitchFamily="18" charset="0"/>
              </a:rPr>
              <a:t> “Brešu virtuve” (Breši </a:t>
            </a:r>
            <a:r>
              <a:rPr lang="lv-LV" sz="2200" b="1" dirty="0" err="1" smtClean="0">
                <a:latin typeface="Cambria" pitchFamily="18" charset="0"/>
              </a:rPr>
              <a:t>Kitchen</a:t>
            </a:r>
            <a:r>
              <a:rPr lang="lv-LV" sz="2200" b="1" dirty="0" smtClean="0">
                <a:latin typeface="Cambria" pitchFamily="18" charset="0"/>
              </a:rPr>
              <a:t>) </a:t>
            </a:r>
            <a:r>
              <a:rPr lang="lv-LV" sz="2200" b="1" dirty="0" smtClean="0">
                <a:latin typeface="Cambria" pitchFamily="18" charset="0"/>
                <a:hlinkClick r:id="rId2"/>
              </a:rPr>
              <a:t>http://bresuvirtuve.lv/</a:t>
            </a:r>
            <a:r>
              <a:rPr lang="lv-LV" sz="2200" b="1" dirty="0" smtClean="0">
                <a:latin typeface="Cambria" pitchFamily="18" charset="0"/>
              </a:rPr>
              <a:t>  </a:t>
            </a:r>
            <a:endParaRPr lang="lv-LV" sz="2200" b="1" dirty="0">
              <a:latin typeface="Cambria" pitchFamily="18" charset="0"/>
            </a:endParaRPr>
          </a:p>
        </p:txBody>
      </p:sp>
      <p:pic>
        <p:nvPicPr>
          <p:cNvPr id="38914" name="Picture 2" descr="http://bresuvirtuve.lv/wp-content/uploads/2015/01/r_izbrauku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72" y="1628800"/>
            <a:ext cx="3518520" cy="3518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89104" y="52292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>
                <a:solidFill>
                  <a:srgbClr val="FF0000"/>
                </a:solidFill>
              </a:rPr>
              <a:t>Photo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stolen</a:t>
            </a:r>
            <a:r>
              <a:rPr lang="lv-LV" dirty="0" smtClean="0">
                <a:solidFill>
                  <a:srgbClr val="FF0000"/>
                </a:solidFill>
              </a:rPr>
              <a:t>!</a:t>
            </a:r>
            <a:endParaRPr lang="lv-LV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-315416"/>
            <a:ext cx="8915400" cy="1143000"/>
          </a:xfrm>
        </p:spPr>
        <p:txBody>
          <a:bodyPr/>
          <a:lstStyle/>
          <a:p>
            <a:r>
              <a:rPr lang="lv-LV" dirty="0" smtClean="0"/>
              <a:t>Project </a:t>
            </a:r>
            <a:r>
              <a:rPr lang="lv-LV" dirty="0" err="1" smtClean="0"/>
              <a:t>overview</a:t>
            </a:r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21743"/>
              </p:ext>
            </p:extLst>
          </p:nvPr>
        </p:nvGraphicFramePr>
        <p:xfrm>
          <a:off x="704528" y="548680"/>
          <a:ext cx="8856984" cy="54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2448272"/>
                <a:gridCol w="3960440"/>
              </a:tblGrid>
              <a:tr h="705266">
                <a:tc>
                  <a:txBody>
                    <a:bodyPr/>
                    <a:lstStyle/>
                    <a:p>
                      <a:r>
                        <a:rPr lang="lv-LV" sz="2200" dirty="0" err="1" smtClean="0"/>
                        <a:t>WP</a:t>
                      </a:r>
                      <a:r>
                        <a:rPr lang="lv-LV" sz="2200" dirty="0" smtClean="0"/>
                        <a:t> </a:t>
                      </a:r>
                      <a:r>
                        <a:rPr lang="lv-LV" sz="2200" dirty="0" err="1" smtClean="0"/>
                        <a:t>title</a:t>
                      </a:r>
                      <a:endParaRPr lang="lv-LV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200" dirty="0" err="1" smtClean="0"/>
                        <a:t>WP</a:t>
                      </a:r>
                      <a:r>
                        <a:rPr lang="lv-LV" sz="2200" dirty="0" smtClean="0"/>
                        <a:t> </a:t>
                      </a:r>
                      <a:r>
                        <a:rPr lang="lv-LV" sz="2200" dirty="0" err="1" smtClean="0"/>
                        <a:t>duration</a:t>
                      </a:r>
                      <a:endParaRPr lang="lv-LV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200" dirty="0" err="1" smtClean="0"/>
                        <a:t>Deliverable</a:t>
                      </a:r>
                      <a:endParaRPr lang="lv-LV" sz="2200" dirty="0"/>
                    </a:p>
                  </a:txBody>
                  <a:tcPr/>
                </a:tc>
              </a:tr>
              <a:tr h="2260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WP1. </a:t>
                      </a:r>
                      <a:endParaRPr lang="lv-LV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Specification of the On-line Training structure</a:t>
                      </a:r>
                      <a:r>
                        <a:rPr lang="lv-LV" sz="2200" dirty="0" smtClean="0"/>
                        <a:t>.</a:t>
                      </a:r>
                      <a:r>
                        <a:rPr lang="en-GB" sz="2200" dirty="0" smtClean="0"/>
                        <a:t> </a:t>
                      </a:r>
                      <a:endParaRPr lang="lv-LV" sz="2200" dirty="0" smtClean="0"/>
                    </a:p>
                    <a:p>
                      <a:endParaRPr lang="lv-LV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09.</a:t>
                      </a:r>
                      <a:r>
                        <a:rPr lang="lv-LV" sz="2200" dirty="0" smtClean="0"/>
                        <a:t> </a:t>
                      </a:r>
                      <a:r>
                        <a:rPr lang="en-GB" sz="2200" dirty="0" smtClean="0"/>
                        <a:t>-</a:t>
                      </a:r>
                      <a:r>
                        <a:rPr lang="lv-LV" sz="2200" dirty="0" smtClean="0"/>
                        <a:t> </a:t>
                      </a:r>
                      <a:r>
                        <a:rPr lang="en-GB" sz="2200" dirty="0" smtClean="0"/>
                        <a:t>11.2016</a:t>
                      </a:r>
                      <a:endParaRPr lang="lv-LV" sz="2200" dirty="0" smtClean="0"/>
                    </a:p>
                    <a:p>
                      <a:endParaRPr lang="lv-LV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On-line Training structure in English –</a:t>
                      </a:r>
                    </a:p>
                    <a:p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common for all partners / Baltic-Nordic country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SMEs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lv-LV" sz="2200" dirty="0"/>
                    </a:p>
                  </a:txBody>
                  <a:tcPr/>
                </a:tc>
              </a:tr>
              <a:tr h="1217309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WP2. </a:t>
                      </a:r>
                      <a:endParaRPr lang="lv-LV" sz="2200" dirty="0" smtClean="0"/>
                    </a:p>
                    <a:p>
                      <a:r>
                        <a:rPr lang="en-GB" sz="2200" dirty="0" smtClean="0"/>
                        <a:t>On-line Training learning contents</a:t>
                      </a:r>
                      <a:r>
                        <a:rPr lang="lv-LV" sz="2200" dirty="0" smtClean="0"/>
                        <a:t>.</a:t>
                      </a:r>
                      <a:r>
                        <a:rPr lang="en-GB" sz="2200" dirty="0" smtClean="0"/>
                        <a:t> </a:t>
                      </a:r>
                      <a:endParaRPr lang="lv-LV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12.</a:t>
                      </a:r>
                      <a:r>
                        <a:rPr lang="lv-LV" sz="2200" dirty="0" smtClean="0"/>
                        <a:t>2016.</a:t>
                      </a:r>
                      <a:r>
                        <a:rPr lang="en-GB" sz="2200" dirty="0" smtClean="0"/>
                        <a:t> </a:t>
                      </a:r>
                      <a:r>
                        <a:rPr lang="lv-LV" sz="2200" dirty="0" smtClean="0"/>
                        <a:t>- </a:t>
                      </a:r>
                      <a:r>
                        <a:rPr lang="en-GB" sz="2200" dirty="0" smtClean="0"/>
                        <a:t>06.2017.</a:t>
                      </a:r>
                      <a:endParaRPr lang="lv-LV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On-line Training - full learning contents in LV, NO, EE</a:t>
                      </a:r>
                      <a:r>
                        <a:rPr lang="lv-LV" sz="2200" dirty="0" smtClean="0"/>
                        <a:t> </a:t>
                      </a:r>
                      <a:r>
                        <a:rPr lang="lv-LV" sz="2200" dirty="0" err="1" smtClean="0"/>
                        <a:t>languages</a:t>
                      </a:r>
                      <a:r>
                        <a:rPr lang="lv-LV" sz="2200" b="0" dirty="0" smtClean="0"/>
                        <a:t>.</a:t>
                      </a:r>
                    </a:p>
                  </a:txBody>
                  <a:tcPr/>
                </a:tc>
              </a:tr>
              <a:tr h="1217309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WP3. Dissemination </a:t>
                      </a:r>
                      <a:r>
                        <a:rPr lang="lv-LV" sz="2200" dirty="0" smtClean="0"/>
                        <a:t/>
                      </a:r>
                      <a:br>
                        <a:rPr lang="lv-LV" sz="2200" dirty="0" smtClean="0"/>
                      </a:br>
                      <a:endParaRPr lang="lv-LV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09.2016. – 08.2017.</a:t>
                      </a:r>
                      <a:endParaRPr lang="lv-LV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Feedback summary from the target audience in all partner countries</a:t>
                      </a:r>
                      <a:r>
                        <a:rPr lang="lv-LV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lv-LV" sz="22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2560" y="6211669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>
                <a:hlinkClick r:id="rId2"/>
              </a:rPr>
              <a:t>https</a:t>
            </a:r>
            <a:r>
              <a:rPr lang="lv-LV" sz="1200">
                <a:hlinkClick r:id="rId2"/>
              </a:rPr>
              <a:t>://</a:t>
            </a:r>
            <a:r>
              <a:rPr lang="lv-LV" sz="1200" smtClean="0">
                <a:hlinkClick r:id="rId2"/>
              </a:rPr>
              <a:t>drive.google.com/drive/folders/0B9FqfSUXLt1PYlg0SGVoZlZCeGc</a:t>
            </a:r>
            <a:r>
              <a:rPr lang="lv-LV" sz="1200" smtClean="0"/>
              <a:t> - </a:t>
            </a:r>
            <a:r>
              <a:rPr lang="lv-LV" sz="1200" dirty="0" smtClean="0"/>
              <a:t>project documents stored</a:t>
            </a:r>
            <a:endParaRPr lang="lv-LV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0"/>
            <a:ext cx="8915400" cy="1143000"/>
          </a:xfrm>
        </p:spPr>
        <p:txBody>
          <a:bodyPr/>
          <a:lstStyle/>
          <a:p>
            <a:r>
              <a:rPr lang="lv-LV" dirty="0" smtClean="0"/>
              <a:t>8. </a:t>
            </a:r>
            <a:r>
              <a:rPr lang="en-GB" dirty="0" smtClean="0"/>
              <a:t> Useful IT solutions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3881636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lv-LV" sz="2200" b="0" dirty="0" err="1" smtClean="0"/>
              <a:t>home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baked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bread</a:t>
            </a:r>
            <a:endParaRPr lang="lv-LV" sz="2200" b="0" dirty="0" smtClean="0"/>
          </a:p>
          <a:p>
            <a:pPr>
              <a:buFontTx/>
              <a:buChar char="-"/>
            </a:pP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business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idea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based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active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presence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social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networks</a:t>
            </a:r>
            <a:r>
              <a:rPr lang="lv-LV" sz="2200" b="0" dirty="0" smtClean="0"/>
              <a:t> - </a:t>
            </a:r>
            <a:r>
              <a:rPr lang="lv-LV" sz="2200" b="0" dirty="0" err="1" smtClean="0"/>
              <a:t>appearance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Fb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brought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immediate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public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attention</a:t>
            </a:r>
            <a:endParaRPr lang="lv-LV" sz="2200" b="0" dirty="0" smtClean="0"/>
          </a:p>
          <a:p>
            <a:pPr>
              <a:buFontTx/>
              <a:buChar char="-"/>
            </a:pPr>
            <a:endParaRPr lang="lv-LV" sz="2200" b="0" dirty="0" smtClean="0"/>
          </a:p>
          <a:p>
            <a:pPr>
              <a:buFontTx/>
              <a:buChar char="-"/>
            </a:pPr>
            <a:r>
              <a:rPr lang="lv-LV" sz="2200" b="0" dirty="0" err="1" smtClean="0"/>
              <a:t>friendly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communication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based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personal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feelings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about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bread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baking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that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particular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day</a:t>
            </a:r>
            <a:endParaRPr lang="lv-LV" sz="2200" b="0" dirty="0" smtClean="0"/>
          </a:p>
          <a:p>
            <a:pPr>
              <a:buFontTx/>
              <a:buChar char="-"/>
            </a:pPr>
            <a:endParaRPr lang="lv-LV" sz="2200" b="0" dirty="0" smtClean="0"/>
          </a:p>
          <a:p>
            <a:pPr>
              <a:buFontTx/>
              <a:buChar char="-"/>
            </a:pPr>
            <a:endParaRPr lang="lv-LV" sz="2200" b="0" dirty="0" smtClean="0"/>
          </a:p>
          <a:p>
            <a:pPr>
              <a:buFontTx/>
              <a:buChar char="-"/>
            </a:pPr>
            <a:endParaRPr lang="lv-LV" sz="2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88504" y="620688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b="1" dirty="0" err="1" smtClean="0">
                <a:latin typeface="Cambria" pitchFamily="18" charset="0"/>
              </a:rPr>
              <a:t>Home</a:t>
            </a:r>
            <a:r>
              <a:rPr lang="lv-LV" sz="2200" b="1" dirty="0" smtClean="0">
                <a:latin typeface="Cambria" pitchFamily="18" charset="0"/>
              </a:rPr>
              <a:t> </a:t>
            </a:r>
            <a:r>
              <a:rPr lang="lv-LV" sz="2200" b="1" dirty="0" err="1" smtClean="0">
                <a:latin typeface="Cambria" pitchFamily="18" charset="0"/>
              </a:rPr>
              <a:t>producer</a:t>
            </a:r>
            <a:r>
              <a:rPr lang="lv-LV" sz="2200" b="1" dirty="0" smtClean="0">
                <a:latin typeface="Cambria" pitchFamily="18" charset="0"/>
              </a:rPr>
              <a:t> “Zaļā maize” (</a:t>
            </a:r>
            <a:r>
              <a:rPr lang="lv-LV" sz="2200" b="1" dirty="0" err="1" smtClean="0">
                <a:latin typeface="Cambria" pitchFamily="18" charset="0"/>
              </a:rPr>
              <a:t>The</a:t>
            </a:r>
            <a:r>
              <a:rPr lang="lv-LV" sz="2200" b="1" dirty="0" smtClean="0">
                <a:latin typeface="Cambria" pitchFamily="18" charset="0"/>
              </a:rPr>
              <a:t> </a:t>
            </a:r>
            <a:r>
              <a:rPr lang="lv-LV" sz="2200" b="1" dirty="0" err="1" smtClean="0">
                <a:latin typeface="Cambria" pitchFamily="18" charset="0"/>
              </a:rPr>
              <a:t>Green</a:t>
            </a:r>
            <a:r>
              <a:rPr lang="lv-LV" sz="2200" b="1" dirty="0" smtClean="0">
                <a:latin typeface="Cambria" pitchFamily="18" charset="0"/>
              </a:rPr>
              <a:t> </a:t>
            </a:r>
            <a:r>
              <a:rPr lang="lv-LV" sz="2200" b="1" dirty="0" err="1" smtClean="0">
                <a:latin typeface="Cambria" pitchFamily="18" charset="0"/>
              </a:rPr>
              <a:t>Bread</a:t>
            </a:r>
            <a:r>
              <a:rPr lang="lv-LV" sz="2200" b="1" dirty="0" smtClean="0">
                <a:latin typeface="Cambria" pitchFamily="18" charset="0"/>
              </a:rPr>
              <a:t>) </a:t>
            </a:r>
            <a:r>
              <a:rPr lang="lv-LV" sz="2200" b="1" dirty="0" smtClean="0">
                <a:latin typeface="Cambria" pitchFamily="18" charset="0"/>
                <a:hlinkClick r:id="rId2"/>
              </a:rPr>
              <a:t>https://www.facebook.com/ZalaMaize/</a:t>
            </a:r>
            <a:r>
              <a:rPr lang="lv-LV" sz="2200" b="1" dirty="0" smtClean="0">
                <a:latin typeface="Cambria" pitchFamily="18" charset="0"/>
              </a:rPr>
              <a:t> </a:t>
            </a:r>
            <a:endParaRPr lang="lv-LV" sz="2200" b="1" dirty="0">
              <a:latin typeface="Cambria" pitchFamily="18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 r="21532"/>
          <a:stretch>
            <a:fillRect/>
          </a:stretch>
        </p:blipFill>
        <p:spPr bwMode="auto">
          <a:xfrm>
            <a:off x="4448944" y="1700808"/>
            <a:ext cx="5149889" cy="368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0"/>
            <a:ext cx="8915400" cy="1143000"/>
          </a:xfrm>
        </p:spPr>
        <p:txBody>
          <a:bodyPr/>
          <a:lstStyle/>
          <a:p>
            <a:r>
              <a:rPr lang="lv-LV" dirty="0" smtClean="0"/>
              <a:t>9. </a:t>
            </a:r>
            <a:r>
              <a:rPr lang="en-GB" dirty="0" smtClean="0"/>
              <a:t>Local cooperation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6752"/>
            <a:ext cx="8915400" cy="4929411"/>
          </a:xfrm>
        </p:spPr>
        <p:txBody>
          <a:bodyPr/>
          <a:lstStyle/>
          <a:p>
            <a:pPr algn="ctr">
              <a:buNone/>
            </a:pPr>
            <a:r>
              <a:rPr lang="lv-LV" sz="3200" dirty="0" err="1" smtClean="0">
                <a:solidFill>
                  <a:srgbClr val="FF0000"/>
                </a:solidFill>
              </a:rPr>
              <a:t>Experience</a:t>
            </a:r>
            <a:r>
              <a:rPr lang="lv-LV" sz="3200" dirty="0" smtClean="0">
                <a:solidFill>
                  <a:srgbClr val="FF0000"/>
                </a:solidFill>
              </a:rPr>
              <a:t> </a:t>
            </a:r>
            <a:r>
              <a:rPr lang="lv-LV" sz="3200" dirty="0" err="1" smtClean="0">
                <a:solidFill>
                  <a:srgbClr val="FF0000"/>
                </a:solidFill>
              </a:rPr>
              <a:t>story</a:t>
            </a:r>
            <a:r>
              <a:rPr lang="lv-LV" sz="3200" dirty="0" smtClean="0">
                <a:solidFill>
                  <a:srgbClr val="FF0000"/>
                </a:solidFill>
              </a:rPr>
              <a:t> </a:t>
            </a:r>
            <a:r>
              <a:rPr lang="lv-LV" sz="3200" dirty="0" err="1" smtClean="0">
                <a:solidFill>
                  <a:srgbClr val="FF0000"/>
                </a:solidFill>
              </a:rPr>
              <a:t>needed</a:t>
            </a:r>
            <a:r>
              <a:rPr lang="lv-LV" sz="3200" dirty="0" smtClean="0">
                <a:solidFill>
                  <a:srgbClr val="FF0000"/>
                </a:solidFill>
              </a:rPr>
              <a:t>!</a:t>
            </a:r>
            <a:endParaRPr lang="lv-LV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PICT0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9" r="5811" b="6822"/>
          <a:stretch>
            <a:fillRect/>
          </a:stretch>
        </p:blipFill>
        <p:spPr>
          <a:xfrm>
            <a:off x="-39688" y="0"/>
            <a:ext cx="9945688" cy="6858000"/>
          </a:xfrm>
        </p:spPr>
      </p:pic>
      <p:pic>
        <p:nvPicPr>
          <p:cNvPr id="22531" name="Picture 4" descr="LC-logo-emblema-balt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369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3050" y="5805488"/>
            <a:ext cx="92043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b="1" spc="120" dirty="0">
                <a:solidFill>
                  <a:schemeClr val="bg1"/>
                </a:solidFill>
                <a:latin typeface="Cambria" pitchFamily="18" charset="0"/>
              </a:rPr>
              <a:t>Latvijas  lauku tūrisma asociācija “Lauku ceļotājs”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Cambria" pitchFamily="18" charset="0"/>
              </a:rPr>
              <a:t>Kalnciema iela 40, Rīga, LV-1046, +371 67617600 </a:t>
            </a:r>
            <a:endParaRPr lang="lv-LV" sz="1600" dirty="0">
              <a:solidFill>
                <a:schemeClr val="bg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dirty="0">
                <a:solidFill>
                  <a:schemeClr val="bg1"/>
                </a:solidFill>
                <a:latin typeface="Cambria" pitchFamily="18" charset="0"/>
              </a:rPr>
              <a:t>E-pasts: </a:t>
            </a:r>
            <a:r>
              <a:rPr lang="pl-PL" sz="1600" dirty="0">
                <a:solidFill>
                  <a:schemeClr val="bg1"/>
                </a:solidFill>
                <a:latin typeface="Cambria" pitchFamily="18" charset="0"/>
              </a:rPr>
              <a:t>lauku@celotajs.lv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</a:rPr>
              <a:t>   </a:t>
            </a:r>
            <a:r>
              <a:rPr lang="pl-PL" sz="16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lv-LV" sz="1600" dirty="0" err="1">
                <a:solidFill>
                  <a:schemeClr val="bg1"/>
                </a:solidFill>
                <a:latin typeface="Cambria" pitchFamily="18" charset="0"/>
              </a:rPr>
              <a:t>Facebook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</a:rPr>
              <a:t>: Lauku </a:t>
            </a:r>
            <a:r>
              <a:rPr lang="lv-LV" sz="1600" dirty="0" err="1">
                <a:solidFill>
                  <a:schemeClr val="bg1"/>
                </a:solidFill>
                <a:latin typeface="Cambria" pitchFamily="18" charset="0"/>
              </a:rPr>
              <a:t>Celotajs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</a:rPr>
              <a:t>     </a:t>
            </a:r>
            <a:r>
              <a:rPr lang="lv-LV" sz="1600" dirty="0" err="1">
                <a:solidFill>
                  <a:schemeClr val="bg1"/>
                </a:solidFill>
                <a:latin typeface="Cambria" pitchFamily="18" charset="0"/>
              </a:rPr>
              <a:t>twitter.com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</a:rPr>
              <a:t>/</a:t>
            </a:r>
            <a:r>
              <a:rPr lang="lv-LV" sz="1600" dirty="0" err="1">
                <a:solidFill>
                  <a:schemeClr val="bg1"/>
                </a:solidFill>
                <a:latin typeface="Cambria" pitchFamily="18" charset="0"/>
              </a:rPr>
              <a:t>Laukucelotajs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</a:rPr>
              <a:t>  </a:t>
            </a:r>
            <a:endParaRPr lang="en-US" sz="16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60388" y="0"/>
            <a:ext cx="8915400" cy="1143000"/>
          </a:xfrm>
        </p:spPr>
        <p:txBody>
          <a:bodyPr/>
          <a:lstStyle/>
          <a:p>
            <a:r>
              <a:rPr lang="en-GB" dirty="0" smtClean="0"/>
              <a:t>WP1. Specification of the On-line Training structure (09.-11.2016)</a:t>
            </a:r>
            <a:endParaRPr lang="lv-LV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6496" y="1268760"/>
            <a:ext cx="91450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Cambria" pitchFamily="18" charset="0"/>
              </a:rPr>
              <a:t>- define structure with chapters and sub-chapters </a:t>
            </a:r>
            <a:r>
              <a:rPr lang="lv-LV" sz="2600" dirty="0" smtClean="0">
                <a:latin typeface="Cambria" pitchFamily="18" charset="0"/>
              </a:rPr>
              <a:t>= </a:t>
            </a:r>
            <a:r>
              <a:rPr lang="en-GB" sz="2600" dirty="0" smtClean="0">
                <a:latin typeface="Cambria" pitchFamily="18" charset="0"/>
              </a:rPr>
              <a:t>framework</a:t>
            </a:r>
            <a:r>
              <a:rPr lang="lv-LV" sz="2600" dirty="0" smtClean="0">
                <a:latin typeface="Cambria" pitchFamily="18" charset="0"/>
              </a:rPr>
              <a:t> </a:t>
            </a:r>
            <a:r>
              <a:rPr lang="en-GB" sz="2600" dirty="0" smtClean="0">
                <a:latin typeface="Cambria" pitchFamily="18" charset="0"/>
              </a:rPr>
              <a:t>and specification for learning contents </a:t>
            </a:r>
            <a:r>
              <a:rPr lang="lv-LV" sz="2600" dirty="0" smtClean="0">
                <a:latin typeface="Cambria" pitchFamily="18" charset="0"/>
              </a:rPr>
              <a:t>– </a:t>
            </a:r>
            <a:r>
              <a:rPr lang="lv-LV" sz="2600" dirty="0" err="1" smtClean="0">
                <a:solidFill>
                  <a:srgbClr val="FF0000"/>
                </a:solidFill>
                <a:latin typeface="Cambria" pitchFamily="18" charset="0"/>
              </a:rPr>
              <a:t>done</a:t>
            </a:r>
            <a:r>
              <a:rPr lang="lv-LV" sz="2600" dirty="0" smtClean="0">
                <a:latin typeface="Cambria" pitchFamily="18" charset="0"/>
              </a:rPr>
              <a:t/>
            </a:r>
            <a:br>
              <a:rPr lang="lv-LV" sz="2600" dirty="0" smtClean="0">
                <a:latin typeface="Cambria" pitchFamily="18" charset="0"/>
              </a:rPr>
            </a:br>
            <a:r>
              <a:rPr lang="en-GB" sz="2600" dirty="0" smtClean="0">
                <a:latin typeface="Cambria" pitchFamily="18" charset="0"/>
              </a:rPr>
              <a:t>- 1 partner meeting aligned with the 9th Baltic Sea Tourism Forum (</a:t>
            </a:r>
            <a:r>
              <a:rPr lang="en-GB" sz="2600" dirty="0" err="1" smtClean="0">
                <a:latin typeface="Cambria" pitchFamily="18" charset="0"/>
              </a:rPr>
              <a:t>BSTF</a:t>
            </a:r>
            <a:r>
              <a:rPr lang="en-GB" sz="2600" dirty="0" smtClean="0">
                <a:latin typeface="Cambria" pitchFamily="18" charset="0"/>
              </a:rPr>
              <a:t>) in </a:t>
            </a:r>
            <a:r>
              <a:rPr lang="en-GB" sz="2600" dirty="0" err="1" smtClean="0">
                <a:latin typeface="Cambria" pitchFamily="18" charset="0"/>
              </a:rPr>
              <a:t>Pärnu</a:t>
            </a:r>
            <a:r>
              <a:rPr lang="lv-LV" sz="2600" dirty="0" smtClean="0">
                <a:latin typeface="Cambria" pitchFamily="18" charset="0"/>
              </a:rPr>
              <a:t> to </a:t>
            </a:r>
            <a:r>
              <a:rPr lang="en-GB" sz="2600" dirty="0" smtClean="0">
                <a:latin typeface="Cambria" pitchFamily="18" charset="0"/>
              </a:rPr>
              <a:t>discuss and finalise the On-line Training chapter titles and structure</a:t>
            </a:r>
            <a:r>
              <a:rPr lang="lv-LV" sz="2600" dirty="0" smtClean="0">
                <a:latin typeface="Cambria" pitchFamily="18" charset="0"/>
              </a:rPr>
              <a:t> – </a:t>
            </a:r>
            <a:r>
              <a:rPr lang="lv-LV" sz="2600" dirty="0" err="1" smtClean="0">
                <a:solidFill>
                  <a:srgbClr val="FF0000"/>
                </a:solidFill>
                <a:latin typeface="Cambria" pitchFamily="18" charset="0"/>
              </a:rPr>
              <a:t>done</a:t>
            </a:r>
            <a:r>
              <a:rPr lang="lv-LV" sz="2600" dirty="0" smtClean="0">
                <a:latin typeface="Cambria" pitchFamily="18" charset="0"/>
              </a:rPr>
              <a:t/>
            </a:r>
            <a:br>
              <a:rPr lang="lv-LV" sz="2600" dirty="0" smtClean="0">
                <a:latin typeface="Cambria" pitchFamily="18" charset="0"/>
              </a:rPr>
            </a:br>
            <a:r>
              <a:rPr lang="en-GB" sz="2600" dirty="0" smtClean="0">
                <a:latin typeface="Cambria" pitchFamily="18" charset="0"/>
              </a:rPr>
              <a:t>-  evaluate the structure with the target audience – </a:t>
            </a:r>
            <a:r>
              <a:rPr lang="en-GB" sz="2600" dirty="0" err="1" smtClean="0">
                <a:latin typeface="Cambria" pitchFamily="18" charset="0"/>
              </a:rPr>
              <a:t>SMEs</a:t>
            </a:r>
            <a:r>
              <a:rPr lang="en-GB" sz="2600" dirty="0" smtClean="0">
                <a:latin typeface="Cambria" pitchFamily="18" charset="0"/>
              </a:rPr>
              <a:t> and training sector in LV, EE,</a:t>
            </a:r>
            <a:r>
              <a:rPr lang="lv-LV" sz="2600" dirty="0" smtClean="0">
                <a:latin typeface="Cambria" pitchFamily="18" charset="0"/>
              </a:rPr>
              <a:t> </a:t>
            </a:r>
            <a:r>
              <a:rPr lang="en-GB" sz="2600" dirty="0" smtClean="0">
                <a:latin typeface="Cambria" pitchFamily="18" charset="0"/>
              </a:rPr>
              <a:t>NO.</a:t>
            </a:r>
            <a:r>
              <a:rPr lang="lv-LV" sz="2600" dirty="0" smtClean="0">
                <a:latin typeface="Cambria" pitchFamily="18" charset="0"/>
              </a:rPr>
              <a:t> - </a:t>
            </a:r>
            <a:r>
              <a:rPr lang="lv-LV" sz="2600" dirty="0" smtClean="0">
                <a:solidFill>
                  <a:srgbClr val="FF0000"/>
                </a:solidFill>
                <a:latin typeface="Cambria" pitchFamily="18" charset="0"/>
              </a:rPr>
              <a:t>???</a:t>
            </a:r>
          </a:p>
          <a:p>
            <a:r>
              <a:rPr lang="en-GB" sz="2600" dirty="0" smtClean="0">
                <a:latin typeface="Cambria" pitchFamily="18" charset="0"/>
              </a:rPr>
              <a:t> </a:t>
            </a:r>
            <a:endParaRPr lang="lv-LV" sz="2600" dirty="0" smtClean="0">
              <a:latin typeface="Cambria" pitchFamily="18" charset="0"/>
            </a:endParaRPr>
          </a:p>
          <a:p>
            <a:r>
              <a:rPr lang="lv-LV" sz="2600" b="1" dirty="0" err="1" smtClean="0">
                <a:latin typeface="Cambria" pitchFamily="18" charset="0"/>
              </a:rPr>
              <a:t>Deliverable</a:t>
            </a:r>
            <a:r>
              <a:rPr lang="en-GB" sz="2600" b="1" dirty="0" smtClean="0">
                <a:latin typeface="Cambria" pitchFamily="18" charset="0"/>
              </a:rPr>
              <a:t>: On-line Training structure in English – common for all partners / Baltic-Nordic country </a:t>
            </a:r>
            <a:r>
              <a:rPr lang="en-GB" sz="2600" b="1" dirty="0" err="1" smtClean="0">
                <a:latin typeface="Cambria" pitchFamily="18" charset="0"/>
              </a:rPr>
              <a:t>SMEs</a:t>
            </a:r>
            <a:r>
              <a:rPr lang="en-GB" sz="2600" b="1" dirty="0" smtClean="0">
                <a:latin typeface="Cambria" pitchFamily="18" charset="0"/>
              </a:rPr>
              <a:t>.</a:t>
            </a:r>
            <a:endParaRPr lang="lv-LV" sz="2600" b="1" dirty="0" smtClean="0">
              <a:latin typeface="Cambria" pitchFamily="18" charset="0"/>
            </a:endParaRPr>
          </a:p>
          <a:p>
            <a:endParaRPr lang="lv-LV" dirty="0"/>
          </a:p>
        </p:txBody>
      </p:sp>
      <p:pic>
        <p:nvPicPr>
          <p:cNvPr id="7" name="Picture 2" descr="http://galerija.celotajs.lv/g/www/common/images/logo/prj/2016/adult_nordplus.jpg?size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20" y="6237312"/>
            <a:ext cx="2364526" cy="62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0648"/>
            <a:ext cx="8915400" cy="1156990"/>
          </a:xfrm>
        </p:spPr>
        <p:txBody>
          <a:bodyPr/>
          <a:lstStyle/>
          <a:p>
            <a:r>
              <a:rPr lang="en-GB" dirty="0" smtClean="0"/>
              <a:t>WP2. On-line Training learning contents (12. 2016. – 06.2017.)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340768"/>
            <a:ext cx="9289032" cy="4392488"/>
          </a:xfrm>
        </p:spPr>
        <p:txBody>
          <a:bodyPr/>
          <a:lstStyle/>
          <a:p>
            <a:pPr>
              <a:buNone/>
            </a:pPr>
            <a:r>
              <a:rPr lang="en-GB" sz="2400" b="0" dirty="0" smtClean="0"/>
              <a:t>1. </a:t>
            </a:r>
            <a:r>
              <a:rPr lang="en-GB" b="0" dirty="0" smtClean="0"/>
              <a:t>Translate the On-line Training structure to partner languages</a:t>
            </a:r>
            <a:r>
              <a:rPr lang="lv-LV" b="0" dirty="0" smtClean="0"/>
              <a:t> - </a:t>
            </a:r>
            <a:r>
              <a:rPr lang="lv-LV" b="0" dirty="0" err="1" smtClean="0">
                <a:solidFill>
                  <a:srgbClr val="FF0000"/>
                </a:solidFill>
              </a:rPr>
              <a:t>done</a:t>
            </a:r>
            <a:endParaRPr lang="lv-LV" b="0" dirty="0" smtClean="0"/>
          </a:p>
          <a:p>
            <a:pPr>
              <a:buNone/>
            </a:pPr>
            <a:r>
              <a:rPr lang="en-GB" b="0" dirty="0" smtClean="0"/>
              <a:t>2. </a:t>
            </a:r>
            <a:r>
              <a:rPr lang="lv-LV" b="0" dirty="0" err="1" smtClean="0"/>
              <a:t>Partners</a:t>
            </a:r>
            <a:r>
              <a:rPr lang="lv-LV" b="0" dirty="0" smtClean="0"/>
              <a:t> d</a:t>
            </a:r>
            <a:r>
              <a:rPr lang="en-GB" b="0" dirty="0" err="1" smtClean="0"/>
              <a:t>evelop</a:t>
            </a:r>
            <a:r>
              <a:rPr lang="en-GB" b="0" dirty="0" smtClean="0"/>
              <a:t> survey form</a:t>
            </a:r>
            <a:r>
              <a:rPr lang="lv-LV" b="0" dirty="0" smtClean="0"/>
              <a:t> </a:t>
            </a:r>
            <a:r>
              <a:rPr lang="lv-LV" b="0" dirty="0" err="1" smtClean="0"/>
              <a:t>for</a:t>
            </a:r>
            <a:r>
              <a:rPr lang="lv-LV" b="0" dirty="0" smtClean="0"/>
              <a:t> </a:t>
            </a:r>
            <a:r>
              <a:rPr lang="lv-LV" b="0" dirty="0" err="1" smtClean="0"/>
              <a:t>visits</a:t>
            </a:r>
            <a:r>
              <a:rPr lang="lv-LV" b="0" dirty="0" smtClean="0"/>
              <a:t> to </a:t>
            </a:r>
            <a:r>
              <a:rPr lang="lv-LV" b="0" dirty="0" err="1" smtClean="0"/>
              <a:t>SMEs</a:t>
            </a:r>
            <a:r>
              <a:rPr lang="en-GB" b="0" dirty="0" smtClean="0"/>
              <a:t> </a:t>
            </a:r>
            <a:r>
              <a:rPr lang="lv-LV" b="0" dirty="0" err="1" smtClean="0"/>
              <a:t>and</a:t>
            </a:r>
            <a:r>
              <a:rPr lang="lv-LV" b="0" dirty="0" smtClean="0"/>
              <a:t> </a:t>
            </a:r>
            <a:r>
              <a:rPr lang="en-GB" b="0" dirty="0" smtClean="0"/>
              <a:t>collect</a:t>
            </a:r>
            <a:r>
              <a:rPr lang="lv-LV" b="0" dirty="0" err="1" smtClean="0"/>
              <a:t>ing</a:t>
            </a:r>
            <a:r>
              <a:rPr lang="en-GB" b="0" dirty="0" smtClean="0"/>
              <a:t> best practice</a:t>
            </a:r>
            <a:r>
              <a:rPr lang="lv-LV" b="0" dirty="0" smtClean="0"/>
              <a:t> – </a:t>
            </a:r>
            <a:r>
              <a:rPr lang="lv-LV" b="0" dirty="0" smtClean="0">
                <a:solidFill>
                  <a:srgbClr val="FF0000"/>
                </a:solidFill>
              </a:rPr>
              <a:t>to </a:t>
            </a:r>
            <a:r>
              <a:rPr lang="lv-LV" b="0" dirty="0" err="1" smtClean="0">
                <a:solidFill>
                  <a:srgbClr val="FF0000"/>
                </a:solidFill>
              </a:rPr>
              <a:t>do</a:t>
            </a:r>
            <a:r>
              <a:rPr lang="lv-LV" b="0" dirty="0" smtClean="0">
                <a:solidFill>
                  <a:srgbClr val="FF0000"/>
                </a:solidFill>
              </a:rPr>
              <a:t>!</a:t>
            </a:r>
            <a:r>
              <a:rPr lang="en-GB" b="0" dirty="0" smtClean="0">
                <a:solidFill>
                  <a:srgbClr val="FF0000"/>
                </a:solidFill>
              </a:rPr>
              <a:t> </a:t>
            </a:r>
            <a:endParaRPr lang="lv-LV" b="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lv-LV" b="0" dirty="0" smtClean="0"/>
              <a:t>3</a:t>
            </a:r>
            <a:r>
              <a:rPr lang="en-GB" b="0" dirty="0" smtClean="0"/>
              <a:t>.</a:t>
            </a:r>
            <a:r>
              <a:rPr lang="lv-LV" b="0" dirty="0" smtClean="0"/>
              <a:t> P</a:t>
            </a:r>
            <a:r>
              <a:rPr lang="en-US" b="0" dirty="0" err="1" smtClean="0"/>
              <a:t>artners</a:t>
            </a:r>
            <a:r>
              <a:rPr lang="en-US" b="0" dirty="0" smtClean="0"/>
              <a:t> select the best practice cases and visit</a:t>
            </a:r>
            <a:r>
              <a:rPr lang="lv-LV" b="0" dirty="0" smtClean="0"/>
              <a:t> </a:t>
            </a:r>
            <a:r>
              <a:rPr lang="lv-LV" b="0" dirty="0" err="1" smtClean="0"/>
              <a:t>them</a:t>
            </a:r>
            <a:r>
              <a:rPr lang="en-US" b="0" dirty="0" smtClean="0"/>
              <a:t> to source</a:t>
            </a:r>
            <a:r>
              <a:rPr lang="lv-LV" b="0" dirty="0" smtClean="0"/>
              <a:t> </a:t>
            </a:r>
            <a:r>
              <a:rPr lang="en-US" b="0" dirty="0" smtClean="0"/>
              <a:t>information for the On-line Training. </a:t>
            </a:r>
            <a:r>
              <a:rPr lang="lv-LV" b="0" dirty="0" err="1" smtClean="0"/>
              <a:t>Interviews</a:t>
            </a:r>
            <a:r>
              <a:rPr lang="lv-LV" b="0" dirty="0" smtClean="0"/>
              <a:t> </a:t>
            </a:r>
            <a:r>
              <a:rPr lang="lv-LV" b="0" dirty="0" err="1" smtClean="0"/>
              <a:t>with</a:t>
            </a:r>
            <a:r>
              <a:rPr lang="lv-LV" b="0" dirty="0" smtClean="0"/>
              <a:t> </a:t>
            </a:r>
            <a:r>
              <a:rPr lang="lv-LV" b="0" dirty="0" err="1" smtClean="0"/>
              <a:t>service</a:t>
            </a:r>
            <a:r>
              <a:rPr lang="lv-LV" b="0" dirty="0" smtClean="0"/>
              <a:t> </a:t>
            </a:r>
            <a:r>
              <a:rPr lang="lv-LV" b="0" dirty="0" err="1" smtClean="0"/>
              <a:t>providers</a:t>
            </a:r>
            <a:r>
              <a:rPr lang="lv-LV" b="0" dirty="0" smtClean="0"/>
              <a:t> to </a:t>
            </a:r>
            <a:r>
              <a:rPr lang="en-US" b="0" dirty="0" smtClean="0"/>
              <a:t>highlight the most</a:t>
            </a:r>
            <a:r>
              <a:rPr lang="lv-LV" b="0" dirty="0" smtClean="0"/>
              <a:t> </a:t>
            </a:r>
            <a:r>
              <a:rPr lang="en-US" b="0" dirty="0" smtClean="0"/>
              <a:t>important aspect, and document the best practices in photos. </a:t>
            </a:r>
            <a:r>
              <a:rPr lang="lv-LV" b="0" dirty="0" smtClean="0"/>
              <a:t>V</a:t>
            </a:r>
            <a:r>
              <a:rPr lang="en-US" b="0" dirty="0" err="1" smtClean="0"/>
              <a:t>isit</a:t>
            </a:r>
            <a:r>
              <a:rPr lang="lv-LV" b="0" dirty="0" smtClean="0"/>
              <a:t>s </a:t>
            </a:r>
            <a:r>
              <a:rPr lang="lv-LV" b="0" dirty="0" err="1" smtClean="0"/>
              <a:t>in</a:t>
            </a:r>
            <a:r>
              <a:rPr lang="lv-LV" b="0" dirty="0" smtClean="0"/>
              <a:t> </a:t>
            </a:r>
            <a:r>
              <a:rPr lang="en-US" b="0" dirty="0" smtClean="0"/>
              <a:t>active season to</a:t>
            </a:r>
            <a:r>
              <a:rPr lang="lv-LV" b="0" dirty="0" smtClean="0"/>
              <a:t> </a:t>
            </a:r>
            <a:r>
              <a:rPr lang="lv-LV" b="0" dirty="0" err="1" smtClean="0"/>
              <a:t>get</a:t>
            </a:r>
            <a:r>
              <a:rPr lang="lv-LV" b="0" dirty="0" smtClean="0"/>
              <a:t> </a:t>
            </a:r>
            <a:r>
              <a:rPr lang="en-US" b="0" dirty="0" smtClean="0"/>
              <a:t>the best illustrative material</a:t>
            </a:r>
            <a:r>
              <a:rPr lang="lv-LV" b="0" dirty="0" smtClean="0"/>
              <a:t> – </a:t>
            </a:r>
            <a:r>
              <a:rPr lang="lv-LV" b="0" dirty="0" smtClean="0">
                <a:solidFill>
                  <a:srgbClr val="FF0000"/>
                </a:solidFill>
              </a:rPr>
              <a:t>to </a:t>
            </a:r>
            <a:r>
              <a:rPr lang="lv-LV" b="0" dirty="0" err="1" smtClean="0">
                <a:solidFill>
                  <a:srgbClr val="FF0000"/>
                </a:solidFill>
              </a:rPr>
              <a:t>do</a:t>
            </a:r>
            <a:r>
              <a:rPr lang="lv-LV" b="0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lv-LV" sz="2200" b="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endParaRPr lang="lv-LV" sz="2200" dirty="0"/>
          </a:p>
        </p:txBody>
      </p:sp>
      <p:pic>
        <p:nvPicPr>
          <p:cNvPr id="4" name="Picture 2" descr="http://galerija.celotajs.lv/g/www/common/images/logo/prj/2016/adult_nordplus.jpg?size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1072" y="6093296"/>
            <a:ext cx="2088232" cy="548161"/>
          </a:xfrm>
          <a:prstGeom prst="rect">
            <a:avLst/>
          </a:prstGeom>
          <a:noFill/>
        </p:spPr>
      </p:pic>
      <p:sp>
        <p:nvSpPr>
          <p:cNvPr id="6" name="Striped Right Arrow 5"/>
          <p:cNvSpPr/>
          <p:nvPr/>
        </p:nvSpPr>
        <p:spPr>
          <a:xfrm>
            <a:off x="8481392" y="5301208"/>
            <a:ext cx="936104" cy="26860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0"/>
            <a:ext cx="8915400" cy="1143000"/>
          </a:xfrm>
        </p:spPr>
        <p:txBody>
          <a:bodyPr/>
          <a:lstStyle/>
          <a:p>
            <a:r>
              <a:rPr lang="lv-LV" dirty="0" smtClean="0"/>
              <a:t>WP2 - </a:t>
            </a:r>
            <a:r>
              <a:rPr lang="lv-LV" dirty="0" err="1" smtClean="0"/>
              <a:t>continued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2" y="980728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lv-LV" b="0" dirty="0" smtClean="0"/>
              <a:t>4. </a:t>
            </a:r>
            <a:r>
              <a:rPr lang="en-GB" b="0" dirty="0" err="1" smtClean="0"/>
              <a:t>Olustvere</a:t>
            </a:r>
            <a:r>
              <a:rPr lang="en-GB" b="0" dirty="0" smtClean="0"/>
              <a:t> school proposes instruction how the information </a:t>
            </a:r>
            <a:r>
              <a:rPr lang="lv-LV" b="0" dirty="0" err="1" smtClean="0"/>
              <a:t>content</a:t>
            </a:r>
            <a:r>
              <a:rPr lang="lv-LV" b="0" dirty="0" smtClean="0"/>
              <a:t> </a:t>
            </a:r>
            <a:r>
              <a:rPr lang="en-GB" b="0" dirty="0" smtClean="0"/>
              <a:t>should be</a:t>
            </a:r>
            <a:r>
              <a:rPr lang="lv-LV" b="0" dirty="0" smtClean="0"/>
              <a:t> </a:t>
            </a:r>
            <a:r>
              <a:rPr lang="en-GB" b="0" dirty="0" smtClean="0"/>
              <a:t>presented in the On-line Training tool</a:t>
            </a:r>
            <a:r>
              <a:rPr lang="lv-LV" b="0" dirty="0" smtClean="0"/>
              <a:t> – </a:t>
            </a:r>
            <a:r>
              <a:rPr lang="lv-LV" b="0" dirty="0" err="1" smtClean="0">
                <a:solidFill>
                  <a:srgbClr val="FF0000"/>
                </a:solidFill>
              </a:rPr>
              <a:t>ongoing</a:t>
            </a:r>
            <a:r>
              <a:rPr lang="lv-LV" b="0" dirty="0" smtClean="0">
                <a:solidFill>
                  <a:srgbClr val="FF0000"/>
                </a:solidFill>
              </a:rPr>
              <a:t>.</a:t>
            </a:r>
            <a:endParaRPr lang="lv-LV" b="0" dirty="0" smtClean="0"/>
          </a:p>
          <a:p>
            <a:pPr>
              <a:buNone/>
            </a:pPr>
            <a:r>
              <a:rPr lang="lv-LV" b="0" dirty="0" smtClean="0"/>
              <a:t>5. </a:t>
            </a:r>
            <a:r>
              <a:rPr lang="en-GB" b="0" dirty="0" smtClean="0"/>
              <a:t>Partners develop learning contents in their national languages</a:t>
            </a:r>
            <a:r>
              <a:rPr lang="lv-LV" b="0" dirty="0" smtClean="0"/>
              <a:t> – </a:t>
            </a:r>
            <a:r>
              <a:rPr lang="lv-LV" b="0" dirty="0" err="1" smtClean="0">
                <a:solidFill>
                  <a:srgbClr val="FF0000"/>
                </a:solidFill>
              </a:rPr>
              <a:t>ongoing</a:t>
            </a:r>
            <a:r>
              <a:rPr lang="lv-LV" b="0" dirty="0" smtClean="0">
                <a:solidFill>
                  <a:srgbClr val="FF0000"/>
                </a:solidFill>
              </a:rPr>
              <a:t>.</a:t>
            </a:r>
            <a:endParaRPr lang="lv-LV" b="0" dirty="0" smtClean="0"/>
          </a:p>
          <a:p>
            <a:pPr>
              <a:buNone/>
            </a:pPr>
            <a:r>
              <a:rPr lang="lv-LV" b="0" dirty="0" smtClean="0"/>
              <a:t>6</a:t>
            </a:r>
            <a:r>
              <a:rPr lang="en-GB" b="0" dirty="0" smtClean="0"/>
              <a:t>. Testing evaluation </a:t>
            </a:r>
            <a:r>
              <a:rPr lang="lv-LV" b="0" dirty="0" err="1" smtClean="0"/>
              <a:t>of</a:t>
            </a:r>
            <a:r>
              <a:rPr lang="lv-LV" b="0" dirty="0" smtClean="0"/>
              <a:t> </a:t>
            </a:r>
            <a:r>
              <a:rPr lang="lv-LV" b="0" dirty="0" err="1" smtClean="0"/>
              <a:t>on-line</a:t>
            </a:r>
            <a:r>
              <a:rPr lang="lv-LV" b="0" dirty="0" smtClean="0"/>
              <a:t> </a:t>
            </a:r>
            <a:r>
              <a:rPr lang="lv-LV" b="0" dirty="0" err="1" smtClean="0"/>
              <a:t>contents</a:t>
            </a:r>
            <a:r>
              <a:rPr lang="lv-LV" b="0" dirty="0" smtClean="0"/>
              <a:t> </a:t>
            </a:r>
            <a:r>
              <a:rPr lang="en-GB" b="0" dirty="0" smtClean="0"/>
              <a:t>in partner countries with </a:t>
            </a:r>
            <a:r>
              <a:rPr lang="en-GB" b="0" dirty="0" err="1" smtClean="0"/>
              <a:t>SMEs</a:t>
            </a:r>
            <a:r>
              <a:rPr lang="en-GB" b="0" dirty="0" smtClean="0"/>
              <a:t> and</a:t>
            </a:r>
            <a:r>
              <a:rPr lang="lv-LV" b="0" dirty="0" smtClean="0"/>
              <a:t> </a:t>
            </a:r>
            <a:r>
              <a:rPr lang="en-GB" b="0" dirty="0" smtClean="0"/>
              <a:t>training sector</a:t>
            </a:r>
            <a:r>
              <a:rPr lang="lv-LV" b="0" dirty="0" smtClean="0"/>
              <a:t>. </a:t>
            </a:r>
            <a:r>
              <a:rPr lang="lv-LV" b="0" dirty="0" err="1" smtClean="0"/>
              <a:t>The</a:t>
            </a:r>
            <a:r>
              <a:rPr lang="lv-LV" b="0" dirty="0" smtClean="0"/>
              <a:t> </a:t>
            </a:r>
            <a:r>
              <a:rPr lang="lv-LV" b="0" dirty="0" err="1" smtClean="0"/>
              <a:t>feedback</a:t>
            </a:r>
            <a:r>
              <a:rPr lang="lv-LV" b="0" dirty="0" smtClean="0"/>
              <a:t> </a:t>
            </a:r>
            <a:r>
              <a:rPr lang="lv-LV" b="0" dirty="0" err="1" smtClean="0"/>
              <a:t>will</a:t>
            </a:r>
            <a:r>
              <a:rPr lang="lv-LV" b="0" dirty="0" smtClean="0"/>
              <a:t> </a:t>
            </a:r>
            <a:r>
              <a:rPr lang="lv-LV" b="0" dirty="0" err="1" smtClean="0"/>
              <a:t>be</a:t>
            </a:r>
            <a:r>
              <a:rPr lang="lv-LV" b="0" dirty="0" smtClean="0"/>
              <a:t> </a:t>
            </a:r>
            <a:r>
              <a:rPr lang="lv-LV" b="0" dirty="0" err="1" smtClean="0"/>
              <a:t>incorporated</a:t>
            </a:r>
            <a:r>
              <a:rPr lang="lv-LV" b="0" dirty="0" smtClean="0"/>
              <a:t> </a:t>
            </a:r>
            <a:r>
              <a:rPr lang="lv-LV" b="0" dirty="0" err="1" smtClean="0"/>
              <a:t>in</a:t>
            </a:r>
            <a:r>
              <a:rPr lang="lv-LV" b="0" dirty="0" smtClean="0"/>
              <a:t> </a:t>
            </a:r>
            <a:r>
              <a:rPr lang="lv-LV" b="0" dirty="0" err="1" smtClean="0"/>
              <a:t>the</a:t>
            </a:r>
            <a:r>
              <a:rPr lang="lv-LV" b="0" dirty="0" smtClean="0"/>
              <a:t> </a:t>
            </a:r>
            <a:r>
              <a:rPr lang="lv-LV" b="0" dirty="0" err="1" smtClean="0"/>
              <a:t>final</a:t>
            </a:r>
            <a:r>
              <a:rPr lang="lv-LV" b="0" dirty="0" smtClean="0"/>
              <a:t> </a:t>
            </a:r>
            <a:r>
              <a:rPr lang="lv-LV" b="0" dirty="0" err="1" smtClean="0"/>
              <a:t>version</a:t>
            </a:r>
            <a:r>
              <a:rPr lang="lv-LV" b="0" dirty="0" smtClean="0"/>
              <a:t> (</a:t>
            </a:r>
            <a:r>
              <a:rPr lang="en-US" b="0" dirty="0" smtClean="0"/>
              <a:t>Ca 10 </a:t>
            </a:r>
            <a:r>
              <a:rPr lang="en-US" b="0" dirty="0" err="1" smtClean="0"/>
              <a:t>SMEs</a:t>
            </a:r>
            <a:r>
              <a:rPr lang="en-US" b="0" dirty="0" smtClean="0"/>
              <a:t>/</a:t>
            </a:r>
            <a:r>
              <a:rPr lang="en-US" b="0" dirty="0" err="1" smtClean="0"/>
              <a:t>organisations</a:t>
            </a:r>
            <a:r>
              <a:rPr lang="en-US" b="0" dirty="0" smtClean="0"/>
              <a:t> and at least 1 training establishment in each country</a:t>
            </a:r>
            <a:r>
              <a:rPr lang="lv-LV" b="0" dirty="0" smtClean="0"/>
              <a:t> – </a:t>
            </a:r>
            <a:r>
              <a:rPr lang="lv-LV" b="0" dirty="0" err="1" smtClean="0"/>
              <a:t>see</a:t>
            </a:r>
            <a:r>
              <a:rPr lang="lv-LV" b="0" dirty="0" smtClean="0"/>
              <a:t> </a:t>
            </a:r>
            <a:r>
              <a:rPr lang="lv-LV" b="0" dirty="0" err="1" smtClean="0"/>
              <a:t>also</a:t>
            </a:r>
            <a:r>
              <a:rPr lang="lv-LV" b="0" dirty="0" smtClean="0"/>
              <a:t> </a:t>
            </a:r>
            <a:r>
              <a:rPr lang="lv-LV" b="0" dirty="0" err="1" smtClean="0"/>
              <a:t>slide</a:t>
            </a:r>
            <a:r>
              <a:rPr lang="lv-LV" b="0" dirty="0" smtClean="0"/>
              <a:t> 10. </a:t>
            </a:r>
            <a:r>
              <a:rPr lang="lv-LV" b="0" dirty="0" err="1" smtClean="0"/>
              <a:t>Evaluation</a:t>
            </a:r>
            <a:r>
              <a:rPr lang="lv-LV" b="0" dirty="0" smtClean="0"/>
              <a:t>) – </a:t>
            </a:r>
            <a:r>
              <a:rPr lang="lv-LV" b="0" dirty="0" smtClean="0">
                <a:solidFill>
                  <a:srgbClr val="FF0000"/>
                </a:solidFill>
              </a:rPr>
              <a:t>to </a:t>
            </a:r>
            <a:r>
              <a:rPr lang="lv-LV" b="0" dirty="0" err="1" smtClean="0">
                <a:solidFill>
                  <a:srgbClr val="FF0000"/>
                </a:solidFill>
              </a:rPr>
              <a:t>do</a:t>
            </a:r>
            <a:r>
              <a:rPr lang="lv-LV" b="0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r>
              <a:rPr lang="lv-LV" b="0" dirty="0" smtClean="0"/>
              <a:t>7</a:t>
            </a:r>
            <a:r>
              <a:rPr lang="en-GB" b="0" dirty="0" smtClean="0"/>
              <a:t>. 2nd partner meeting in Norway</a:t>
            </a:r>
            <a:r>
              <a:rPr lang="lv-LV" b="0" dirty="0" smtClean="0"/>
              <a:t> - </a:t>
            </a:r>
            <a:r>
              <a:rPr lang="lv-LV" b="0" dirty="0" err="1" smtClean="0">
                <a:solidFill>
                  <a:srgbClr val="FF0000"/>
                </a:solidFill>
              </a:rPr>
              <a:t>ongoing</a:t>
            </a:r>
            <a:r>
              <a:rPr lang="lv-LV" b="0" dirty="0" smtClean="0">
                <a:solidFill>
                  <a:srgbClr val="FF0000"/>
                </a:solidFill>
              </a:rPr>
              <a:t>.</a:t>
            </a:r>
            <a:endParaRPr lang="lv-LV" b="0" dirty="0" smtClean="0"/>
          </a:p>
          <a:p>
            <a:pPr>
              <a:buNone/>
            </a:pPr>
            <a:r>
              <a:rPr lang="lv-LV" b="0" dirty="0" smtClean="0"/>
              <a:t>	</a:t>
            </a:r>
            <a:r>
              <a:rPr lang="lv-LV" dirty="0" err="1" smtClean="0"/>
              <a:t>WP</a:t>
            </a:r>
            <a:r>
              <a:rPr lang="lv-LV" dirty="0" smtClean="0"/>
              <a:t> </a:t>
            </a:r>
            <a:r>
              <a:rPr lang="lv-LV" dirty="0" err="1" smtClean="0"/>
              <a:t>Deliverable</a:t>
            </a:r>
            <a:r>
              <a:rPr lang="lv-LV" dirty="0" smtClean="0"/>
              <a:t>: </a:t>
            </a:r>
            <a:r>
              <a:rPr lang="en-US" dirty="0" smtClean="0"/>
              <a:t>On-line Training - full learning contents in LV, NO, EE</a:t>
            </a:r>
            <a:r>
              <a:rPr lang="lv-LV" dirty="0" smtClean="0"/>
              <a:t> </a:t>
            </a:r>
            <a:r>
              <a:rPr lang="lv-LV" dirty="0" err="1" smtClean="0"/>
              <a:t>languages</a:t>
            </a:r>
            <a:r>
              <a:rPr lang="lv-LV" b="0" dirty="0" smtClean="0"/>
              <a:t>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WP3. Dissemination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en-GB" sz="3000" dirty="0" smtClean="0"/>
              <a:t>(09.2016. – 08.2017.)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err="1" smtClean="0">
                <a:solidFill>
                  <a:srgbClr val="FF0000"/>
                </a:solidFill>
              </a:rPr>
              <a:t>Dissemination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Plan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for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project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months</a:t>
            </a:r>
            <a:r>
              <a:rPr lang="lv-LV" dirty="0" smtClean="0">
                <a:solidFill>
                  <a:srgbClr val="FF0000"/>
                </a:solidFill>
              </a:rPr>
              <a:t> 1-3:</a:t>
            </a:r>
          </a:p>
          <a:p>
            <a:pPr>
              <a:buNone/>
            </a:pPr>
            <a:endParaRPr lang="lv-LV" dirty="0" smtClean="0">
              <a:solidFill>
                <a:srgbClr val="FF0000"/>
              </a:solidFill>
            </a:endParaRPr>
          </a:p>
          <a:p>
            <a:r>
              <a:rPr lang="lv-LV" b="0" dirty="0" smtClean="0"/>
              <a:t>- Project web page within www.celotajs.lv – </a:t>
            </a:r>
            <a:r>
              <a:rPr lang="lv-LV" b="0" dirty="0">
                <a:hlinkClick r:id="rId2"/>
              </a:rPr>
              <a:t>http://</a:t>
            </a:r>
            <a:r>
              <a:rPr lang="lv-LV" b="0" dirty="0" smtClean="0">
                <a:hlinkClick r:id="rId2"/>
              </a:rPr>
              <a:t>www.celotajs.lv/en/project/4</a:t>
            </a:r>
            <a:r>
              <a:rPr lang="lv-LV" b="0" dirty="0" smtClean="0"/>
              <a:t> news to be added, </a:t>
            </a:r>
          </a:p>
          <a:p>
            <a:r>
              <a:rPr lang="lv-LV" b="0" dirty="0" smtClean="0"/>
              <a:t>- </a:t>
            </a:r>
            <a:r>
              <a:rPr lang="lv-LV" b="0" dirty="0" err="1" smtClean="0"/>
              <a:t>Partners</a:t>
            </a:r>
            <a:r>
              <a:rPr lang="lv-LV" b="0" dirty="0" smtClean="0"/>
              <a:t> </a:t>
            </a:r>
            <a:r>
              <a:rPr lang="lv-LV" b="0" dirty="0" err="1" smtClean="0"/>
              <a:t>produce</a:t>
            </a:r>
            <a:r>
              <a:rPr lang="lv-LV" b="0" dirty="0" smtClean="0"/>
              <a:t> e-</a:t>
            </a:r>
            <a:r>
              <a:rPr lang="lv-LV" b="0" dirty="0" err="1" smtClean="0"/>
              <a:t>flyer</a:t>
            </a:r>
            <a:r>
              <a:rPr lang="lv-LV" b="0" dirty="0" smtClean="0"/>
              <a:t> - </a:t>
            </a:r>
            <a:r>
              <a:rPr lang="lv-LV" b="0" dirty="0" err="1" smtClean="0">
                <a:solidFill>
                  <a:srgbClr val="FF0000"/>
                </a:solidFill>
              </a:rPr>
              <a:t>done</a:t>
            </a:r>
            <a:endParaRPr lang="lv-LV" b="0" dirty="0" smtClean="0"/>
          </a:p>
          <a:p>
            <a:r>
              <a:rPr lang="lv-LV" b="0" dirty="0" smtClean="0"/>
              <a:t>- </a:t>
            </a:r>
            <a:r>
              <a:rPr lang="lv-LV" b="0" dirty="0" err="1" smtClean="0"/>
              <a:t>Dissemination</a:t>
            </a:r>
            <a:r>
              <a:rPr lang="lv-LV" b="0" dirty="0" smtClean="0"/>
              <a:t> </a:t>
            </a:r>
            <a:r>
              <a:rPr lang="lv-LV" b="0" dirty="0" err="1" smtClean="0"/>
              <a:t>and</a:t>
            </a:r>
            <a:r>
              <a:rPr lang="lv-LV" b="0" dirty="0" smtClean="0"/>
              <a:t> </a:t>
            </a:r>
            <a:r>
              <a:rPr lang="lv-LV" b="0" dirty="0" err="1" smtClean="0"/>
              <a:t>networking</a:t>
            </a:r>
            <a:r>
              <a:rPr lang="lv-LV" b="0" dirty="0" smtClean="0"/>
              <a:t> </a:t>
            </a:r>
            <a:r>
              <a:rPr lang="lv-LV" b="0" dirty="0" err="1" smtClean="0"/>
              <a:t>in</a:t>
            </a:r>
            <a:r>
              <a:rPr lang="lv-LV" b="0" dirty="0" smtClean="0"/>
              <a:t> </a:t>
            </a:r>
            <a:r>
              <a:rPr lang="lv-LV" b="0" dirty="0" err="1" smtClean="0"/>
              <a:t>the</a:t>
            </a:r>
            <a:r>
              <a:rPr lang="lv-LV" b="0" dirty="0" smtClean="0"/>
              <a:t> 9th </a:t>
            </a:r>
            <a:r>
              <a:rPr lang="lv-LV" b="0" dirty="0" err="1" smtClean="0"/>
              <a:t>Baltic</a:t>
            </a:r>
            <a:r>
              <a:rPr lang="lv-LV" b="0" dirty="0" smtClean="0"/>
              <a:t> </a:t>
            </a:r>
            <a:r>
              <a:rPr lang="lv-LV" b="0" dirty="0" err="1" smtClean="0"/>
              <a:t>Sea</a:t>
            </a:r>
            <a:r>
              <a:rPr lang="lv-LV" b="0" dirty="0" smtClean="0"/>
              <a:t> </a:t>
            </a:r>
            <a:r>
              <a:rPr lang="lv-LV" b="0" dirty="0" err="1" smtClean="0"/>
              <a:t>Tourism</a:t>
            </a:r>
            <a:r>
              <a:rPr lang="lv-LV" b="0" dirty="0" smtClean="0"/>
              <a:t> </a:t>
            </a:r>
            <a:r>
              <a:rPr lang="lv-LV" b="0" dirty="0" err="1" smtClean="0"/>
              <a:t>Forum</a:t>
            </a:r>
            <a:r>
              <a:rPr lang="lv-LV" b="0" dirty="0" smtClean="0"/>
              <a:t> (</a:t>
            </a:r>
            <a:r>
              <a:rPr lang="lv-LV" b="0" dirty="0" err="1" smtClean="0"/>
              <a:t>BSTF</a:t>
            </a:r>
            <a:r>
              <a:rPr lang="lv-LV" b="0" dirty="0" smtClean="0"/>
              <a:t>) </a:t>
            </a:r>
            <a:r>
              <a:rPr lang="lv-LV" b="0" dirty="0" err="1" smtClean="0"/>
              <a:t>in</a:t>
            </a:r>
            <a:r>
              <a:rPr lang="lv-LV" b="0" dirty="0" smtClean="0"/>
              <a:t> </a:t>
            </a:r>
            <a:r>
              <a:rPr lang="lv-LV" b="0" dirty="0" err="1" smtClean="0"/>
              <a:t>Pärnu</a:t>
            </a:r>
            <a:r>
              <a:rPr lang="lv-LV" b="0" dirty="0" smtClean="0"/>
              <a:t> - </a:t>
            </a:r>
            <a:r>
              <a:rPr lang="lv-LV" b="0" dirty="0" err="1" smtClean="0">
                <a:solidFill>
                  <a:srgbClr val="FF0000"/>
                </a:solidFill>
              </a:rPr>
              <a:t>done</a:t>
            </a:r>
            <a:endParaRPr lang="lv-LV" b="0" dirty="0" smtClean="0">
              <a:solidFill>
                <a:srgbClr val="FF0000"/>
              </a:solidFill>
            </a:endParaRPr>
          </a:p>
          <a:p>
            <a:endParaRPr lang="lv-LV" dirty="0"/>
          </a:p>
        </p:txBody>
      </p:sp>
      <p:pic>
        <p:nvPicPr>
          <p:cNvPr id="4" name="Picture 2" descr="http://galerija.celotajs.lv/g/www/common/images/logo/prj/2016/adult_nordplus.jpg?size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2880" y="5949280"/>
            <a:ext cx="2088232" cy="54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906000" cy="908720"/>
          </a:xfrm>
        </p:spPr>
        <p:txBody>
          <a:bodyPr/>
          <a:lstStyle/>
          <a:p>
            <a:r>
              <a:rPr lang="en-GB" dirty="0" smtClean="0"/>
              <a:t>WP3. Dissemination </a:t>
            </a:r>
            <a:r>
              <a:rPr lang="en-GB" sz="3000" dirty="0" smtClean="0"/>
              <a:t>(09.2016. – 08.2017.)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836712"/>
            <a:ext cx="8915400" cy="5760640"/>
          </a:xfrm>
        </p:spPr>
        <p:txBody>
          <a:bodyPr/>
          <a:lstStyle/>
          <a:p>
            <a:pPr>
              <a:buNone/>
            </a:pPr>
            <a:r>
              <a:rPr lang="lv-LV" dirty="0" err="1" smtClean="0">
                <a:solidFill>
                  <a:srgbClr val="FF0000"/>
                </a:solidFill>
              </a:rPr>
              <a:t>Dissemination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plan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for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project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months</a:t>
            </a:r>
            <a:r>
              <a:rPr lang="lv-LV" dirty="0" smtClean="0">
                <a:solidFill>
                  <a:srgbClr val="FF0000"/>
                </a:solidFill>
              </a:rPr>
              <a:t> 4-11: </a:t>
            </a:r>
            <a:br>
              <a:rPr lang="lv-LV" dirty="0" smtClean="0">
                <a:solidFill>
                  <a:srgbClr val="FF0000"/>
                </a:solidFill>
              </a:rPr>
            </a:br>
            <a:r>
              <a:rPr lang="lv-LV" sz="2200" dirty="0" err="1" smtClean="0"/>
              <a:t>Dissemination</a:t>
            </a:r>
            <a:r>
              <a:rPr lang="lv-LV" sz="2200" dirty="0" smtClean="0"/>
              <a:t> </a:t>
            </a:r>
            <a:r>
              <a:rPr lang="lv-LV" sz="2200" dirty="0" err="1" smtClean="0"/>
              <a:t>focused</a:t>
            </a:r>
            <a:r>
              <a:rPr lang="lv-LV" sz="2200" dirty="0" smtClean="0"/>
              <a:t> </a:t>
            </a:r>
            <a:r>
              <a:rPr lang="lv-LV" sz="2200" dirty="0" err="1" smtClean="0"/>
              <a:t>on</a:t>
            </a:r>
            <a:r>
              <a:rPr lang="lv-LV" sz="2200" dirty="0" smtClean="0"/>
              <a:t> </a:t>
            </a:r>
            <a:r>
              <a:rPr lang="lv-LV" sz="2200" dirty="0" err="1" smtClean="0"/>
              <a:t>the</a:t>
            </a:r>
            <a:r>
              <a:rPr lang="lv-LV" sz="2200" dirty="0" smtClean="0"/>
              <a:t> </a:t>
            </a:r>
            <a:r>
              <a:rPr lang="lv-LV" sz="2200" dirty="0" err="1" smtClean="0"/>
              <a:t>On-line</a:t>
            </a:r>
            <a:r>
              <a:rPr lang="lv-LV" sz="2200" dirty="0" smtClean="0"/>
              <a:t> </a:t>
            </a:r>
            <a:r>
              <a:rPr lang="lv-LV" sz="2200" dirty="0" err="1" smtClean="0"/>
              <a:t>Training</a:t>
            </a:r>
            <a:r>
              <a:rPr lang="lv-LV" sz="2200" dirty="0" smtClean="0"/>
              <a:t> </a:t>
            </a:r>
            <a:r>
              <a:rPr lang="lv-LV" sz="2200" dirty="0" err="1" smtClean="0"/>
              <a:t>structure</a:t>
            </a:r>
            <a:r>
              <a:rPr lang="lv-LV" sz="2200" dirty="0" smtClean="0"/>
              <a:t> </a:t>
            </a:r>
            <a:r>
              <a:rPr lang="lv-LV" sz="2200" dirty="0" err="1" smtClean="0"/>
              <a:t>and</a:t>
            </a:r>
            <a:r>
              <a:rPr lang="lv-LV" sz="2200" dirty="0" smtClean="0"/>
              <a:t> </a:t>
            </a:r>
            <a:r>
              <a:rPr lang="lv-LV" sz="2200" dirty="0" err="1" smtClean="0"/>
              <a:t>testing</a:t>
            </a:r>
            <a:r>
              <a:rPr lang="lv-LV" sz="2200" dirty="0" smtClean="0"/>
              <a:t> </a:t>
            </a:r>
            <a:r>
              <a:rPr lang="lv-LV" sz="2200" dirty="0" err="1" smtClean="0"/>
              <a:t>evaluation</a:t>
            </a:r>
            <a:r>
              <a:rPr lang="lv-LV" sz="2200" dirty="0" smtClean="0"/>
              <a:t>.</a:t>
            </a:r>
          </a:p>
          <a:p>
            <a:pPr>
              <a:buNone/>
            </a:pPr>
            <a:endParaRPr lang="lv-LV" sz="2200" dirty="0" smtClean="0"/>
          </a:p>
          <a:p>
            <a:r>
              <a:rPr lang="lv-LV" sz="2200" b="0" dirty="0" err="1" smtClean="0"/>
              <a:t>all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partners</a:t>
            </a:r>
            <a:r>
              <a:rPr lang="lv-LV" sz="2200" b="0" dirty="0" smtClean="0"/>
              <a:t>: </a:t>
            </a:r>
            <a:r>
              <a:rPr lang="lv-LV" sz="2200" b="0" dirty="0" err="1" smtClean="0"/>
              <a:t>roundmails</a:t>
            </a:r>
            <a:r>
              <a:rPr lang="lv-LV" sz="2200" b="0" dirty="0" smtClean="0"/>
              <a:t>, e-</a:t>
            </a:r>
            <a:r>
              <a:rPr lang="lv-LV" sz="2200" b="0" dirty="0" err="1" smtClean="0"/>
              <a:t>newsletter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social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networks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project</a:t>
            </a:r>
            <a:r>
              <a:rPr lang="lv-LV" sz="2200" b="0" dirty="0" smtClean="0"/>
              <a:t>/</a:t>
            </a:r>
            <a:r>
              <a:rPr lang="lv-LV" sz="2200" b="0" dirty="0" err="1" smtClean="0"/>
              <a:t>partner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web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site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info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board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meetings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member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assembly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meetings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with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networking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partners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relevant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international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events</a:t>
            </a:r>
            <a:r>
              <a:rPr lang="lv-LV" sz="2200" b="0" dirty="0" smtClean="0"/>
              <a:t>;</a:t>
            </a:r>
          </a:p>
          <a:p>
            <a:pPr>
              <a:buNone/>
            </a:pPr>
            <a:endParaRPr lang="lv-LV" sz="2200" b="0" dirty="0" smtClean="0"/>
          </a:p>
          <a:p>
            <a:r>
              <a:rPr lang="lv-LV" sz="2200" b="0" dirty="0" smtClean="0"/>
              <a:t>Project 2nd </a:t>
            </a:r>
            <a:r>
              <a:rPr lang="lv-LV" sz="2200" b="0" dirty="0" err="1" smtClean="0"/>
              <a:t>meeting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with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public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session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and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participation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of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Innovation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Norway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regional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representatives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members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of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Hanen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and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other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interested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stakeholders</a:t>
            </a:r>
            <a:r>
              <a:rPr lang="lv-LV" sz="2200" b="0" dirty="0" smtClean="0"/>
              <a:t>.</a:t>
            </a:r>
          </a:p>
          <a:p>
            <a:r>
              <a:rPr lang="lv-LV" sz="2200" dirty="0" smtClean="0">
                <a:solidFill>
                  <a:srgbClr val="FF0000"/>
                </a:solidFill>
              </a:rPr>
              <a:t>!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Partners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please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collect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evidences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of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dissemination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activities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for</a:t>
            </a:r>
            <a:r>
              <a:rPr lang="lv-LV" sz="2200" b="0" dirty="0" smtClean="0">
                <a:solidFill>
                  <a:srgbClr val="FF0000"/>
                </a:solidFill>
              </a:rPr>
              <a:t> </a:t>
            </a:r>
            <a:r>
              <a:rPr lang="lv-LV" sz="2200" b="0" dirty="0" err="1" smtClean="0">
                <a:solidFill>
                  <a:srgbClr val="FF0000"/>
                </a:solidFill>
              </a:rPr>
              <a:t>reporting</a:t>
            </a:r>
            <a:r>
              <a:rPr lang="lv-LV" sz="2200" b="0" dirty="0" smtClean="0">
                <a:solidFill>
                  <a:srgbClr val="FF0000"/>
                </a:solidFill>
              </a:rPr>
              <a:t>.</a:t>
            </a:r>
          </a:p>
          <a:p>
            <a:endParaRPr lang="lv-LV" sz="2200" b="0" dirty="0" smtClean="0"/>
          </a:p>
          <a:p>
            <a:endParaRPr lang="lv-LV" dirty="0"/>
          </a:p>
        </p:txBody>
      </p:sp>
      <p:pic>
        <p:nvPicPr>
          <p:cNvPr id="4" name="Picture 2" descr="http://galerija.celotajs.lv/g/www/common/images/logo/prj/2016/adult_nordplus.jpg?size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856" y="5877272"/>
            <a:ext cx="2088232" cy="54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906000" cy="908720"/>
          </a:xfrm>
        </p:spPr>
        <p:txBody>
          <a:bodyPr/>
          <a:lstStyle/>
          <a:p>
            <a:r>
              <a:rPr lang="en-GB" dirty="0" smtClean="0"/>
              <a:t>WP3. Dissemination </a:t>
            </a:r>
            <a:r>
              <a:rPr lang="en-GB" sz="3000" dirty="0" smtClean="0"/>
              <a:t>(09.2016. – 08.2017.)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836712"/>
            <a:ext cx="9145016" cy="5760640"/>
          </a:xfrm>
        </p:spPr>
        <p:txBody>
          <a:bodyPr/>
          <a:lstStyle/>
          <a:p>
            <a:pPr>
              <a:buNone/>
            </a:pPr>
            <a:r>
              <a:rPr lang="lv-LV" dirty="0" err="1" smtClean="0">
                <a:solidFill>
                  <a:srgbClr val="FF0000"/>
                </a:solidFill>
              </a:rPr>
              <a:t>Dissemination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plan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for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project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err="1" smtClean="0">
                <a:solidFill>
                  <a:srgbClr val="FF0000"/>
                </a:solidFill>
              </a:rPr>
              <a:t>month</a:t>
            </a:r>
            <a:r>
              <a:rPr lang="lv-LV" dirty="0" smtClean="0">
                <a:solidFill>
                  <a:srgbClr val="FF0000"/>
                </a:solidFill>
              </a:rPr>
              <a:t> 12: </a:t>
            </a:r>
            <a:r>
              <a:rPr lang="lv-LV" sz="2200" dirty="0" err="1" smtClean="0"/>
              <a:t>Dissemination</a:t>
            </a:r>
            <a:endParaRPr lang="lv-LV" sz="2200" dirty="0" smtClean="0"/>
          </a:p>
          <a:p>
            <a:pPr>
              <a:buNone/>
            </a:pPr>
            <a:r>
              <a:rPr lang="lv-LV" sz="2200" dirty="0" err="1" smtClean="0"/>
              <a:t>focussed</a:t>
            </a:r>
            <a:r>
              <a:rPr lang="lv-LV" sz="2200" dirty="0" smtClean="0"/>
              <a:t> </a:t>
            </a:r>
            <a:r>
              <a:rPr lang="lv-LV" sz="2200" dirty="0" err="1" smtClean="0"/>
              <a:t>on</a:t>
            </a:r>
            <a:r>
              <a:rPr lang="lv-LV" sz="2200" dirty="0" smtClean="0"/>
              <a:t> </a:t>
            </a:r>
            <a:r>
              <a:rPr lang="lv-LV" sz="2200" dirty="0" err="1" smtClean="0"/>
              <a:t>promotion</a:t>
            </a:r>
            <a:r>
              <a:rPr lang="lv-LV" sz="2200" dirty="0" smtClean="0"/>
              <a:t> </a:t>
            </a:r>
            <a:r>
              <a:rPr lang="lv-LV" sz="2200" dirty="0" err="1" smtClean="0"/>
              <a:t>of</a:t>
            </a:r>
            <a:r>
              <a:rPr lang="lv-LV" sz="2200" dirty="0" smtClean="0"/>
              <a:t> </a:t>
            </a:r>
            <a:r>
              <a:rPr lang="lv-LV" sz="2200" dirty="0" err="1" smtClean="0"/>
              <a:t>the</a:t>
            </a:r>
            <a:r>
              <a:rPr lang="lv-LV" sz="2200" dirty="0" smtClean="0"/>
              <a:t> </a:t>
            </a:r>
            <a:r>
              <a:rPr lang="lv-LV" sz="2200" dirty="0" err="1" smtClean="0"/>
              <a:t>projuct</a:t>
            </a:r>
            <a:r>
              <a:rPr lang="lv-LV" sz="2200" dirty="0" smtClean="0"/>
              <a:t> </a:t>
            </a:r>
            <a:r>
              <a:rPr lang="lv-LV" sz="2200" dirty="0" err="1" smtClean="0"/>
              <a:t>result</a:t>
            </a:r>
            <a:r>
              <a:rPr lang="lv-LV" sz="2200" dirty="0" smtClean="0"/>
              <a:t> – </a:t>
            </a:r>
            <a:r>
              <a:rPr lang="lv-LV" sz="2200" dirty="0" err="1" smtClean="0"/>
              <a:t>the</a:t>
            </a:r>
            <a:r>
              <a:rPr lang="lv-LV" sz="2200" dirty="0" smtClean="0"/>
              <a:t> </a:t>
            </a:r>
            <a:r>
              <a:rPr lang="lv-LV" sz="2200" dirty="0" err="1" smtClean="0"/>
              <a:t>On-line</a:t>
            </a:r>
            <a:r>
              <a:rPr lang="lv-LV" sz="2200" dirty="0" smtClean="0"/>
              <a:t> </a:t>
            </a:r>
            <a:r>
              <a:rPr lang="lv-LV" sz="2200" dirty="0" err="1" smtClean="0"/>
              <a:t>training</a:t>
            </a:r>
            <a:r>
              <a:rPr lang="lv-LV" sz="2200" dirty="0" smtClean="0"/>
              <a:t> </a:t>
            </a:r>
            <a:r>
              <a:rPr lang="lv-LV" sz="2200" dirty="0" err="1" smtClean="0"/>
              <a:t>tool</a:t>
            </a:r>
            <a:endParaRPr lang="lv-LV" sz="2200" dirty="0" smtClean="0"/>
          </a:p>
          <a:p>
            <a:pPr>
              <a:buNone/>
            </a:pPr>
            <a:r>
              <a:rPr lang="lv-LV" sz="2200" dirty="0" err="1" smtClean="0"/>
              <a:t>with</a:t>
            </a:r>
            <a:r>
              <a:rPr lang="lv-LV" sz="2200" dirty="0" smtClean="0"/>
              <a:t> </a:t>
            </a:r>
            <a:r>
              <a:rPr lang="lv-LV" sz="2200" dirty="0" err="1" smtClean="0"/>
              <a:t>printable</a:t>
            </a:r>
            <a:r>
              <a:rPr lang="lv-LV" sz="2200" dirty="0" smtClean="0"/>
              <a:t> </a:t>
            </a:r>
            <a:r>
              <a:rPr lang="lv-LV" sz="2200" dirty="0" err="1" smtClean="0"/>
              <a:t>handbook</a:t>
            </a:r>
            <a:r>
              <a:rPr lang="lv-LV" sz="2200" dirty="0" smtClean="0"/>
              <a:t> </a:t>
            </a:r>
            <a:r>
              <a:rPr lang="lv-LV" sz="2200" dirty="0" err="1" smtClean="0"/>
              <a:t>version</a:t>
            </a:r>
            <a:r>
              <a:rPr lang="lv-LV" sz="2200" dirty="0" smtClean="0"/>
              <a:t> </a:t>
            </a:r>
            <a:r>
              <a:rPr lang="lv-LV" sz="2200" dirty="0" err="1" smtClean="0"/>
              <a:t>for</a:t>
            </a:r>
            <a:r>
              <a:rPr lang="lv-LV" sz="2200" dirty="0" smtClean="0"/>
              <a:t> </a:t>
            </a:r>
            <a:r>
              <a:rPr lang="lv-LV" sz="2200" dirty="0" err="1" smtClean="0"/>
              <a:t>reading</a:t>
            </a:r>
            <a:r>
              <a:rPr lang="lv-LV" sz="2200" dirty="0" smtClean="0"/>
              <a:t> </a:t>
            </a:r>
            <a:r>
              <a:rPr lang="lv-LV" sz="2200" dirty="0" err="1" smtClean="0"/>
              <a:t>and</a:t>
            </a:r>
            <a:r>
              <a:rPr lang="lv-LV" sz="2200" dirty="0" smtClean="0"/>
              <a:t> reference „</a:t>
            </a:r>
            <a:r>
              <a:rPr lang="lv-LV" sz="2200" dirty="0" err="1" smtClean="0"/>
              <a:t>Service</a:t>
            </a:r>
            <a:endParaRPr lang="lv-LV" sz="2200" dirty="0" smtClean="0"/>
          </a:p>
          <a:p>
            <a:pPr>
              <a:buNone/>
            </a:pPr>
            <a:r>
              <a:rPr lang="lv-LV" sz="2200" dirty="0" err="1" smtClean="0"/>
              <a:t>design</a:t>
            </a:r>
            <a:r>
              <a:rPr lang="lv-LV" sz="2200" dirty="0" smtClean="0"/>
              <a:t> </a:t>
            </a:r>
            <a:r>
              <a:rPr lang="lv-LV" sz="2200" dirty="0" err="1" smtClean="0"/>
              <a:t>know-how</a:t>
            </a:r>
            <a:r>
              <a:rPr lang="lv-LV" sz="2200" dirty="0" smtClean="0"/>
              <a:t> </a:t>
            </a:r>
            <a:r>
              <a:rPr lang="lv-LV" sz="2200" dirty="0" err="1" smtClean="0"/>
              <a:t>for</a:t>
            </a:r>
            <a:r>
              <a:rPr lang="lv-LV" sz="2200" dirty="0" smtClean="0"/>
              <a:t> </a:t>
            </a:r>
            <a:r>
              <a:rPr lang="lv-LV" sz="2200" dirty="0" err="1" smtClean="0"/>
              <a:t>rural</a:t>
            </a:r>
            <a:r>
              <a:rPr lang="lv-LV" sz="2200" dirty="0" smtClean="0"/>
              <a:t> </a:t>
            </a:r>
            <a:r>
              <a:rPr lang="lv-LV" sz="2200" dirty="0" err="1" smtClean="0"/>
              <a:t>food</a:t>
            </a:r>
            <a:r>
              <a:rPr lang="lv-LV" sz="2200" dirty="0" smtClean="0"/>
              <a:t> </a:t>
            </a:r>
            <a:r>
              <a:rPr lang="lv-LV" sz="2200" dirty="0" err="1" smtClean="0"/>
              <a:t>SMEs</a:t>
            </a:r>
            <a:r>
              <a:rPr lang="lv-LV" sz="2200" dirty="0" smtClean="0"/>
              <a:t>”.</a:t>
            </a:r>
          </a:p>
          <a:p>
            <a:pPr>
              <a:buNone/>
            </a:pPr>
            <a:endParaRPr lang="lv-LV" sz="2200" dirty="0" smtClean="0"/>
          </a:p>
          <a:p>
            <a:r>
              <a:rPr lang="lv-LV" sz="2200" b="0" dirty="0" err="1" smtClean="0"/>
              <a:t>All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partners</a:t>
            </a:r>
            <a:r>
              <a:rPr lang="lv-LV" sz="2200" b="0" dirty="0" smtClean="0"/>
              <a:t>:  </a:t>
            </a:r>
            <a:r>
              <a:rPr lang="lv-LV" sz="2200" b="0" dirty="0" err="1" smtClean="0"/>
              <a:t>roundmails</a:t>
            </a:r>
            <a:r>
              <a:rPr lang="lv-LV" sz="2200" b="0" dirty="0" smtClean="0"/>
              <a:t>, e-</a:t>
            </a:r>
            <a:r>
              <a:rPr lang="lv-LV" sz="2200" b="0" dirty="0" err="1" smtClean="0"/>
              <a:t>newsletter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social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networks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project</a:t>
            </a:r>
            <a:r>
              <a:rPr lang="lv-LV" sz="2200" b="0" dirty="0" smtClean="0"/>
              <a:t>/</a:t>
            </a:r>
            <a:r>
              <a:rPr lang="lv-LV" sz="2200" b="0" dirty="0" err="1" smtClean="0"/>
              <a:t>partner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web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site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board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meetings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member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assembly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meetings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with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networking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partners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relevant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international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events</a:t>
            </a:r>
            <a:r>
              <a:rPr lang="lv-LV" sz="2200" b="0" dirty="0" smtClean="0"/>
              <a:t>; </a:t>
            </a:r>
            <a:r>
              <a:rPr lang="lv-LV" sz="2200" b="0" dirty="0" err="1" smtClean="0"/>
              <a:t>training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portal</a:t>
            </a:r>
            <a:r>
              <a:rPr lang="lv-LV" sz="2200" b="0" dirty="0" smtClean="0"/>
              <a:t> </a:t>
            </a:r>
            <a:r>
              <a:rPr lang="lv-LV" sz="2200" b="0" dirty="0" err="1" smtClean="0">
                <a:hlinkClick r:id="rId2"/>
              </a:rPr>
              <a:t>www.macies.celotajs.lv</a:t>
            </a:r>
            <a:r>
              <a:rPr lang="lv-LV" sz="2200" b="0" dirty="0" smtClean="0"/>
              <a:t>, </a:t>
            </a:r>
            <a:r>
              <a:rPr lang="lv-LV" sz="2200" b="0" dirty="0" err="1" smtClean="0"/>
              <a:t>links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web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site</a:t>
            </a:r>
            <a:r>
              <a:rPr lang="lv-LV" sz="2200" b="0" dirty="0" smtClean="0"/>
              <a:t> </a:t>
            </a:r>
            <a:r>
              <a:rPr lang="lv-LV" sz="2200" b="0" dirty="0" err="1" smtClean="0">
                <a:hlinkClick r:id="rId3"/>
              </a:rPr>
              <a:t>www.gardsutvikleren.no</a:t>
            </a:r>
            <a:r>
              <a:rPr lang="lv-LV" sz="2200" b="0" dirty="0" smtClean="0"/>
              <a:t> ; </a:t>
            </a:r>
            <a:r>
              <a:rPr lang="lv-LV" sz="2200" b="0" dirty="0" err="1" smtClean="0"/>
              <a:t>links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in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web</a:t>
            </a:r>
            <a:r>
              <a:rPr lang="lv-LV" sz="2200" b="0" dirty="0" smtClean="0"/>
              <a:t> </a:t>
            </a:r>
            <a:r>
              <a:rPr lang="lv-LV" sz="2200" b="0" dirty="0" err="1" smtClean="0"/>
              <a:t>site</a:t>
            </a:r>
            <a:r>
              <a:rPr lang="lv-LV" sz="2200" b="0" dirty="0" smtClean="0"/>
              <a:t> </a:t>
            </a:r>
            <a:r>
              <a:rPr lang="lv-LV" sz="2200" b="0" dirty="0" err="1" smtClean="0">
                <a:hlinkClick r:id="rId4"/>
              </a:rPr>
              <a:t>www.olustvere.edu.ee</a:t>
            </a:r>
            <a:r>
              <a:rPr lang="lv-LV" sz="2200" b="0" dirty="0" smtClean="0"/>
              <a:t> </a:t>
            </a:r>
          </a:p>
          <a:p>
            <a:endParaRPr lang="lv-LV" sz="2200" b="0" dirty="0" smtClean="0"/>
          </a:p>
          <a:p>
            <a:r>
              <a:rPr lang="lv-LV" sz="2200" b="0" dirty="0" smtClean="0"/>
              <a:t>Project final meeting in Latvia – </a:t>
            </a:r>
            <a:r>
              <a:rPr lang="lv-LV" sz="2200" b="0" dirty="0" smtClean="0">
                <a:solidFill>
                  <a:srgbClr val="FF0000"/>
                </a:solidFill>
              </a:rPr>
              <a:t>26.06.2017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4" name="Picture 2" descr="http://galerija.celotajs.lv/g/www/common/images/logo/prj/2016/adult_nordplus.jpg?size=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6856" y="5949280"/>
            <a:ext cx="2088232" cy="54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/>
          <a:lstStyle/>
          <a:p>
            <a:r>
              <a:rPr lang="lv-LV" dirty="0" err="1" smtClean="0"/>
              <a:t>Dissemination</a:t>
            </a:r>
            <a:r>
              <a:rPr lang="lv-LV" dirty="0" smtClean="0"/>
              <a:t> </a:t>
            </a:r>
            <a:r>
              <a:rPr lang="lv-LV" dirty="0" err="1" smtClean="0"/>
              <a:t>target</a:t>
            </a:r>
            <a:r>
              <a:rPr lang="lv-LV" dirty="0" smtClean="0"/>
              <a:t> audience to </a:t>
            </a:r>
            <a:r>
              <a:rPr lang="lv-LV" dirty="0" err="1" smtClean="0"/>
              <a:t>reach</a:t>
            </a:r>
            <a:r>
              <a:rPr lang="lv-LV" dirty="0" smtClean="0"/>
              <a:t>:</a:t>
            </a:r>
            <a:br>
              <a:rPr lang="lv-LV" dirty="0" smtClean="0"/>
            </a:br>
            <a:endParaRPr lang="lv-LV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4488" y="836713"/>
          <a:ext cx="9361041" cy="5941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4392488"/>
                <a:gridCol w="2448273"/>
              </a:tblGrid>
              <a:tr h="348093"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LV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err="1" smtClean="0"/>
                        <a:t>NOR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err="1" smtClean="0"/>
                        <a:t>EE</a:t>
                      </a:r>
                      <a:endParaRPr lang="lv-LV" b="1" dirty="0"/>
                    </a:p>
                  </a:txBody>
                  <a:tcPr/>
                </a:tc>
              </a:tr>
              <a:tr h="3219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dirty="0" smtClean="0"/>
                        <a:t>- ca 4000 </a:t>
                      </a:r>
                      <a:r>
                        <a:rPr lang="en-US" sz="1800" b="0" dirty="0" err="1" smtClean="0"/>
                        <a:t>SMEs</a:t>
                      </a:r>
                      <a:endParaRPr lang="en-US" sz="1800" b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0" dirty="0" smtClean="0"/>
                        <a:t>ca 120 training establishments</a:t>
                      </a:r>
                      <a:endParaRPr lang="lv-LV" sz="1800" b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0" dirty="0" smtClean="0"/>
                        <a:t> Latvian Cooperation Council of Agricultural </a:t>
                      </a:r>
                      <a:r>
                        <a:rPr lang="en-US" sz="1800" b="0" dirty="0" err="1" smtClean="0"/>
                        <a:t>Organisations</a:t>
                      </a:r>
                      <a:r>
                        <a:rPr lang="en-US" sz="1800" b="0" dirty="0" smtClean="0"/>
                        <a:t> (~17 000 members)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0" dirty="0" smtClean="0"/>
                        <a:t>the board and general assembly of the </a:t>
                      </a:r>
                      <a:r>
                        <a:rPr lang="en-US" sz="1800" b="0" dirty="0" err="1" smtClean="0"/>
                        <a:t>LCTA</a:t>
                      </a:r>
                      <a:r>
                        <a:rPr lang="en-US" sz="1800" b="0" dirty="0" smtClean="0"/>
                        <a:t>;</a:t>
                      </a:r>
                      <a:endParaRPr lang="lv-LV" sz="1800" b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specialised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media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journalists</a:t>
                      </a:r>
                      <a:r>
                        <a:rPr lang="lv-LV" sz="1800" b="0" dirty="0" smtClean="0"/>
                        <a:t>.</a:t>
                      </a:r>
                      <a:endParaRPr lang="en-US" sz="1800" b="0" dirty="0" smtClean="0"/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dirty="0" smtClean="0"/>
                        <a:t>- ca 460</a:t>
                      </a:r>
                      <a:r>
                        <a:rPr lang="lv-LV" sz="1800" b="0" baseline="0" dirty="0" smtClean="0"/>
                        <a:t> </a:t>
                      </a:r>
                      <a:r>
                        <a:rPr lang="en-US" sz="1800" b="0" dirty="0" smtClean="0"/>
                        <a:t>members of </a:t>
                      </a:r>
                      <a:r>
                        <a:rPr lang="lv-LV" sz="1800" b="0" dirty="0" err="1" smtClean="0"/>
                        <a:t>Hanen</a:t>
                      </a:r>
                      <a:endParaRPr lang="en-US" sz="1800" b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the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board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of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Hanen</a:t>
                      </a:r>
                      <a:endParaRPr lang="lv-LV" sz="1800" b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lv-LV" sz="1800" b="0" dirty="0" smtClean="0"/>
                        <a:t> </a:t>
                      </a:r>
                      <a:r>
                        <a:rPr lang="en-US" sz="1800" b="0" dirty="0" smtClean="0"/>
                        <a:t>12 regional offices of </a:t>
                      </a:r>
                      <a:r>
                        <a:rPr lang="en-US" sz="1800" b="0" dirty="0" err="1" smtClean="0"/>
                        <a:t>Hanen</a:t>
                      </a:r>
                      <a:endParaRPr lang="lv-LV" sz="1800" b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lv-LV" sz="1800" b="0" baseline="0" dirty="0" smtClean="0"/>
                        <a:t> </a:t>
                      </a:r>
                      <a:r>
                        <a:rPr lang="en-US" sz="1800" b="0" dirty="0" smtClean="0"/>
                        <a:t>ca 20 training establishments</a:t>
                      </a:r>
                    </a:p>
                    <a:p>
                      <a:pPr>
                        <a:buNone/>
                      </a:pPr>
                      <a:r>
                        <a:rPr lang="lv-LV" sz="1800" b="0" dirty="0" smtClean="0"/>
                        <a:t>- </a:t>
                      </a:r>
                      <a:r>
                        <a:rPr lang="lv-LV" sz="1800" b="0" dirty="0" err="1" smtClean="0"/>
                        <a:t>Organisations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in</a:t>
                      </a:r>
                      <a:r>
                        <a:rPr lang="lv-LV" sz="1800" b="0" dirty="0" smtClean="0"/>
                        <a:t> NO: </a:t>
                      </a:r>
                      <a:r>
                        <a:rPr lang="lv-LV" sz="1800" b="0" dirty="0" err="1" smtClean="0"/>
                        <a:t>Statens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Vegvesen</a:t>
                      </a:r>
                      <a:r>
                        <a:rPr lang="lv-LV" sz="1800" b="0" dirty="0" smtClean="0"/>
                        <a:t>, </a:t>
                      </a:r>
                      <a:r>
                        <a:rPr lang="lv-LV" sz="1800" b="0" dirty="0" err="1" smtClean="0"/>
                        <a:t>Innovation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Norway</a:t>
                      </a:r>
                      <a:r>
                        <a:rPr lang="lv-LV" sz="1800" b="0" dirty="0" smtClean="0"/>
                        <a:t>, </a:t>
                      </a:r>
                      <a:r>
                        <a:rPr lang="lv-LV" sz="1800" b="0" dirty="0" err="1" smtClean="0"/>
                        <a:t>Farmers</a:t>
                      </a:r>
                      <a:r>
                        <a:rPr lang="lv-LV" sz="1800" b="0" dirty="0" smtClean="0"/>
                        <a:t>' </a:t>
                      </a:r>
                      <a:r>
                        <a:rPr lang="lv-LV" sz="1800" b="0" dirty="0" err="1" smtClean="0"/>
                        <a:t>market</a:t>
                      </a:r>
                      <a:r>
                        <a:rPr lang="lv-LV" sz="1800" b="0" dirty="0" smtClean="0"/>
                        <a:t>, </a:t>
                      </a:r>
                      <a:r>
                        <a:rPr lang="lv-LV" sz="1800" b="0" dirty="0" err="1" smtClean="0"/>
                        <a:t>Norwegian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Farmers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en-US" sz="1800" b="0" dirty="0" smtClean="0"/>
                        <a:t>Union (~60 000 members), </a:t>
                      </a:r>
                      <a:r>
                        <a:rPr lang="en-US" sz="1800" b="0" dirty="0" err="1" smtClean="0"/>
                        <a:t>Matmerk</a:t>
                      </a:r>
                      <a:endParaRPr lang="en-US" sz="1800" b="0" dirty="0" smtClean="0"/>
                    </a:p>
                    <a:p>
                      <a:pPr>
                        <a:buNone/>
                      </a:pPr>
                      <a:r>
                        <a:rPr lang="en-US" sz="1800" b="0" dirty="0" smtClean="0"/>
                        <a:t>- Social media, </a:t>
                      </a:r>
                      <a:r>
                        <a:rPr lang="en-US" sz="1800" b="0" dirty="0" err="1" smtClean="0"/>
                        <a:t>Facebook</a:t>
                      </a:r>
                      <a:r>
                        <a:rPr lang="en-US" sz="1800" b="0" dirty="0" smtClean="0"/>
                        <a:t> and Twitter</a:t>
                      </a:r>
                    </a:p>
                    <a:p>
                      <a:pPr>
                        <a:buNone/>
                      </a:pPr>
                      <a:r>
                        <a:rPr lang="en-US" sz="1800" b="0" dirty="0" smtClean="0"/>
                        <a:t>- </a:t>
                      </a:r>
                      <a:r>
                        <a:rPr lang="en-US" sz="1800" b="0" dirty="0" err="1" smtClean="0"/>
                        <a:t>Nationen</a:t>
                      </a:r>
                      <a:r>
                        <a:rPr lang="en-US" sz="1800" b="0" dirty="0" smtClean="0"/>
                        <a:t> and </a:t>
                      </a:r>
                      <a:r>
                        <a:rPr lang="en-US" sz="1800" b="0" dirty="0" err="1" smtClean="0"/>
                        <a:t>Bondebladet</a:t>
                      </a:r>
                      <a:r>
                        <a:rPr lang="en-US" sz="1800" b="0" dirty="0" smtClean="0"/>
                        <a:t> – main papers for rural area</a:t>
                      </a:r>
                    </a:p>
                    <a:p>
                      <a:pPr>
                        <a:buNone/>
                      </a:pPr>
                      <a:r>
                        <a:rPr lang="en-US" sz="1800" b="0" dirty="0" smtClean="0"/>
                        <a:t>- Rural development offices in 19 counties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- </a:t>
                      </a:r>
                      <a:r>
                        <a:rPr lang="en-US" sz="1800" b="0" dirty="0" err="1" smtClean="0"/>
                        <a:t>Eesti</a:t>
                      </a:r>
                      <a:r>
                        <a:rPr lang="en-US" sz="1800" b="0" dirty="0" smtClean="0"/>
                        <a:t> </a:t>
                      </a:r>
                      <a:r>
                        <a:rPr lang="en-US" sz="1800" b="0" dirty="0" err="1" smtClean="0"/>
                        <a:t>Maaturism</a:t>
                      </a:r>
                      <a:r>
                        <a:rPr lang="en-US" sz="1800" b="0" dirty="0" smtClean="0"/>
                        <a:t> and ca 100 rural tourism and rural food organization</a:t>
                      </a:r>
                      <a:r>
                        <a:rPr lang="lv-LV" sz="1800" b="0" dirty="0" smtClean="0"/>
                        <a:t>s</a:t>
                      </a:r>
                      <a:r>
                        <a:rPr lang="en-US" sz="1800" b="0" dirty="0" smtClean="0"/>
                        <a:t>;</a:t>
                      </a:r>
                    </a:p>
                    <a:p>
                      <a:r>
                        <a:rPr lang="en-US" sz="1800" b="0" dirty="0" smtClean="0"/>
                        <a:t>- ca 10 training establishments in Estonia;</a:t>
                      </a:r>
                    </a:p>
                    <a:p>
                      <a:r>
                        <a:rPr lang="lv-LV" sz="1800" b="0" dirty="0" smtClean="0"/>
                        <a:t>- </a:t>
                      </a:r>
                      <a:r>
                        <a:rPr lang="lv-LV" sz="1800" b="0" dirty="0" err="1" smtClean="0"/>
                        <a:t>offering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adult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training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courses</a:t>
                      </a:r>
                      <a:r>
                        <a:rPr lang="lv-LV" sz="1800" b="0" dirty="0" smtClean="0"/>
                        <a:t>;</a:t>
                      </a:r>
                    </a:p>
                    <a:p>
                      <a:r>
                        <a:rPr lang="en-US" sz="1800" b="0" dirty="0" smtClean="0"/>
                        <a:t>- Estonian Cooperation Council of Agricultural </a:t>
                      </a:r>
                      <a:r>
                        <a:rPr lang="en-US" sz="1800" b="0" dirty="0" err="1" smtClean="0"/>
                        <a:t>Organisations</a:t>
                      </a:r>
                      <a:endParaRPr lang="lv-LV" dirty="0"/>
                    </a:p>
                  </a:txBody>
                  <a:tcPr/>
                </a:tc>
              </a:tr>
              <a:tr h="2192689">
                <a:tc gridSpan="3">
                  <a:txBody>
                    <a:bodyPr/>
                    <a:lstStyle/>
                    <a:p>
                      <a:pPr algn="ctr"/>
                      <a:r>
                        <a:rPr lang="lv-LV" sz="1800" b="1" dirty="0" err="1" smtClean="0"/>
                        <a:t>BALTIC</a:t>
                      </a:r>
                      <a:r>
                        <a:rPr lang="lv-LV" sz="1800" b="1" dirty="0" smtClean="0"/>
                        <a:t>/NORDIC</a:t>
                      </a:r>
                    </a:p>
                    <a:p>
                      <a:r>
                        <a:rPr lang="en-US" sz="1800" b="0" dirty="0" smtClean="0"/>
                        <a:t>- Partner </a:t>
                      </a:r>
                      <a:r>
                        <a:rPr lang="en-US" sz="1800" b="0" dirty="0" err="1" smtClean="0"/>
                        <a:t>organisations</a:t>
                      </a:r>
                      <a:r>
                        <a:rPr lang="lv-LV" sz="1800" b="0" dirty="0" smtClean="0"/>
                        <a:t>, </a:t>
                      </a:r>
                      <a:r>
                        <a:rPr lang="en-US" sz="1800" b="0" dirty="0" smtClean="0"/>
                        <a:t>project „Baltic Culinary Routes” (DE, DK, NO, EE, LT, LV, PL, NO, SE, </a:t>
                      </a:r>
                      <a:r>
                        <a:rPr lang="en-US" sz="1800" b="0" dirty="0" err="1" smtClean="0"/>
                        <a:t>FI</a:t>
                      </a:r>
                      <a:r>
                        <a:rPr lang="en-US" sz="1800" b="0" dirty="0" smtClean="0"/>
                        <a:t>,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RU</a:t>
                      </a:r>
                      <a:r>
                        <a:rPr lang="lv-LV" sz="1800" b="0" dirty="0" smtClean="0"/>
                        <a:t>)</a:t>
                      </a:r>
                    </a:p>
                    <a:p>
                      <a:r>
                        <a:rPr lang="en-US" sz="1800" b="0" dirty="0" smtClean="0"/>
                        <a:t>- </a:t>
                      </a:r>
                      <a:r>
                        <a:rPr lang="en-US" sz="1800" b="0" dirty="0" err="1" smtClean="0"/>
                        <a:t>Eldrimner</a:t>
                      </a:r>
                      <a:r>
                        <a:rPr lang="en-US" sz="1800" b="0" dirty="0" smtClean="0"/>
                        <a:t> www.eldrimner.com – Swedish </a:t>
                      </a:r>
                      <a:r>
                        <a:rPr lang="en-US" sz="1800" b="0" dirty="0" err="1" smtClean="0"/>
                        <a:t>organisation</a:t>
                      </a:r>
                      <a:r>
                        <a:rPr lang="en-US" sz="1800" b="0" dirty="0" smtClean="0"/>
                        <a:t> for local food.</a:t>
                      </a:r>
                    </a:p>
                    <a:p>
                      <a:r>
                        <a:rPr lang="lv-LV" sz="1800" b="0" dirty="0" smtClean="0"/>
                        <a:t>- </a:t>
                      </a:r>
                      <a:r>
                        <a:rPr lang="lv-LV" sz="1800" b="0" dirty="0" err="1" smtClean="0"/>
                        <a:t>Icelandic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Farm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Holidays</a:t>
                      </a:r>
                      <a:r>
                        <a:rPr lang="lv-LV" sz="1800" b="0" dirty="0" smtClean="0"/>
                        <a:t> (</a:t>
                      </a:r>
                      <a:r>
                        <a:rPr lang="lv-LV" sz="1800" b="0" dirty="0" err="1" smtClean="0"/>
                        <a:t>IFH</a:t>
                      </a:r>
                      <a:r>
                        <a:rPr lang="lv-LV" sz="1800" b="0" dirty="0" smtClean="0"/>
                        <a:t>)</a:t>
                      </a:r>
                    </a:p>
                    <a:p>
                      <a:r>
                        <a:rPr lang="lv-LV" sz="1800" b="0" dirty="0" smtClean="0"/>
                        <a:t>- </a:t>
                      </a:r>
                      <a:r>
                        <a:rPr lang="lv-LV" sz="1800" b="0" dirty="0" err="1" smtClean="0"/>
                        <a:t>Savour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South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West</a:t>
                      </a:r>
                      <a:r>
                        <a:rPr lang="lv-LV" sz="1800" b="0" dirty="0" smtClean="0"/>
                        <a:t> </a:t>
                      </a:r>
                      <a:r>
                        <a:rPr lang="lv-LV" sz="1800" b="0" dirty="0" err="1" smtClean="0"/>
                        <a:t>Denmark</a:t>
                      </a:r>
                      <a:endParaRPr lang="lv-LV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- Participants of the 9th Baltic Sea Tourism Forum (</a:t>
                      </a:r>
                      <a:r>
                        <a:rPr lang="en-US" sz="1800" b="0" dirty="0" err="1" smtClean="0"/>
                        <a:t>BSTF</a:t>
                      </a:r>
                      <a:r>
                        <a:rPr lang="en-US" sz="1800" b="0" dirty="0" smtClean="0"/>
                        <a:t>)</a:t>
                      </a:r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1369</Words>
  <Application>Microsoft Office PowerPoint</Application>
  <PresentationFormat>A4 Paper (210x297 mm)</PresentationFormat>
  <Paragraphs>172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Service design  know-how for rural SMEs  strengthening the link between adult learning and working life in rural SME local food sector</vt:lpstr>
      <vt:lpstr>Project overview</vt:lpstr>
      <vt:lpstr>WP1. Specification of the On-line Training structure (09.-11.2016)</vt:lpstr>
      <vt:lpstr>WP2. On-line Training learning contents (12. 2016. – 06.2017.) </vt:lpstr>
      <vt:lpstr>WP2 - continued</vt:lpstr>
      <vt:lpstr>WP3. Dissemination  (09.2016. – 08.2017.) </vt:lpstr>
      <vt:lpstr>WP3. Dissemination (09.2016. – 08.2017.) </vt:lpstr>
      <vt:lpstr>WP3. Dissemination (09.2016. – 08.2017.) </vt:lpstr>
      <vt:lpstr>Dissemination target audience to reach: </vt:lpstr>
      <vt:lpstr>Evaluation activities for reporting</vt:lpstr>
      <vt:lpstr>Handbook   “Service design know-how for rural SMEs”   content and best example collection by each chapter  </vt:lpstr>
      <vt:lpstr>Handbook contents</vt:lpstr>
      <vt:lpstr>1. Introduction – possible forms of shops  (LV examples)</vt:lpstr>
      <vt:lpstr>2. General requirements</vt:lpstr>
      <vt:lpstr>3. Design – store concept and merchandising</vt:lpstr>
      <vt:lpstr>4. Store and warehouse – sales room, arrangement of goods, logistics</vt:lpstr>
      <vt:lpstr>5. Safety and food hygiene</vt:lpstr>
      <vt:lpstr>6. Marketing and promotion  </vt:lpstr>
      <vt:lpstr>7. Sales skills </vt:lpstr>
      <vt:lpstr>8.  Useful IT solutions </vt:lpstr>
      <vt:lpstr>9. Local cooperation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Antra Damberga</dc:creator>
  <cp:lastModifiedBy>Asnate Ziemele</cp:lastModifiedBy>
  <cp:revision>252</cp:revision>
  <dcterms:created xsi:type="dcterms:W3CDTF">2014-07-03T11:58:32Z</dcterms:created>
  <dcterms:modified xsi:type="dcterms:W3CDTF">2017-03-12T17:25:29Z</dcterms:modified>
</cp:coreProperties>
</file>