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FCFC-888E-44EF-B13D-E6C8BAA78359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877C-EA95-4173-8FCA-B41E9176EBD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A237-C46A-474E-9283-DE80146F0437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CBD4-444A-4B66-9C31-2E51048418C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BD30-C489-4243-8FA0-2C45A29953D7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12F6-0DB6-42B4-80ED-650183199D3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C4CF-D1EE-45D9-9EB6-4D66CA4AF832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47A4E-28F5-4D87-A7DD-11C50E3C849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2054-F47E-4B1A-B741-BDE8E2E06713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6DAC-46C9-465C-A9A9-A82B0CAA346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5BFA-3561-4FA5-849C-153B641084BC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9755-EE33-4015-9286-50C15682713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D665-E085-4F6F-A9F9-1DA78F6E93E8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E2CD-9FDA-4BB7-AF99-39E4936258D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F094-6F5F-46B7-90B2-F20C6D1E291F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D9BF-DEF6-4619-87F8-3650A0A1894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9ECF-0B7A-431F-BBBD-E7DA0A27FC81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FA39-B9DD-408D-B3E8-FC18D5179EE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81E3F-FBD9-4EF8-8862-BA07F46905B9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106D-E469-4E85-B646-11AEEC89B7B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5053-DC15-4BB3-AB28-8F62B7FC6C28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2FAF-7EA7-4D06-8674-FCF701C9865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075A8-994A-4D9D-AE63-4686B0D5C86E}" type="datetimeFigureOut">
              <a:rPr lang="lv-LV"/>
              <a:pPr>
                <a:defRPr/>
              </a:pPr>
              <a:t>23.10.2016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CF5B3C-C321-4A1A-8FA7-C2054D4399B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kumi.lv/doc.php?id=4700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Admin/Downloads/IT_ModuleEn.pdf" TargetMode="External"/><Relationship Id="rId2" Type="http://schemas.openxmlformats.org/officeDocument/2006/relationships/hyperlink" Target="../../../../../../Admin/Downloads/Rekomendacijas_Mazo_uznemejuregistracijai_un_integracijai_interneta_biznesa_registro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macies.celotajs.lv/course/view.php?id=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74863" y="981075"/>
            <a:ext cx="5184775" cy="1511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2200" dirty="0" smtClean="0"/>
              <a:t/>
            </a:r>
            <a:br>
              <a:rPr lang="lv-LV" sz="2200" dirty="0" smtClean="0"/>
            </a:br>
            <a:r>
              <a:rPr lang="lv-LV" sz="2200" dirty="0" err="1" smtClean="0"/>
              <a:t>Handbook</a:t>
            </a:r>
            <a:r>
              <a:rPr lang="lv-LV" sz="2200" dirty="0"/>
              <a:t/>
            </a:r>
            <a:br>
              <a:rPr lang="lv-LV" sz="2200" dirty="0"/>
            </a:br>
            <a:r>
              <a:rPr lang="lv-LV" sz="2200" dirty="0" err="1"/>
              <a:t>Service</a:t>
            </a:r>
            <a:r>
              <a:rPr lang="lv-LV" sz="2200" dirty="0"/>
              <a:t> </a:t>
            </a:r>
            <a:r>
              <a:rPr lang="lv-LV" sz="2200" dirty="0" err="1"/>
              <a:t>design</a:t>
            </a:r>
            <a:r>
              <a:rPr lang="lv-LV" sz="2200" dirty="0"/>
              <a:t> </a:t>
            </a:r>
            <a:r>
              <a:rPr lang="lv-LV" sz="2200" dirty="0" err="1"/>
              <a:t>know-how</a:t>
            </a:r>
            <a:r>
              <a:rPr lang="lv-LV" sz="2200" dirty="0"/>
              <a:t> </a:t>
            </a:r>
            <a:r>
              <a:rPr lang="lv-LV" sz="2200" dirty="0" err="1"/>
              <a:t>for</a:t>
            </a:r>
            <a:r>
              <a:rPr lang="lv-LV" sz="2200" dirty="0"/>
              <a:t> </a:t>
            </a:r>
            <a:r>
              <a:rPr lang="lv-LV" sz="2200" dirty="0" err="1"/>
              <a:t>rural</a:t>
            </a:r>
            <a:r>
              <a:rPr lang="lv-LV" sz="2200" dirty="0"/>
              <a:t> </a:t>
            </a:r>
            <a:r>
              <a:rPr lang="lv-LV" sz="2200" dirty="0" err="1"/>
              <a:t>food</a:t>
            </a:r>
            <a:r>
              <a:rPr lang="lv-LV" sz="2200" dirty="0"/>
              <a:t> </a:t>
            </a:r>
            <a:r>
              <a:rPr lang="lv-LV" sz="2200" dirty="0" err="1"/>
              <a:t>SMEs</a:t>
            </a:r>
            <a:r>
              <a:rPr lang="lv-LV" sz="2200" dirty="0"/>
              <a:t/>
            </a:r>
            <a:br>
              <a:rPr lang="lv-LV" sz="2200" dirty="0"/>
            </a:br>
            <a:r>
              <a:rPr lang="en-GB" sz="2200" b="1" dirty="0"/>
              <a:t> OPENING YOUR FARM SHOP</a:t>
            </a:r>
            <a:r>
              <a:rPr lang="lv-LV" sz="2200" dirty="0"/>
              <a:t/>
            </a:r>
            <a:br>
              <a:rPr lang="lv-LV" sz="2200" dirty="0"/>
            </a:br>
            <a:r>
              <a:rPr lang="en-GB" sz="2200" b="1" dirty="0"/>
              <a:t>Content and general structure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66850" y="5013325"/>
            <a:ext cx="6400800" cy="12239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lv-LV" sz="1700" smtClean="0">
                <a:solidFill>
                  <a:srgbClr val="898989"/>
                </a:solidFill>
              </a:rPr>
              <a:t>Nordplus Adult 2016 (09/2016 - 08/2017) (NPAD-2016/10040) Project „Service design  know-how for rural SMEs strengthening the link between adult learning and working life in rural SME local food sector”.</a:t>
            </a:r>
          </a:p>
          <a:p>
            <a:pPr marL="0" indent="0" algn="ctr">
              <a:buFont typeface="Arial" charset="0"/>
              <a:buNone/>
            </a:pPr>
            <a:endParaRPr lang="lv-LV" sz="3600" smtClean="0">
              <a:solidFill>
                <a:srgbClr val="898989"/>
              </a:solidFill>
            </a:endParaRPr>
          </a:p>
        </p:txBody>
      </p:sp>
      <p:pic>
        <p:nvPicPr>
          <p:cNvPr id="24580" name="Picture 2" descr="Image result for zaļā zeme jelg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133600"/>
            <a:ext cx="51847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http://galerija.celotajs.lv/g/www/common/images/logo/prj/2016/adult_nordplus.jpg?size=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37288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/>
              <a:t>Local cooperation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22885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2800" dirty="0"/>
              <a:t>I</a:t>
            </a:r>
            <a:r>
              <a:rPr lang="en-GB" sz="2800" dirty="0" err="1" smtClean="0"/>
              <a:t>nformation</a:t>
            </a:r>
            <a:r>
              <a:rPr lang="en-GB" sz="2800" dirty="0" smtClean="0"/>
              <a:t> </a:t>
            </a:r>
            <a:r>
              <a:rPr lang="en-GB" sz="2800" dirty="0"/>
              <a:t>about cooperation experience and benefits of it in other EU countries; </a:t>
            </a:r>
            <a:endParaRPr lang="lv-LV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2800" dirty="0" smtClean="0"/>
              <a:t>C</a:t>
            </a:r>
            <a:r>
              <a:rPr lang="en-GB" sz="2800" dirty="0" err="1" smtClean="0"/>
              <a:t>ooperation</a:t>
            </a:r>
            <a:r>
              <a:rPr lang="en-GB" sz="2800" dirty="0" smtClean="0"/>
              <a:t> </a:t>
            </a:r>
            <a:r>
              <a:rPr lang="en-GB" sz="2800" dirty="0"/>
              <a:t>with different partners – local associations, tourism information </a:t>
            </a:r>
            <a:r>
              <a:rPr lang="en-GB" sz="2800" dirty="0" smtClean="0"/>
              <a:t>centre;</a:t>
            </a:r>
            <a:endParaRPr lang="lv-LV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what is required to create co-operative (</a:t>
            </a:r>
            <a:r>
              <a:rPr lang="en-GB" sz="2800" u="sng" dirty="0">
                <a:hlinkClick r:id="rId2"/>
              </a:rPr>
              <a:t>http://likumi.lv/doc.php?id=47009</a:t>
            </a:r>
            <a:r>
              <a:rPr lang="en-GB" sz="2800" u="sng" dirty="0"/>
              <a:t>) </a:t>
            </a:r>
            <a:endParaRPr lang="lv-LV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2800" dirty="0" smtClean="0"/>
              <a:t>C</a:t>
            </a:r>
            <a:r>
              <a:rPr lang="en-GB" sz="2800" dirty="0" err="1" smtClean="0"/>
              <a:t>ooperation</a:t>
            </a:r>
            <a:r>
              <a:rPr lang="en-GB" sz="2800" dirty="0" smtClean="0"/>
              <a:t> </a:t>
            </a:r>
            <a:r>
              <a:rPr lang="en-GB" sz="2800" dirty="0"/>
              <a:t>in Latvia/ other partner countries.</a:t>
            </a:r>
            <a:endParaRPr lang="lv-LV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00" i="1" dirty="0"/>
              <a:t>EXAMPLE: „Food producers association” shop in </a:t>
            </a:r>
            <a:r>
              <a:rPr lang="en-GB" sz="2200" i="1" dirty="0" smtClean="0"/>
              <a:t>Jelgava</a:t>
            </a:r>
            <a:r>
              <a:rPr lang="lv-LV" sz="2200" i="1" dirty="0" smtClean="0"/>
              <a:t> (</a:t>
            </a:r>
            <a:r>
              <a:rPr lang="lv-LV" sz="2200" i="1" dirty="0" err="1"/>
              <a:t>o</a:t>
            </a:r>
            <a:r>
              <a:rPr lang="lv-LV" sz="2200" i="1" dirty="0" err="1" smtClean="0"/>
              <a:t>n</a:t>
            </a:r>
            <a:r>
              <a:rPr lang="lv-LV" sz="2200" i="1" dirty="0" smtClean="0"/>
              <a:t> </a:t>
            </a:r>
            <a:r>
              <a:rPr lang="lv-LV" sz="2200" i="1" dirty="0" err="1" smtClean="0"/>
              <a:t>photo</a:t>
            </a:r>
            <a:r>
              <a:rPr lang="lv-LV" sz="2200" i="1" dirty="0" smtClean="0"/>
              <a:t>)</a:t>
            </a:r>
            <a:endParaRPr lang="lv-LV" sz="2200" dirty="0"/>
          </a:p>
        </p:txBody>
      </p:sp>
      <p:pic>
        <p:nvPicPr>
          <p:cNvPr id="22531" name="Picture 2" descr="Image result for pārtikas amatnie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75" y="842963"/>
            <a:ext cx="26860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/>
              <a:t/>
            </a:r>
            <a:br>
              <a:rPr lang="lv-LV" dirty="0"/>
            </a:br>
            <a:r>
              <a:rPr lang="lv-LV" sz="4000" dirty="0" err="1" smtClean="0"/>
              <a:t>Thanks</a:t>
            </a:r>
            <a:r>
              <a:rPr lang="lv-LV" sz="4000" dirty="0" smtClean="0"/>
              <a:t> </a:t>
            </a:r>
            <a:r>
              <a:rPr lang="lv-LV" sz="4000" dirty="0" err="1"/>
              <a:t>for</a:t>
            </a:r>
            <a:r>
              <a:rPr lang="lv-LV" sz="4000" dirty="0"/>
              <a:t> </a:t>
            </a:r>
            <a:r>
              <a:rPr lang="lv-LV" sz="4000" dirty="0" err="1"/>
              <a:t>your</a:t>
            </a:r>
            <a:r>
              <a:rPr lang="lv-LV" sz="4000" dirty="0"/>
              <a:t> </a:t>
            </a:r>
            <a:r>
              <a:rPr lang="lv-LV" sz="4000" dirty="0" err="1" smtClean="0"/>
              <a:t>attention</a:t>
            </a:r>
            <a:r>
              <a:rPr lang="en-US" sz="4000" dirty="0" smtClean="0"/>
              <a:t> and good luck with your new farm shop</a:t>
            </a:r>
            <a:r>
              <a:rPr lang="lv-LV" sz="4000" dirty="0" smtClean="0"/>
              <a:t>!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dirty="0" smtClean="0"/>
              <a:t>		</a:t>
            </a:r>
            <a:endParaRPr lang="lv-LV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dirty="0" smtClean="0"/>
              <a:t>                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dirty="0"/>
              <a:t>	</a:t>
            </a:r>
            <a:r>
              <a:rPr lang="lv-LV" dirty="0" smtClean="0"/>
              <a:t>	</a:t>
            </a:r>
            <a:r>
              <a:rPr lang="en-US" dirty="0" err="1" smtClean="0"/>
              <a:t>Ilze</a:t>
            </a:r>
            <a:r>
              <a:rPr lang="en-US" dirty="0" smtClean="0"/>
              <a:t> R</a:t>
            </a:r>
            <a:r>
              <a:rPr lang="lv-LV" dirty="0" smtClean="0"/>
              <a:t>ū</a:t>
            </a:r>
            <a:r>
              <a:rPr lang="en-US" dirty="0" err="1" smtClean="0"/>
              <a:t>tenberga</a:t>
            </a:r>
            <a:r>
              <a:rPr lang="en-US" dirty="0" smtClean="0"/>
              <a:t>-B</a:t>
            </a:r>
            <a:r>
              <a:rPr lang="lv-LV" dirty="0" smtClean="0"/>
              <a:t>ē</a:t>
            </a:r>
            <a:r>
              <a:rPr lang="en-US" dirty="0" err="1" smtClean="0"/>
              <a:t>rzi</a:t>
            </a:r>
            <a:r>
              <a:rPr lang="lv-LV" dirty="0" smtClean="0"/>
              <a:t>ņ</a:t>
            </a:r>
            <a:r>
              <a:rPr lang="en-US" dirty="0" smtClean="0"/>
              <a:t>a</a:t>
            </a:r>
            <a:endParaRPr lang="lv-LV" sz="3600" dirty="0" err="1" smtClean="0"/>
          </a:p>
        </p:txBody>
      </p:sp>
      <p:pic>
        <p:nvPicPr>
          <p:cNvPr id="23555" name="Picture 2" descr="C:\Users\ilzerutenberga\Desktop\veikaliņ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84313"/>
            <a:ext cx="52593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err="1" smtClean="0"/>
              <a:t>Contents</a:t>
            </a:r>
            <a:r>
              <a:rPr lang="lv-LV" b="1" dirty="0" smtClean="0"/>
              <a:t>!</a:t>
            </a:r>
            <a:r>
              <a:rPr lang="en-GB" b="1" dirty="0" smtClean="0"/>
              <a:t> 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9525"/>
          </a:xfrm>
        </p:spPr>
        <p:txBody>
          <a:bodyPr rtlCol="0">
            <a:normAutofit fontScale="4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sz="9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9600" dirty="0" err="1" smtClean="0"/>
              <a:t>Client</a:t>
            </a:r>
            <a:r>
              <a:rPr lang="lv-LV" sz="9600" dirty="0" smtClean="0"/>
              <a:t> </a:t>
            </a:r>
            <a:r>
              <a:rPr lang="lv-LV" sz="9600" dirty="0" err="1" smtClean="0"/>
              <a:t>base</a:t>
            </a:r>
            <a:r>
              <a:rPr lang="lv-LV" sz="9600" dirty="0" smtClean="0"/>
              <a:t> </a:t>
            </a:r>
            <a:r>
              <a:rPr lang="lv-LV" sz="9600" dirty="0" err="1" smtClean="0"/>
              <a:t>size</a:t>
            </a:r>
            <a:r>
              <a:rPr lang="lv-LV" sz="9600" dirty="0" smtClean="0"/>
              <a:t>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9600" dirty="0" err="1"/>
              <a:t>Competition</a:t>
            </a:r>
            <a:r>
              <a:rPr lang="lv-LV" sz="9600" dirty="0"/>
              <a:t> ?</a:t>
            </a:r>
            <a:endParaRPr lang="lv-LV" sz="9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9600" dirty="0" err="1" smtClean="0"/>
              <a:t>Economically</a:t>
            </a:r>
            <a:r>
              <a:rPr lang="lv-LV" sz="9600" dirty="0" smtClean="0"/>
              <a:t> </a:t>
            </a:r>
            <a:r>
              <a:rPr lang="lv-LV" sz="9600" dirty="0" err="1" smtClean="0"/>
              <a:t>viable</a:t>
            </a:r>
            <a:r>
              <a:rPr lang="lv-LV" sz="9600" dirty="0" smtClean="0"/>
              <a:t>?</a:t>
            </a:r>
            <a:r>
              <a:rPr lang="lv-LV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dirty="0"/>
          </a:p>
        </p:txBody>
      </p:sp>
      <p:pic>
        <p:nvPicPr>
          <p:cNvPr id="14339" name="Picture 2" descr="Image result for question mark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55117">
            <a:off x="3779838" y="4292600"/>
            <a:ext cx="1296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/>
              <a:t>General requirements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9750" y="2276475"/>
            <a:ext cx="8147050" cy="3849688"/>
          </a:xfrm>
        </p:spPr>
        <p:txBody>
          <a:bodyPr/>
          <a:lstStyle/>
          <a:p>
            <a:r>
              <a:rPr lang="lv-LV" sz="2800" smtClean="0"/>
              <a:t>Company </a:t>
            </a:r>
            <a:r>
              <a:rPr lang="en-GB" sz="2800" smtClean="0"/>
              <a:t>registration</a:t>
            </a:r>
            <a:endParaRPr lang="lv-LV" sz="2800" smtClean="0"/>
          </a:p>
          <a:p>
            <a:pPr lvl="1"/>
            <a:r>
              <a:rPr lang="en-GB" sz="2400" smtClean="0"/>
              <a:t>Ltd, Society, Cooperative</a:t>
            </a:r>
            <a:endParaRPr lang="lv-LV" sz="2400" smtClean="0"/>
          </a:p>
          <a:p>
            <a:r>
              <a:rPr lang="lv-LV" sz="2800" smtClean="0"/>
              <a:t>Taxation</a:t>
            </a:r>
            <a:r>
              <a:rPr lang="en-GB" sz="2800" smtClean="0"/>
              <a:t>; </a:t>
            </a:r>
            <a:endParaRPr lang="lv-LV" sz="2800" smtClean="0"/>
          </a:p>
          <a:p>
            <a:r>
              <a:rPr lang="lv-LV" sz="2800" b="1" smtClean="0"/>
              <a:t>Bureaucracy</a:t>
            </a:r>
            <a:endParaRPr lang="lv-LV" sz="2800" smtClean="0"/>
          </a:p>
          <a:p>
            <a:pPr lvl="1"/>
            <a:r>
              <a:rPr lang="lv-LV" sz="2400" smtClean="0"/>
              <a:t>National</a:t>
            </a:r>
          </a:p>
          <a:p>
            <a:pPr lvl="1"/>
            <a:r>
              <a:rPr lang="lv-LV" sz="2400" smtClean="0"/>
              <a:t>Local!</a:t>
            </a:r>
            <a:endParaRPr lang="lv-LV" smtClean="0"/>
          </a:p>
          <a:p>
            <a:endParaRPr lang="lv-LV" sz="2800" smtClean="0"/>
          </a:p>
          <a:p>
            <a:endParaRPr lang="lv-LV" smtClean="0"/>
          </a:p>
        </p:txBody>
      </p:sp>
      <p:pic>
        <p:nvPicPr>
          <p:cNvPr id="15363" name="Picture 2" descr="Image result for uzņēmuma reģistrāc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81075"/>
            <a:ext cx="44640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-315913"/>
            <a:ext cx="8229600" cy="114300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b="1" dirty="0" smtClean="0"/>
              <a:t/>
            </a:r>
            <a:br>
              <a:rPr lang="lv-LV" b="1" dirty="0" smtClean="0"/>
            </a:br>
            <a:r>
              <a:rPr lang="en-GB" sz="4000" b="1" dirty="0" smtClean="0"/>
              <a:t>Design </a:t>
            </a:r>
            <a:r>
              <a:rPr lang="en-GB" sz="4000" b="1" dirty="0"/>
              <a:t>– store concept and merchandising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097088"/>
            <a:ext cx="8229600" cy="45259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4000" dirty="0" smtClean="0"/>
              <a:t>Store </a:t>
            </a:r>
            <a:r>
              <a:rPr lang="lv-LV" sz="4000" dirty="0" err="1" smtClean="0"/>
              <a:t>location</a:t>
            </a:r>
            <a:r>
              <a:rPr lang="lv-LV" sz="4000" dirty="0" smtClean="0"/>
              <a:t> </a:t>
            </a:r>
            <a:r>
              <a:rPr lang="en-GB" sz="4000" dirty="0" smtClean="0"/>
              <a:t>recommendations; </a:t>
            </a:r>
            <a:endParaRPr lang="lv-LV" sz="4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4000" dirty="0" err="1" smtClean="0"/>
              <a:t>Facilities</a:t>
            </a:r>
            <a:r>
              <a:rPr lang="lv-LV" sz="4000" dirty="0" smtClean="0"/>
              <a:t> </a:t>
            </a:r>
            <a:r>
              <a:rPr lang="lv-LV" sz="4000" dirty="0" err="1" smtClean="0"/>
              <a:t>and</a:t>
            </a:r>
            <a:r>
              <a:rPr lang="en-GB" sz="4000" dirty="0" smtClean="0"/>
              <a:t> </a:t>
            </a:r>
            <a:r>
              <a:rPr lang="en-GB" sz="4000" dirty="0"/>
              <a:t>equipment;</a:t>
            </a:r>
            <a:endParaRPr lang="lv-LV" sz="4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dirty="0" smtClean="0"/>
              <a:t>Running costs and </a:t>
            </a:r>
            <a:r>
              <a:rPr lang="en-GB" sz="4000" dirty="0" err="1" smtClean="0"/>
              <a:t>cashflow</a:t>
            </a:r>
            <a:r>
              <a:rPr lang="en-GB" sz="4000" dirty="0"/>
              <a:t> </a:t>
            </a:r>
            <a:r>
              <a:rPr lang="en-GB" sz="4000" dirty="0" smtClean="0"/>
              <a:t>expenditures;</a:t>
            </a:r>
            <a:endParaRPr lang="lv-LV" sz="4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dirty="0" smtClean="0"/>
              <a:t>Design </a:t>
            </a:r>
            <a:r>
              <a:rPr lang="en-GB" sz="4000" dirty="0" err="1" smtClean="0"/>
              <a:t>fitout</a:t>
            </a:r>
            <a:r>
              <a:rPr lang="en-GB" sz="4000" dirty="0" smtClean="0"/>
              <a:t>;</a:t>
            </a:r>
            <a:endParaRPr lang="lv-LV" sz="4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dirty="0"/>
              <a:t>Merchandising – what is it, how to use it in small shops;</a:t>
            </a:r>
            <a:endParaRPr lang="lv-LV" sz="4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000" dirty="0" smtClean="0"/>
              <a:t>Environmentally </a:t>
            </a:r>
            <a:r>
              <a:rPr lang="en-GB" sz="4000" dirty="0"/>
              <a:t>friendly packaging – bags, coffee/ </a:t>
            </a:r>
            <a:r>
              <a:rPr lang="en-GB" sz="4000" dirty="0" smtClean="0"/>
              <a:t>tea mugs, </a:t>
            </a:r>
            <a:r>
              <a:rPr lang="en-GB" sz="4000" dirty="0"/>
              <a:t>wrapping paper.</a:t>
            </a:r>
            <a:endParaRPr lang="lv-LV" sz="4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smtClean="0"/>
              <a:t>EXAMPLE </a:t>
            </a:r>
            <a:r>
              <a:rPr lang="en-GB" i="1" dirty="0"/>
              <a:t>– Where and how person </a:t>
            </a:r>
            <a:r>
              <a:rPr lang="en-GB" i="1" dirty="0" smtClean="0"/>
              <a:t>gains </a:t>
            </a:r>
            <a:r>
              <a:rPr lang="en-GB" i="1" dirty="0"/>
              <a:t>knowledge about shop furnishing to attract customers.</a:t>
            </a:r>
            <a:endParaRPr lang="lv-LV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/>
          </a:p>
        </p:txBody>
      </p:sp>
      <p:pic>
        <p:nvPicPr>
          <p:cNvPr id="16387" name="Picture 2" descr="Image result for  farm shop desig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549275"/>
            <a:ext cx="41036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/>
              <a:t>Store and warehouse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4525963"/>
          </a:xfrm>
        </p:spPr>
        <p:txBody>
          <a:bodyPr/>
          <a:lstStyle/>
          <a:p>
            <a:r>
              <a:rPr lang="en-GB" sz="3000" smtClean="0"/>
              <a:t>Finishing touches; </a:t>
            </a:r>
            <a:endParaRPr lang="lv-LV" sz="3000" smtClean="0"/>
          </a:p>
          <a:p>
            <a:r>
              <a:rPr lang="en-GB" sz="3000" smtClean="0"/>
              <a:t>Appropriate lightning;</a:t>
            </a:r>
            <a:endParaRPr lang="lv-LV" sz="3000" smtClean="0"/>
          </a:p>
          <a:p>
            <a:r>
              <a:rPr lang="en-GB" sz="3000" smtClean="0"/>
              <a:t>Presentation and arrangement; (what is marketable passage</a:t>
            </a:r>
            <a:r>
              <a:rPr lang="lv-LV" sz="3000" smtClean="0"/>
              <a:t>);</a:t>
            </a:r>
            <a:r>
              <a:rPr lang="en-GB" sz="3000" smtClean="0"/>
              <a:t> </a:t>
            </a:r>
            <a:endParaRPr lang="lv-LV" sz="3000" smtClean="0"/>
          </a:p>
          <a:p>
            <a:r>
              <a:rPr lang="en-GB" sz="3000" smtClean="0"/>
              <a:t>why define the target group of buyers;</a:t>
            </a:r>
            <a:endParaRPr lang="lv-LV" sz="3000" smtClean="0"/>
          </a:p>
          <a:p>
            <a:r>
              <a:rPr lang="en-GB" sz="3000" smtClean="0"/>
              <a:t>Back office, prep and storage requirements;</a:t>
            </a:r>
            <a:endParaRPr lang="lv-LV" sz="3000" smtClean="0"/>
          </a:p>
          <a:p>
            <a:r>
              <a:rPr lang="en-GB" sz="3000" smtClean="0"/>
              <a:t>Disability access; parents and toddlers.</a:t>
            </a:r>
            <a:endParaRPr lang="lv-LV" sz="3000" smtClean="0"/>
          </a:p>
          <a:p>
            <a:r>
              <a:rPr lang="lv-LV" sz="2200" i="1" smtClean="0"/>
              <a:t>EXAMPLE – Mareks Gūtmanis, “Zaļā zeme”.</a:t>
            </a:r>
            <a:endParaRPr lang="lv-LV" sz="2200" smtClean="0"/>
          </a:p>
          <a:p>
            <a:endParaRPr lang="lv-LV" smtClean="0"/>
          </a:p>
        </p:txBody>
      </p:sp>
      <p:pic>
        <p:nvPicPr>
          <p:cNvPr id="17411" name="Picture 4" descr="Image result for farm shop de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836613"/>
            <a:ext cx="47529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4000" b="1" dirty="0" err="1" smtClean="0"/>
              <a:t>Hy</a:t>
            </a:r>
            <a:r>
              <a:rPr lang="en-GB" sz="4000" b="1" dirty="0" err="1" smtClean="0"/>
              <a:t>giene</a:t>
            </a:r>
            <a:r>
              <a:rPr lang="en-GB" sz="4000" b="1" dirty="0" smtClean="0"/>
              <a:t> standards: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782763"/>
            <a:ext cx="7704138" cy="39147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600" dirty="0" smtClean="0"/>
              <a:t>EU and MS hygiene regulations;</a:t>
            </a:r>
            <a:endParaRPr lang="lv-LV" sz="9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600" dirty="0" smtClean="0"/>
              <a:t>MS supervisory </a:t>
            </a:r>
            <a:r>
              <a:rPr lang="en-GB" sz="9600" dirty="0"/>
              <a:t>institutions and their role in food control;</a:t>
            </a:r>
            <a:endParaRPr lang="lv-LV" sz="9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96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9600" b="1" dirty="0" smtClean="0"/>
              <a:t>Safety </a:t>
            </a:r>
            <a:r>
              <a:rPr lang="en-GB" sz="9600" b="1" dirty="0"/>
              <a:t>issues:</a:t>
            </a:r>
            <a:endParaRPr lang="lv-LV" sz="9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9600" dirty="0"/>
              <a:t>General requirements – fire safety, alcohol selling licence, copyright licence (for music), electricity, </a:t>
            </a:r>
            <a:r>
              <a:rPr lang="en-GB" sz="9600" dirty="0" smtClean="0"/>
              <a:t>signage;</a:t>
            </a:r>
            <a:r>
              <a:rPr lang="lv-LV" sz="9600" dirty="0" smtClean="0"/>
              <a:t> </a:t>
            </a:r>
            <a:r>
              <a:rPr lang="en-GB" sz="9600" dirty="0" smtClean="0"/>
              <a:t>insurance </a:t>
            </a:r>
            <a:r>
              <a:rPr lang="en-GB" sz="9600" dirty="0"/>
              <a:t>(property, also </a:t>
            </a:r>
            <a:r>
              <a:rPr lang="en-GB" sz="9600" dirty="0" smtClean="0"/>
              <a:t>public liability </a:t>
            </a:r>
            <a:r>
              <a:rPr lang="en-GB" sz="9600" dirty="0"/>
              <a:t>insurance</a:t>
            </a:r>
            <a:r>
              <a:rPr lang="en-GB" sz="9600" dirty="0" smtClean="0"/>
              <a:t>);</a:t>
            </a:r>
            <a:r>
              <a:rPr lang="lv-LV" sz="9600" dirty="0" smtClean="0"/>
              <a:t> </a:t>
            </a:r>
            <a:r>
              <a:rPr lang="en-GB" sz="9600" dirty="0" smtClean="0"/>
              <a:t>safety </a:t>
            </a:r>
            <a:r>
              <a:rPr lang="en-GB" sz="9600" dirty="0"/>
              <a:t>at </a:t>
            </a:r>
            <a:r>
              <a:rPr lang="en-GB" sz="9600" dirty="0" smtClean="0"/>
              <a:t>work;</a:t>
            </a:r>
            <a:r>
              <a:rPr lang="lv-LV" sz="9600" dirty="0" smtClean="0"/>
              <a:t> </a:t>
            </a:r>
            <a:r>
              <a:rPr lang="en-GB" sz="9600" dirty="0" smtClean="0"/>
              <a:t>client </a:t>
            </a:r>
            <a:r>
              <a:rPr lang="en-GB" sz="9600" dirty="0"/>
              <a:t>safety – stairs, lightning, first aid requirements. </a:t>
            </a:r>
            <a:endParaRPr lang="lv-LV" sz="9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8000" i="1" dirty="0" smtClean="0"/>
              <a:t>EXAMPLE</a:t>
            </a:r>
            <a:r>
              <a:rPr lang="en-GB" sz="8000" i="1" dirty="0"/>
              <a:t>– how sellers manage to comply with the requirements, whether it is easy or difficult</a:t>
            </a:r>
            <a:endParaRPr lang="lv-LV" sz="80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1549400" y="2241550"/>
            <a:ext cx="504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v-LV" b="1">
              <a:latin typeface="Calibri" pitchFamily="34" charset="0"/>
            </a:endParaRPr>
          </a:p>
          <a:p>
            <a:endParaRPr lang="lv-LV" b="1">
              <a:latin typeface="Calibri" pitchFamily="34" charset="0"/>
            </a:endParaRPr>
          </a:p>
          <a:p>
            <a:endParaRPr lang="lv-LV" b="1">
              <a:latin typeface="Calibri" pitchFamily="34" charset="0"/>
            </a:endParaRPr>
          </a:p>
          <a:p>
            <a:endParaRPr lang="lv-LV" b="1">
              <a:latin typeface="Calibri" pitchFamily="34" charset="0"/>
            </a:endParaRPr>
          </a:p>
          <a:p>
            <a:endParaRPr lang="lv-LV" b="1">
              <a:latin typeface="Calibri" pitchFamily="34" charset="0"/>
            </a:endParaRPr>
          </a:p>
          <a:p>
            <a:r>
              <a:rPr lang="en-GB" i="1">
                <a:latin typeface="Calibri" pitchFamily="34" charset="0"/>
              </a:rPr>
              <a:t>.</a:t>
            </a:r>
            <a:endParaRPr lang="lv-LV">
              <a:latin typeface="Calibri" pitchFamily="34" charset="0"/>
            </a:endParaRPr>
          </a:p>
        </p:txBody>
      </p:sp>
      <p:pic>
        <p:nvPicPr>
          <p:cNvPr id="18436" name="Picture 4" descr="Image result for cutting pep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188" y="554038"/>
            <a:ext cx="3086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/>
              <a:t>Sales skills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2088"/>
            <a:ext cx="8229600" cy="4060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</a:t>
            </a:r>
            <a:r>
              <a:rPr lang="en-GB" sz="2800" dirty="0" smtClean="0"/>
              <a:t>ustomer </a:t>
            </a:r>
            <a:r>
              <a:rPr lang="en-GB" sz="2800" dirty="0"/>
              <a:t>behaviour – how do they choose the product (5 senses as the main instrument);</a:t>
            </a:r>
            <a:endParaRPr lang="lv-LV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A</a:t>
            </a:r>
            <a:r>
              <a:rPr lang="en-GB" sz="2800" dirty="0" smtClean="0"/>
              <a:t>dvice</a:t>
            </a:r>
            <a:r>
              <a:rPr lang="en-GB" sz="2800" dirty="0"/>
              <a:t>, how to attract families with children;</a:t>
            </a:r>
            <a:r>
              <a:rPr lang="lv-LV" sz="2800" dirty="0"/>
              <a:t>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Dress for success, attitude</a:t>
            </a:r>
            <a:r>
              <a:rPr lang="en-GB" sz="2800" dirty="0"/>
              <a:t> </a:t>
            </a:r>
            <a:r>
              <a:rPr lang="en-GB" sz="2800" dirty="0" smtClean="0"/>
              <a:t>and </a:t>
            </a:r>
            <a:r>
              <a:rPr lang="en-GB" sz="2800" dirty="0"/>
              <a:t>knowledge; </a:t>
            </a:r>
            <a:endParaRPr lang="lv-LV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i="1" dirty="0" smtClean="0"/>
              <a:t>EXAMPLE </a:t>
            </a:r>
            <a:r>
              <a:rPr lang="en-GB" sz="2000" i="1" dirty="0"/>
              <a:t>– observation practise of buyer behaviour</a:t>
            </a:r>
            <a:r>
              <a:rPr lang="en-GB" i="1" dirty="0"/>
              <a:t>.</a:t>
            </a:r>
            <a:endParaRPr lang="lv-LV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dirty="0"/>
          </a:p>
        </p:txBody>
      </p:sp>
      <p:pic>
        <p:nvPicPr>
          <p:cNvPr id="19459" name="Picture 2" descr="Image result for local products sales sk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790575"/>
            <a:ext cx="35290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/>
              <a:t>Marketing and promotion 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3632200"/>
            <a:ext cx="8229600" cy="3197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Tips, </a:t>
            </a:r>
            <a:r>
              <a:rPr lang="en-GB" sz="2800" dirty="0"/>
              <a:t>how and through which channels to advertise the store/ items/ farm;</a:t>
            </a:r>
            <a:endParaRPr lang="lv-LV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Self promotion;</a:t>
            </a:r>
            <a:endParaRPr lang="lv-LV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</a:t>
            </a:r>
            <a:r>
              <a:rPr lang="en-GB" sz="2800" dirty="0" smtClean="0"/>
              <a:t>ow </a:t>
            </a:r>
            <a:r>
              <a:rPr lang="en-GB" sz="2800" dirty="0"/>
              <a:t>to promote </a:t>
            </a:r>
            <a:r>
              <a:rPr lang="en-GB" sz="2800" dirty="0" smtClean="0"/>
              <a:t>the product</a:t>
            </a:r>
            <a:r>
              <a:rPr lang="en-GB" sz="2800" dirty="0"/>
              <a:t>, attracting customer through </a:t>
            </a:r>
            <a:r>
              <a:rPr lang="en-GB" sz="2800" dirty="0" smtClean="0"/>
              <a:t>their </a:t>
            </a:r>
            <a:r>
              <a:rPr lang="en-GB" sz="2800" dirty="0"/>
              <a:t>5</a:t>
            </a:r>
            <a:r>
              <a:rPr lang="en-GB" sz="2800" dirty="0" smtClean="0"/>
              <a:t> </a:t>
            </a:r>
            <a:r>
              <a:rPr lang="en-GB" sz="2800" dirty="0"/>
              <a:t>senses;</a:t>
            </a:r>
            <a:endParaRPr lang="lv-LV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i="1" dirty="0"/>
              <a:t>EXAMPLE – particular shop/ landlord/ cooperative advertisement</a:t>
            </a:r>
            <a:endParaRPr lang="lv-LV" sz="2000" dirty="0"/>
          </a:p>
        </p:txBody>
      </p:sp>
      <p:sp>
        <p:nvSpPr>
          <p:cNvPr id="20483" name="AutoShape 2" descr="Image result for local products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4" name="AutoShape 4" descr="Image result for local products marketi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485" name="Picture 6" descr="Image result for local products mark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844550"/>
            <a:ext cx="3816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en-GB" sz="4000" b="1" dirty="0" smtClean="0"/>
              <a:t>Useful </a:t>
            </a:r>
            <a:r>
              <a:rPr lang="en-GB" sz="4000" b="1" dirty="0"/>
              <a:t>IT solutions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211388"/>
            <a:ext cx="8229600" cy="4525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3300" dirty="0" smtClean="0"/>
              <a:t>A</a:t>
            </a:r>
            <a:r>
              <a:rPr lang="en-GB" sz="3300" dirty="0" err="1" smtClean="0"/>
              <a:t>dvertis</a:t>
            </a:r>
            <a:r>
              <a:rPr lang="lv-LV" sz="3300" dirty="0" err="1" smtClean="0"/>
              <a:t>ing</a:t>
            </a:r>
            <a:r>
              <a:rPr lang="lv-LV" sz="3300" dirty="0" smtClean="0"/>
              <a:t>: </a:t>
            </a:r>
            <a:r>
              <a:rPr lang="en-GB" sz="3300" dirty="0" smtClean="0"/>
              <a:t>internet </a:t>
            </a:r>
            <a:r>
              <a:rPr lang="en-GB" sz="3300" dirty="0"/>
              <a:t>(social network, websites, sales sites, how to get on search engines etc.);</a:t>
            </a:r>
            <a:r>
              <a:rPr lang="lv-LV" sz="3300" dirty="0"/>
              <a:t>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3300" dirty="0"/>
              <a:t>I</a:t>
            </a:r>
            <a:r>
              <a:rPr lang="en-GB" sz="3300" dirty="0" err="1" smtClean="0"/>
              <a:t>nformation</a:t>
            </a:r>
            <a:r>
              <a:rPr lang="en-GB" sz="3300" dirty="0" smtClean="0"/>
              <a:t> </a:t>
            </a:r>
            <a:r>
              <a:rPr lang="en-GB" sz="3300" dirty="0"/>
              <a:t>about possibilities to improve knowledge in online marketing, safety issues, shop opening </a:t>
            </a:r>
            <a:r>
              <a:rPr lang="lv-LV" sz="3300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3300" u="sng" dirty="0">
                <a:hlinkClick r:id="rId2"/>
              </a:rPr>
              <a:t>file:///C:/Users/Admin/Downloads/Rekomendacijas_Mazo_uznemejuregistracijai_un_integracijai_interneta_biznesa_registros.pdf</a:t>
            </a:r>
            <a:r>
              <a:rPr lang="lv-LV" sz="3300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3300" u="sng" dirty="0">
                <a:hlinkClick r:id="rId3"/>
              </a:rPr>
              <a:t>file:///C:/Users/Admin/Downloads/IT_ModuleEn.pdf</a:t>
            </a:r>
            <a:r>
              <a:rPr lang="lv-LV" sz="3300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3300" u="sng" dirty="0">
                <a:hlinkClick r:id="rId4"/>
              </a:rPr>
              <a:t>http://macies.celotajs.lv/course/view.php?id=4</a:t>
            </a:r>
            <a:r>
              <a:rPr lang="lv-LV" sz="33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600" i="1" dirty="0"/>
              <a:t>EXAMPLE – </a:t>
            </a:r>
            <a:r>
              <a:rPr lang="en-GB" sz="2600" i="1" dirty="0"/>
              <a:t>what and how has changed in the business, starting to use opportunities offered by Internet.</a:t>
            </a:r>
            <a:endParaRPr lang="lv-LV" sz="2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sz="2600" dirty="0"/>
          </a:p>
        </p:txBody>
      </p:sp>
      <p:pic>
        <p:nvPicPr>
          <p:cNvPr id="21507" name="Picture 4" descr="Image result for farm shop business in intern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765175"/>
            <a:ext cx="2671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408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Noformējuma veidne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 Handbook Service design know-how for rural food SMEs  OPENING YOUR FARM SHOP Content and general structure </vt:lpstr>
      <vt:lpstr> Contents!  </vt:lpstr>
      <vt:lpstr>General requirements </vt:lpstr>
      <vt:lpstr> Design – store concept and merchandising </vt:lpstr>
      <vt:lpstr>Store and warehouse </vt:lpstr>
      <vt:lpstr>Hygiene standards: </vt:lpstr>
      <vt:lpstr>Sales skills </vt:lpstr>
      <vt:lpstr>Marketing and promotion  </vt:lpstr>
      <vt:lpstr> Useful IT solutions </vt:lpstr>
      <vt:lpstr>Local cooperation </vt:lpstr>
      <vt:lpstr> Thanks for your attention and good luck with your new farm shop!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Handbook Service design know-how for rural food SMEs  OPENING YOUR FARM SHOP Content and general structure</dc:title>
  <dc:creator>Ilze Rūtenberga</dc:creator>
  <cp:lastModifiedBy>Asnate Ziemele</cp:lastModifiedBy>
  <cp:revision>19</cp:revision>
  <dcterms:created xsi:type="dcterms:W3CDTF">2016-09-27T08:56:46Z</dcterms:created>
  <dcterms:modified xsi:type="dcterms:W3CDTF">2016-10-23T18:16:59Z</dcterms:modified>
</cp:coreProperties>
</file>