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9"/>
  </p:notesMasterIdLst>
  <p:sldIdLst>
    <p:sldId id="256" r:id="rId3"/>
    <p:sldId id="287" r:id="rId4"/>
    <p:sldId id="277" r:id="rId5"/>
    <p:sldId id="288" r:id="rId6"/>
    <p:sldId id="289" r:id="rId7"/>
    <p:sldId id="292" r:id="rId8"/>
    <p:sldId id="299" r:id="rId9"/>
    <p:sldId id="298" r:id="rId10"/>
    <p:sldId id="291" r:id="rId11"/>
    <p:sldId id="300" r:id="rId12"/>
    <p:sldId id="295" r:id="rId13"/>
    <p:sldId id="281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4" r:id="rId24"/>
    <p:sldId id="315" r:id="rId25"/>
    <p:sldId id="312" r:id="rId26"/>
    <p:sldId id="313" r:id="rId27"/>
    <p:sldId id="267" r:id="rId28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 snapToGrid="0">
      <p:cViewPr>
        <p:scale>
          <a:sx n="70" d="100"/>
          <a:sy n="70" d="100"/>
        </p:scale>
        <p:origin x="-988" y="-6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673042-6B49-4B48-AD14-7F9D330E0A4E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lv-LV"/>
        </a:p>
      </dgm:t>
    </dgm:pt>
    <dgm:pt modelId="{B4DEEBF7-6FA9-4951-8836-63935E0C7A92}">
      <dgm:prSet phldrT="[Text]"/>
      <dgm:spPr/>
      <dgm:t>
        <a:bodyPr/>
        <a:lstStyle/>
        <a:p>
          <a:r>
            <a:rPr lang="lv-LV" b="1" dirty="0"/>
            <a:t>Nacionālais</a:t>
          </a:r>
          <a:r>
            <a:rPr lang="lv-LV" dirty="0"/>
            <a:t> nemateriālā kultūras mantojuma saraksts</a:t>
          </a:r>
        </a:p>
      </dgm:t>
    </dgm:pt>
    <dgm:pt modelId="{7EA665C0-4AE8-4D8E-BA36-925A33200335}" type="parTrans" cxnId="{ED4C385E-4F82-48E6-B4F3-D345FA05B47F}">
      <dgm:prSet/>
      <dgm:spPr/>
      <dgm:t>
        <a:bodyPr/>
        <a:lstStyle/>
        <a:p>
          <a:endParaRPr lang="lv-LV"/>
        </a:p>
      </dgm:t>
    </dgm:pt>
    <dgm:pt modelId="{09874D76-0576-4AB8-A93A-C8542956C829}" type="sibTrans" cxnId="{ED4C385E-4F82-48E6-B4F3-D345FA05B47F}">
      <dgm:prSet/>
      <dgm:spPr/>
      <dgm:t>
        <a:bodyPr/>
        <a:lstStyle/>
        <a:p>
          <a:endParaRPr lang="lv-LV"/>
        </a:p>
      </dgm:t>
    </dgm:pt>
    <dgm:pt modelId="{9F1F4CAF-7F68-47EE-84C7-010EB25C98B0}">
      <dgm:prSet phldrT="[Text]"/>
      <dgm:spPr/>
      <dgm:t>
        <a:bodyPr/>
        <a:lstStyle/>
        <a:p>
          <a:r>
            <a:rPr lang="lv-LV" b="1" dirty="0"/>
            <a:t>UNESCO</a:t>
          </a:r>
          <a:r>
            <a:rPr lang="lv-LV" dirty="0"/>
            <a:t> nemateriālā kultūras mantojuma saraksts</a:t>
          </a:r>
        </a:p>
      </dgm:t>
    </dgm:pt>
    <dgm:pt modelId="{7488CE41-5FC3-4F7B-BFDC-1724F38BE048}" type="parTrans" cxnId="{BE728859-BA8D-4138-A16A-E575333891A7}">
      <dgm:prSet/>
      <dgm:spPr/>
      <dgm:t>
        <a:bodyPr/>
        <a:lstStyle/>
        <a:p>
          <a:endParaRPr lang="lv-LV"/>
        </a:p>
      </dgm:t>
    </dgm:pt>
    <dgm:pt modelId="{A8B4530E-4E18-4822-BFF6-DE6EB218F236}" type="sibTrans" cxnId="{BE728859-BA8D-4138-A16A-E575333891A7}">
      <dgm:prSet/>
      <dgm:spPr/>
      <dgm:t>
        <a:bodyPr/>
        <a:lstStyle/>
        <a:p>
          <a:endParaRPr lang="lv-LV"/>
        </a:p>
      </dgm:t>
    </dgm:pt>
    <dgm:pt modelId="{8CFE1F2D-3C4B-4F53-AEDE-E6958E63929F}" type="pres">
      <dgm:prSet presAssocID="{5B673042-6B49-4B48-AD14-7F9D330E0A4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F02DF940-D674-4FCD-A41F-4D2495BF4B02}" type="pres">
      <dgm:prSet presAssocID="{5B673042-6B49-4B48-AD14-7F9D330E0A4E}" presName="dummyMaxCanvas" presStyleCnt="0">
        <dgm:presLayoutVars/>
      </dgm:prSet>
      <dgm:spPr/>
    </dgm:pt>
    <dgm:pt modelId="{55DA57F7-FED2-4344-8235-5B7885301A7D}" type="pres">
      <dgm:prSet presAssocID="{5B673042-6B49-4B48-AD14-7F9D330E0A4E}" presName="TwoNodes_1" presStyleLbl="node1" presStyleIdx="0" presStyleCnt="2" custLinFactNeighborX="6869" custLinFactNeighborY="-14849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264979B6-20CF-4B5C-948A-119594F9ECF1}" type="pres">
      <dgm:prSet presAssocID="{5B673042-6B49-4B48-AD14-7F9D330E0A4E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7ABF581A-732E-494D-9EC8-D915BAB864CC}" type="pres">
      <dgm:prSet presAssocID="{5B673042-6B49-4B48-AD14-7F9D330E0A4E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7936BF4-7A43-4380-A400-2EC052937F90}" type="pres">
      <dgm:prSet presAssocID="{5B673042-6B49-4B48-AD14-7F9D330E0A4E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F2B7D46-6B73-46D6-B332-A7E8F2F6D4A5}" type="pres">
      <dgm:prSet presAssocID="{5B673042-6B49-4B48-AD14-7F9D330E0A4E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D7FD6472-FFCD-4C77-A7C3-6DACBFF92F31}" type="presOf" srcId="{B4DEEBF7-6FA9-4951-8836-63935E0C7A92}" destId="{F7936BF4-7A43-4380-A400-2EC052937F90}" srcOrd="1" destOrd="0" presId="urn:microsoft.com/office/officeart/2005/8/layout/vProcess5"/>
    <dgm:cxn modelId="{252700E8-09D7-4DE8-803C-58E92ACF58DA}" type="presOf" srcId="{9F1F4CAF-7F68-47EE-84C7-010EB25C98B0}" destId="{FF2B7D46-6B73-46D6-B332-A7E8F2F6D4A5}" srcOrd="1" destOrd="0" presId="urn:microsoft.com/office/officeart/2005/8/layout/vProcess5"/>
    <dgm:cxn modelId="{08CAF384-F03E-49C2-B1A6-C3F96776C688}" type="presOf" srcId="{5B673042-6B49-4B48-AD14-7F9D330E0A4E}" destId="{8CFE1F2D-3C4B-4F53-AEDE-E6958E63929F}" srcOrd="0" destOrd="0" presId="urn:microsoft.com/office/officeart/2005/8/layout/vProcess5"/>
    <dgm:cxn modelId="{0C48CBEA-FF29-4553-8D55-DE0E1513A9DB}" type="presOf" srcId="{09874D76-0576-4AB8-A93A-C8542956C829}" destId="{7ABF581A-732E-494D-9EC8-D915BAB864CC}" srcOrd="0" destOrd="0" presId="urn:microsoft.com/office/officeart/2005/8/layout/vProcess5"/>
    <dgm:cxn modelId="{ED4C385E-4F82-48E6-B4F3-D345FA05B47F}" srcId="{5B673042-6B49-4B48-AD14-7F9D330E0A4E}" destId="{B4DEEBF7-6FA9-4951-8836-63935E0C7A92}" srcOrd="0" destOrd="0" parTransId="{7EA665C0-4AE8-4D8E-BA36-925A33200335}" sibTransId="{09874D76-0576-4AB8-A93A-C8542956C829}"/>
    <dgm:cxn modelId="{BE728859-BA8D-4138-A16A-E575333891A7}" srcId="{5B673042-6B49-4B48-AD14-7F9D330E0A4E}" destId="{9F1F4CAF-7F68-47EE-84C7-010EB25C98B0}" srcOrd="1" destOrd="0" parTransId="{7488CE41-5FC3-4F7B-BFDC-1724F38BE048}" sibTransId="{A8B4530E-4E18-4822-BFF6-DE6EB218F236}"/>
    <dgm:cxn modelId="{9656DB3D-C618-4641-90D6-D3625155258B}" type="presOf" srcId="{B4DEEBF7-6FA9-4951-8836-63935E0C7A92}" destId="{55DA57F7-FED2-4344-8235-5B7885301A7D}" srcOrd="0" destOrd="0" presId="urn:microsoft.com/office/officeart/2005/8/layout/vProcess5"/>
    <dgm:cxn modelId="{80A1949D-A78D-4C09-968C-6B25FB747CAF}" type="presOf" srcId="{9F1F4CAF-7F68-47EE-84C7-010EB25C98B0}" destId="{264979B6-20CF-4B5C-948A-119594F9ECF1}" srcOrd="0" destOrd="0" presId="urn:microsoft.com/office/officeart/2005/8/layout/vProcess5"/>
    <dgm:cxn modelId="{52736D14-28A7-4EFF-8E63-6D04C8E46289}" type="presParOf" srcId="{8CFE1F2D-3C4B-4F53-AEDE-E6958E63929F}" destId="{F02DF940-D674-4FCD-A41F-4D2495BF4B02}" srcOrd="0" destOrd="0" presId="urn:microsoft.com/office/officeart/2005/8/layout/vProcess5"/>
    <dgm:cxn modelId="{325993CC-7812-4B74-BBF4-4223AC95D56F}" type="presParOf" srcId="{8CFE1F2D-3C4B-4F53-AEDE-E6958E63929F}" destId="{55DA57F7-FED2-4344-8235-5B7885301A7D}" srcOrd="1" destOrd="0" presId="urn:microsoft.com/office/officeart/2005/8/layout/vProcess5"/>
    <dgm:cxn modelId="{309E1763-A1F7-4E9B-BD85-96EED43EA9B3}" type="presParOf" srcId="{8CFE1F2D-3C4B-4F53-AEDE-E6958E63929F}" destId="{264979B6-20CF-4B5C-948A-119594F9ECF1}" srcOrd="2" destOrd="0" presId="urn:microsoft.com/office/officeart/2005/8/layout/vProcess5"/>
    <dgm:cxn modelId="{37065C01-91FD-43B1-A7E2-E7A212D02B6B}" type="presParOf" srcId="{8CFE1F2D-3C4B-4F53-AEDE-E6958E63929F}" destId="{7ABF581A-732E-494D-9EC8-D915BAB864CC}" srcOrd="3" destOrd="0" presId="urn:microsoft.com/office/officeart/2005/8/layout/vProcess5"/>
    <dgm:cxn modelId="{08541D38-D0E5-44F9-9DE4-6C721B5F4D00}" type="presParOf" srcId="{8CFE1F2D-3C4B-4F53-AEDE-E6958E63929F}" destId="{F7936BF4-7A43-4380-A400-2EC052937F90}" srcOrd="4" destOrd="0" presId="urn:microsoft.com/office/officeart/2005/8/layout/vProcess5"/>
    <dgm:cxn modelId="{1964B628-5215-4960-81A2-16858E966AF8}" type="presParOf" srcId="{8CFE1F2D-3C4B-4F53-AEDE-E6958E63929F}" destId="{FF2B7D46-6B73-46D6-B332-A7E8F2F6D4A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A57F7-FED2-4344-8235-5B7885301A7D}">
      <dsp:nvSpPr>
        <dsp:cNvPr id="0" name=""/>
        <dsp:cNvSpPr/>
      </dsp:nvSpPr>
      <dsp:spPr>
        <a:xfrm>
          <a:off x="425537" y="0"/>
          <a:ext cx="6195041" cy="1646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1" kern="1200" dirty="0"/>
            <a:t>Nacionālais</a:t>
          </a:r>
          <a:r>
            <a:rPr lang="lv-LV" sz="3200" kern="1200" dirty="0"/>
            <a:t> nemateriālā kultūras mantojuma saraksts</a:t>
          </a:r>
        </a:p>
      </dsp:txBody>
      <dsp:txXfrm>
        <a:off x="473753" y="48216"/>
        <a:ext cx="4493559" cy="1549772"/>
      </dsp:txXfrm>
    </dsp:sp>
    <dsp:sp modelId="{264979B6-20CF-4B5C-948A-119594F9ECF1}">
      <dsp:nvSpPr>
        <dsp:cNvPr id="0" name=""/>
        <dsp:cNvSpPr/>
      </dsp:nvSpPr>
      <dsp:spPr>
        <a:xfrm>
          <a:off x="1093242" y="2012028"/>
          <a:ext cx="6195041" cy="1646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1" kern="1200" dirty="0"/>
            <a:t>UNESCO</a:t>
          </a:r>
          <a:r>
            <a:rPr lang="lv-LV" sz="3200" kern="1200" dirty="0"/>
            <a:t> nemateriālā kultūras mantojuma saraksts</a:t>
          </a:r>
        </a:p>
      </dsp:txBody>
      <dsp:txXfrm>
        <a:off x="1141458" y="2060244"/>
        <a:ext cx="3935333" cy="1549772"/>
      </dsp:txXfrm>
    </dsp:sp>
    <dsp:sp modelId="{7ABF581A-732E-494D-9EC8-D915BAB864CC}">
      <dsp:nvSpPr>
        <dsp:cNvPr id="0" name=""/>
        <dsp:cNvSpPr/>
      </dsp:nvSpPr>
      <dsp:spPr>
        <a:xfrm>
          <a:off x="5125008" y="1294099"/>
          <a:ext cx="1070033" cy="107003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3600" kern="1200"/>
        </a:p>
      </dsp:txBody>
      <dsp:txXfrm>
        <a:off x="5365765" y="1294099"/>
        <a:ext cx="588519" cy="80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2391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84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40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42950" y="2895078"/>
            <a:ext cx="8420099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485900" y="4484712"/>
            <a:ext cx="69341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1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782506" y="4406903"/>
            <a:ext cx="8420099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782506" y="2906713"/>
            <a:ext cx="84200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1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77800" algn="l" rtl="0">
              <a:spcBef>
                <a:spcPts val="52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Courier New"/>
              <a:buChar char="o"/>
              <a:defRPr sz="2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00000" marR="0" lvl="1" indent="-353900" algn="l" rtl="0"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Char char="»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3FE7-5AF4-4EEA-8822-41AD81A245B1}" type="datetimeFigureOut">
              <a:rPr lang="en-US"/>
              <a:pPr>
                <a:defRPr/>
              </a:pPr>
              <a:t>11/29/2018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2BDA6-46DB-427E-9C01-95931FD12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7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 rot="5400000">
            <a:off x="5370512" y="2085978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 rot="5400000">
            <a:off x="830262" y="-60321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 rot="5400000">
            <a:off x="2690018" y="-594519"/>
            <a:ext cx="4525961" cy="89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941644" y="4800600"/>
            <a:ext cx="59435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2"/>
          </p:nvPr>
        </p:nvSpPr>
        <p:spPr>
          <a:xfrm>
            <a:off x="1941644" y="612775"/>
            <a:ext cx="59435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941644" y="5367337"/>
            <a:ext cx="59435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95300" y="273050"/>
            <a:ext cx="3259005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872971" y="273053"/>
            <a:ext cx="5537729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5300" y="1435103"/>
            <a:ext cx="3259005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95300" y="1535112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95300" y="2174875"/>
            <a:ext cx="437687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3"/>
          </p:nvPr>
        </p:nvSpPr>
        <p:spPr>
          <a:xfrm>
            <a:off x="5032112" y="1535112"/>
            <a:ext cx="4378589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4"/>
          </p:nvPr>
        </p:nvSpPr>
        <p:spPr>
          <a:xfrm>
            <a:off x="5032112" y="2174875"/>
            <a:ext cx="4378589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95300" y="1600203"/>
            <a:ext cx="437514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035550" y="1600203"/>
            <a:ext cx="437514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60" t="13650" r="26077" b="25091"/>
          <a:stretch/>
        </p:blipFill>
        <p:spPr>
          <a:xfrm>
            <a:off x="0" y="4797425"/>
            <a:ext cx="1989136" cy="20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7292975" y="6124575"/>
            <a:ext cx="2106611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25000"/>
              <a:buFont typeface="Cambria"/>
              <a:buNone/>
            </a:pPr>
            <a:r>
              <a:rPr lang="en-US" sz="24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rPr>
              <a:t>celotajs.lv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atvijasdargumi.unesco.lv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visit.dundaga.lv/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kihnumare.ee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15281" y="1320299"/>
            <a:ext cx="8675438" cy="1829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70000"/>
              </a:lnSpc>
              <a:spcBef>
                <a:spcPts val="560"/>
              </a:spcBef>
              <a:buClr>
                <a:srgbClr val="898989"/>
              </a:buClr>
              <a:buSzPct val="25000"/>
            </a:pPr>
            <a:r>
              <a:rPr lang="lv-LV" sz="4400" dirty="0"/>
              <a:t>Mazo etnisko kultūrtelpu attīstība un popularizēšana kā tūrisma </a:t>
            </a:r>
            <a:r>
              <a:rPr lang="lv-LV" sz="4400" dirty="0" smtClean="0"/>
              <a:t>galamērķis</a:t>
            </a:r>
            <a:br>
              <a:rPr lang="lv-LV" sz="4400" dirty="0" smtClean="0"/>
            </a:br>
            <a:r>
              <a:rPr lang="lv-LV" sz="4400" dirty="0" smtClean="0"/>
              <a:t/>
            </a:r>
            <a:br>
              <a:rPr lang="lv-LV" sz="4400" dirty="0" smtClean="0"/>
            </a:br>
            <a:r>
              <a:rPr lang="lv-LV" sz="4400" dirty="0" smtClean="0"/>
              <a:t>UNSECO TŪRISMS</a:t>
            </a:r>
            <a:endParaRPr lang="lv-LV" sz="4400" dirty="0"/>
          </a:p>
        </p:txBody>
      </p:sp>
      <p:sp>
        <p:nvSpPr>
          <p:cNvPr id="97" name="Shape 97"/>
          <p:cNvSpPr txBox="1"/>
          <p:nvPr/>
        </p:nvSpPr>
        <p:spPr>
          <a:xfrm>
            <a:off x="1928811" y="4224455"/>
            <a:ext cx="6238874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lv-LV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Asnāte Ziemele, LLTA «Lauku ceļotājs</a:t>
            </a:r>
            <a:r>
              <a:rPr lang="lv-LV" sz="2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»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lv-LV" sz="2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29.Novembris 2018</a:t>
            </a:r>
          </a:p>
          <a:p>
            <a:pPr lvl="0" algn="ctr">
              <a:buClr>
                <a:schemeClr val="dk1"/>
              </a:buClr>
              <a:buSzPct val="25000"/>
            </a:pPr>
            <a:endParaRPr lang="lv-LV" sz="2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965FBEF6-63A9-4BCE-A35A-B1A48963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4" t="-542" r="-374" b="-542"/>
          <a:stretch>
            <a:fillRect/>
          </a:stretch>
        </p:blipFill>
        <p:spPr bwMode="auto">
          <a:xfrm>
            <a:off x="2257989" y="5811161"/>
            <a:ext cx="1235362" cy="84931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BE93A-914E-4476-8352-5AE7F8AD4B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46" y="5317893"/>
            <a:ext cx="1753273" cy="1498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5DE1FB-DFF6-4D81-89A0-E7C50EE1FE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351" y="5655076"/>
            <a:ext cx="2724113" cy="11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D78611-A1C0-4DAD-BF95-D5D9D14B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70045"/>
          </a:xfrm>
        </p:spPr>
        <p:txBody>
          <a:bodyPr/>
          <a:lstStyle/>
          <a:p>
            <a:r>
              <a:rPr lang="lv-LV" dirty="0"/>
              <a:t>Suitu tūrisma brošūra «Pa Suitu zemi!»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EDF85-0BAB-47EE-A7B4-C14B821E6F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75" y="800125"/>
            <a:ext cx="3774255" cy="5397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304BD9-9923-4318-AE53-B3182E971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800125"/>
            <a:ext cx="3826140" cy="53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536"/>
            <a:ext cx="8915400" cy="1143000"/>
          </a:xfrm>
        </p:spPr>
        <p:txBody>
          <a:bodyPr/>
          <a:lstStyle/>
          <a:p>
            <a:r>
              <a:rPr lang="lv-LV" dirty="0" smtClean="0"/>
              <a:t>Atvērtās kafejnīcu dienas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450357"/>
            <a:ext cx="8915400" cy="4565913"/>
          </a:xfrm>
        </p:spPr>
        <p:txBody>
          <a:bodyPr/>
          <a:lstStyle/>
          <a:p>
            <a:r>
              <a:rPr lang="lv-LV" dirty="0" smtClean="0"/>
              <a:t> Suiti 24.-25. </a:t>
            </a:r>
            <a:r>
              <a:rPr lang="lv-LV" dirty="0"/>
              <a:t>augusts </a:t>
            </a:r>
            <a:r>
              <a:rPr lang="lv-LV" dirty="0" smtClean="0"/>
              <a:t>2019</a:t>
            </a:r>
            <a:endParaRPr lang="lv-LV" dirty="0"/>
          </a:p>
          <a:p>
            <a:r>
              <a:rPr lang="lv-LV" dirty="0" smtClean="0"/>
              <a:t> Lībiešu krasts 1.-2. jūnijs 2019</a:t>
            </a:r>
          </a:p>
          <a:p>
            <a:endParaRPr lang="lv-LV" b="0" dirty="0"/>
          </a:p>
          <a:p>
            <a:r>
              <a:rPr lang="lv-LV" b="0" dirty="0" smtClean="0"/>
              <a:t> Saskaņots ar ZM, VID un PVD.</a:t>
            </a:r>
            <a:endParaRPr lang="lv-LV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63" y="1089570"/>
            <a:ext cx="3866773" cy="546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61" y="3484557"/>
            <a:ext cx="4777966" cy="31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E10F1-AFD6-4244-8BB7-DE4A67B5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Lībiešu​ ​krasts​ ​–​ ​ceļā​ ​uz​ ​</a:t>
            </a:r>
            <a:r>
              <a:rPr lang="lv-LV" dirty="0" smtClean="0"/>
              <a:t>UNESCO</a:t>
            </a:r>
            <a:br>
              <a:rPr lang="lv-LV" dirty="0" smtClean="0"/>
            </a:br>
            <a:r>
              <a:rPr lang="lv-LV" sz="2400" dirty="0"/>
              <a:t>Līvu </a:t>
            </a:r>
            <a:r>
              <a:rPr lang="lv-LV" sz="2400" dirty="0" smtClean="0"/>
              <a:t>savienība, Lībiešu kultūras centrs un Lībiešu sabiedrība </a:t>
            </a:r>
            <a:endParaRPr lang="en-GB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08814609"/>
              </p:ext>
            </p:extLst>
          </p:nvPr>
        </p:nvGraphicFramePr>
        <p:xfrm>
          <a:off x="316287" y="2198279"/>
          <a:ext cx="7288284" cy="365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803" y="1647729"/>
            <a:ext cx="3166197" cy="164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251" y="3860784"/>
            <a:ext cx="28289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0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E10F1-AFD6-4244-8BB7-DE4A67B5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lv-LV" dirty="0"/>
              <a:t>Lībiešu​ ​krasts​ ​–​ ​ceļā​ ​uz​ ​</a:t>
            </a:r>
            <a:r>
              <a:rPr lang="lv-LV" dirty="0" smtClean="0"/>
              <a:t>UNESCO: </a:t>
            </a:r>
            <a:br>
              <a:rPr lang="lv-LV" dirty="0" smtClean="0"/>
            </a:br>
            <a:r>
              <a:rPr lang="lv-LV" dirty="0" smtClean="0"/>
              <a:t>sabiedrības iesaistīšana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BA96B4-8718-42ED-B07A-802E75E43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613" y="1314620"/>
            <a:ext cx="8915400" cy="1214021"/>
          </a:xfrm>
        </p:spPr>
        <p:txBody>
          <a:bodyPr/>
          <a:lstStyle/>
          <a:p>
            <a:r>
              <a:rPr lang="lv-LV" dirty="0"/>
              <a:t>Tikšanās ar Ziemeļkurzemes lībiešu </a:t>
            </a:r>
            <a:r>
              <a:rPr lang="lv-LV" dirty="0" smtClean="0"/>
              <a:t>pārstāvjiem – kopā </a:t>
            </a:r>
            <a:r>
              <a:rPr lang="lv-LV" dirty="0" smtClean="0">
                <a:solidFill>
                  <a:srgbClr val="00B050"/>
                </a:solidFill>
              </a:rPr>
              <a:t>6 tikšanās, 143 dalībnieki</a:t>
            </a:r>
            <a:endParaRPr lang="lv-LV" dirty="0">
              <a:solidFill>
                <a:srgbClr val="00B050"/>
              </a:solidFill>
            </a:endParaRPr>
          </a:p>
          <a:p>
            <a:r>
              <a:rPr lang="lv-LV" dirty="0" smtClean="0"/>
              <a:t> Lībiešu kultūras saglabāšanas plānam – saņemtas idejas no </a:t>
            </a:r>
            <a:r>
              <a:rPr lang="lv-LV" dirty="0" smtClean="0">
                <a:solidFill>
                  <a:srgbClr val="00B050"/>
                </a:solidFill>
              </a:rPr>
              <a:t>22 pietecējiem, 50+ plāna pasākumiem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E95A3-DBD5-42C7-8E4A-6BB9097FA1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13" y="3326226"/>
            <a:ext cx="4455848" cy="3341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F9485D-E9C5-4672-9DBF-1AD8896EC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10" y="3326225"/>
            <a:ext cx="4455850" cy="3341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DD9732-CF2A-436B-870A-10C300424B89}"/>
              </a:ext>
            </a:extLst>
          </p:cNvPr>
          <p:cNvSpPr txBox="1"/>
          <p:nvPr/>
        </p:nvSpPr>
        <p:spPr>
          <a:xfrm>
            <a:off x="5359710" y="6147754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Rīga, 11.04.2018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6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LĪBIEŠU KULTŪRTELPA IEKĻAUTA NACIONĀLĀ NEMATERIĀLĀ KULTŪRAS MANTOJUMA SARAKSTĀ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100" indent="0">
              <a:buNone/>
            </a:pPr>
            <a:r>
              <a:rPr lang="lv-LV" dirty="0" smtClean="0"/>
              <a:t>2018</a:t>
            </a:r>
            <a:r>
              <a:rPr lang="lv-LV" dirty="0"/>
              <a:t>. gada 8. novembrī Latvijas Nacionālajā kultūras centrā Nemateriālā kultūras mantojuma padomes sēdē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271" y="3462705"/>
            <a:ext cx="4721034" cy="314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37" y="3414869"/>
            <a:ext cx="4863812" cy="324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64" y="2864489"/>
            <a:ext cx="4101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Parakstam Sadarbības memorandu:</a:t>
            </a:r>
          </a:p>
          <a:p>
            <a:r>
              <a:rPr lang="lv-LV" dirty="0"/>
              <a:t> </a:t>
            </a:r>
            <a:r>
              <a:rPr lang="lv-LV" dirty="0" smtClean="0"/>
              <a:t>ar Dundagas, Ventspils, Rojas nov. pašvaldībām</a:t>
            </a:r>
            <a:endParaRPr lang="lv-LV" dirty="0"/>
          </a:p>
        </p:txBody>
      </p:sp>
      <p:sp>
        <p:nvSpPr>
          <p:cNvPr id="5" name="TextBox 4"/>
          <p:cNvSpPr txBox="1"/>
          <p:nvPr/>
        </p:nvSpPr>
        <p:spPr>
          <a:xfrm>
            <a:off x="5108712" y="2858089"/>
            <a:ext cx="46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Plāna prezentācija </a:t>
            </a:r>
            <a:r>
              <a:rPr lang="lv-LV" dirty="0" smtClean="0"/>
              <a:t>Mazirbes </a:t>
            </a:r>
            <a:r>
              <a:rPr lang="lv-LV" dirty="0" smtClean="0"/>
              <a:t>kultūras namā kopā ar Kultūras ministri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395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964" y="274637"/>
            <a:ext cx="8016735" cy="1192024"/>
          </a:xfrm>
        </p:spPr>
        <p:txBody>
          <a:bodyPr/>
          <a:lstStyle/>
          <a:p>
            <a:r>
              <a:rPr lang="lv-LV" dirty="0"/>
              <a:t>Kā izveidot tūrisma produktu  no </a:t>
            </a:r>
            <a:r>
              <a:rPr lang="lv-LV" dirty="0" smtClean="0">
                <a:solidFill>
                  <a:srgbClr val="F729D0"/>
                </a:solidFill>
              </a:rPr>
              <a:t>nemateriālā </a:t>
            </a:r>
            <a:r>
              <a:rPr lang="lv-LV" dirty="0">
                <a:solidFill>
                  <a:srgbClr val="F729D0"/>
                </a:solidFill>
              </a:rPr>
              <a:t>kultūras </a:t>
            </a:r>
            <a:r>
              <a:rPr lang="lv-LV" dirty="0" smtClean="0">
                <a:solidFill>
                  <a:srgbClr val="F729D0"/>
                </a:solidFill>
              </a:rPr>
              <a:t>mantojuma</a:t>
            </a:r>
            <a:r>
              <a:rPr lang="lv-LV" dirty="0" smtClean="0"/>
              <a:t> un - kas ir </a:t>
            </a:r>
            <a:r>
              <a:rPr lang="lv-LV" dirty="0" smtClean="0">
                <a:solidFill>
                  <a:srgbClr val="F729D0"/>
                </a:solidFill>
              </a:rPr>
              <a:t>Kultūrtelpa</a:t>
            </a:r>
            <a:endParaRPr lang="lv-LV" dirty="0">
              <a:solidFill>
                <a:srgbClr val="F729D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 </a:t>
            </a:r>
            <a:endParaRPr lang="lv-LV" dirty="0"/>
          </a:p>
        </p:txBody>
      </p:sp>
      <p:pic>
        <p:nvPicPr>
          <p:cNvPr id="4" name="Picture 8" descr="http://galerija.celotajs.lv/g/www/prof/brands/LatvMantkompaktLOGOkrasas.jpg?size=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09" y="-35832"/>
            <a:ext cx="1393965" cy="19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982" y="1955548"/>
            <a:ext cx="858282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2400" dirty="0" smtClean="0"/>
          </a:p>
          <a:p>
            <a:r>
              <a:rPr lang="lv-LV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Nemateriālais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kultūras mantojums:</a:t>
            </a:r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mutvārdu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tradīcijas, </a:t>
            </a:r>
            <a:endParaRPr lang="lv-LV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valoda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un 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dialekti,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paražas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un 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rituāli,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tradicionālās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amatniecības prasmes un 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kultūrtelpas</a:t>
            </a:r>
          </a:p>
          <a:p>
            <a:endParaRPr lang="lv-LV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Kultūrtelpas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 ir īpašas vietas, kur no paaudzes paaudzē nodotas tradīcijas koncentrējas vidē, kas saistīta ar šo tradīciju vēsturisko izcelsmi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lv-LV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http://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latvijasdargumi.unesco.lv</a:t>
            </a:r>
            <a:r>
              <a:rPr lang="lv-LV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</a:p>
          <a:p>
            <a:endParaRPr lang="lv-LV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8304"/>
            <a:ext cx="10080000" cy="75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448" y="5780782"/>
            <a:ext cx="4968552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prasmes un dzīvesveids – maizes cepšana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28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448" y="5780782"/>
            <a:ext cx="4968552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prasmes un dzīvesveids – koka darbi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8" t="10937" r="11563" b="6595"/>
          <a:stretch>
            <a:fillRect/>
          </a:stretch>
        </p:blipFill>
        <p:spPr>
          <a:xfrm>
            <a:off x="-48557" y="0"/>
            <a:ext cx="10213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9826" y="6146477"/>
            <a:ext cx="7579259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Prasme izzināt dabu – ārstniecības augi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4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" t="8966"/>
          <a:stretch>
            <a:fillRect/>
          </a:stretch>
        </p:blipFill>
        <p:spPr>
          <a:xfrm>
            <a:off x="0" y="-27384"/>
            <a:ext cx="990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496" y="6273225"/>
            <a:ext cx="453650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veselība- zaļie kokteiļi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13BA189A-5ECE-46F3-94CF-9DE3F6C83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80630"/>
            <a:ext cx="4680382" cy="4525963"/>
          </a:xfrm>
        </p:spPr>
        <p:txBody>
          <a:bodyPr/>
          <a:lstStyle/>
          <a:p>
            <a:pPr marL="177800" indent="0">
              <a:buNone/>
            </a:pPr>
            <a:r>
              <a:rPr lang="lv-LV" b="0" dirty="0"/>
              <a:t>6 partneri no </a:t>
            </a:r>
            <a:r>
              <a:rPr lang="lv-LV" dirty="0"/>
              <a:t>Latvijas</a:t>
            </a:r>
            <a:r>
              <a:rPr lang="lv-LV" b="0" dirty="0"/>
              <a:t>: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LLTA „Lauku ceļotājs”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Etniskās Kultūras Centrs „Suiti”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Dundagas novada pašvaldība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Ventspils novada dome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Kuldīgas novada pašvaldība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Alsungas novada dome</a:t>
            </a:r>
            <a:endParaRPr lang="lv-LV" b="0" dirty="0"/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317415D-8FC9-4335-8662-6E21EA08E7B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35551" y="1180630"/>
            <a:ext cx="4375149" cy="4525963"/>
          </a:xfrm>
        </p:spPr>
        <p:txBody>
          <a:bodyPr/>
          <a:lstStyle/>
          <a:p>
            <a:pPr marL="177800" indent="0">
              <a:buNone/>
            </a:pPr>
            <a:r>
              <a:rPr lang="lv-LV" b="0" dirty="0"/>
              <a:t>5 partneri no </a:t>
            </a:r>
            <a:r>
              <a:rPr lang="lv-LV" dirty="0"/>
              <a:t>Igaunijas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 err="1"/>
              <a:t>Setomaa</a:t>
            </a:r>
            <a:r>
              <a:rPr lang="lv-LV" sz="2000" dirty="0"/>
              <a:t> </a:t>
            </a:r>
            <a:r>
              <a:rPr lang="lv-LV" sz="2000" dirty="0" err="1"/>
              <a:t>Turism</a:t>
            </a:r>
            <a:r>
              <a:rPr lang="lv-LV" sz="2000" dirty="0"/>
              <a:t> NVO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Setu institūta fonds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Kihnu pašvaldība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/>
              <a:t>Kihnu </a:t>
            </a:r>
            <a:r>
              <a:rPr lang="lv-LV" sz="2000" dirty="0" err="1"/>
              <a:t>kultūrtelpas</a:t>
            </a:r>
            <a:r>
              <a:rPr lang="lv-LV" sz="2000" dirty="0"/>
              <a:t> fonds</a:t>
            </a:r>
          </a:p>
          <a:p>
            <a:pPr marL="1003300" lvl="1" indent="-457200">
              <a:spcBef>
                <a:spcPts val="0"/>
              </a:spcBef>
              <a:buFont typeface="+mj-lt"/>
              <a:buAutoNum type="arabicPeriod"/>
            </a:pPr>
            <a:r>
              <a:rPr lang="lv-LV" sz="2000" dirty="0" err="1"/>
              <a:t>Setomaa</a:t>
            </a:r>
            <a:r>
              <a:rPr lang="lv-LV" sz="2000" dirty="0"/>
              <a:t> pašvaldība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13A1EB6-A43E-47D3-8D8B-726822B3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Projekta </a:t>
            </a:r>
            <a:r>
              <a:rPr lang="lv-LV" dirty="0" smtClean="0"/>
              <a:t>partneri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FD8AFC-EC8C-476B-A8DE-039292BCC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694"/>
          <a:stretch/>
        </p:blipFill>
        <p:spPr>
          <a:xfrm>
            <a:off x="1538439" y="3695555"/>
            <a:ext cx="6994223" cy="30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829_1833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5520" y="6273225"/>
            <a:ext cx="432048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daba – sēņošana mežā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19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4" t="3758"/>
          <a:stretch>
            <a:fillRect/>
          </a:stretch>
        </p:blipFill>
        <p:spPr>
          <a:xfrm>
            <a:off x="0" y="-459432"/>
            <a:ext cx="9906000" cy="7317432"/>
          </a:xfrm>
          <a:prstGeom prst="rect">
            <a:avLst/>
          </a:prstGeom>
        </p:spPr>
      </p:pic>
      <p:pic>
        <p:nvPicPr>
          <p:cNvPr id="4" name="Picture 3" descr="IMG_81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 t="12201" r="20863" b="3801"/>
          <a:stretch>
            <a:fillRect/>
          </a:stretch>
        </p:blipFill>
        <p:spPr>
          <a:xfrm>
            <a:off x="0" y="3356992"/>
            <a:ext cx="4016896" cy="3245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5480" y="6273225"/>
            <a:ext cx="468052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ēdiens – sēņu vakariņas</a:t>
            </a:r>
            <a:endParaRPr lang="lv-LV" sz="3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7988" y="821204"/>
            <a:ext cx="4150637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lv-LV" b="1" dirty="0"/>
              <a:t>LĪBIEŠU KRASTS </a:t>
            </a:r>
            <a:r>
              <a:rPr lang="lv-LV" i="1" dirty="0"/>
              <a:t>Līvõd rānda</a:t>
            </a:r>
            <a:endParaRPr lang="lv-LV" dirty="0"/>
          </a:p>
          <a:p>
            <a:r>
              <a:rPr lang="lv-LV" dirty="0"/>
              <a:t> </a:t>
            </a:r>
          </a:p>
          <a:p>
            <a:r>
              <a:rPr lang="lv-LV" b="1" dirty="0"/>
              <a:t>VISPĀRĪGA INFORMĀCIJA:</a:t>
            </a:r>
            <a:endParaRPr lang="lv-LV" dirty="0"/>
          </a:p>
          <a:p>
            <a:r>
              <a:rPr lang="lv-LV" b="1" dirty="0"/>
              <a:t> </a:t>
            </a:r>
            <a:endParaRPr lang="lv-LV" dirty="0"/>
          </a:p>
          <a:p>
            <a:r>
              <a:rPr lang="lv-LV" b="1" dirty="0"/>
              <a:t>Komplekta tips</a:t>
            </a:r>
            <a:r>
              <a:rPr lang="lv-LV" dirty="0"/>
              <a:t>: pilnas dienas ekskursija</a:t>
            </a:r>
          </a:p>
          <a:p>
            <a:r>
              <a:rPr lang="lv-LV" b="1" dirty="0"/>
              <a:t>Sezona</a:t>
            </a:r>
            <a:r>
              <a:rPr lang="lv-LV" dirty="0"/>
              <a:t>: no maija līdz oktobrim</a:t>
            </a:r>
          </a:p>
          <a:p>
            <a:r>
              <a:rPr lang="lv-LV" b="1" dirty="0"/>
              <a:t>Mērķauditorija</a:t>
            </a:r>
            <a:r>
              <a:rPr lang="lv-LV" dirty="0"/>
              <a:t>: individuālie ceļotāji/grupas (līdz 30 personām)</a:t>
            </a:r>
          </a:p>
          <a:p>
            <a:r>
              <a:rPr lang="lv-LV" b="1" dirty="0"/>
              <a:t>Komplektā ietilpst</a:t>
            </a:r>
            <a:r>
              <a:rPr lang="lv-LV" dirty="0"/>
              <a:t>: ekskursija ar gidu + tradicionālās pusdienas + folkloras koncerts (tikai grupām)</a:t>
            </a:r>
          </a:p>
          <a:p>
            <a:r>
              <a:rPr lang="lv-LV" b="1" dirty="0"/>
              <a:t>Grūtības pakāpe</a:t>
            </a:r>
            <a:r>
              <a:rPr lang="lv-LV" dirty="0"/>
              <a:t>: vidēja</a:t>
            </a:r>
          </a:p>
          <a:p>
            <a:r>
              <a:rPr lang="lv-LV" b="1" dirty="0"/>
              <a:t>Programmas ilgums</a:t>
            </a:r>
            <a:r>
              <a:rPr lang="lv-LV" dirty="0"/>
              <a:t>: apm. 10 stundas</a:t>
            </a:r>
          </a:p>
          <a:p>
            <a:r>
              <a:rPr lang="lv-LV" b="1" dirty="0"/>
              <a:t>Transporta veids:</a:t>
            </a:r>
            <a:r>
              <a:rPr lang="lv-LV" dirty="0"/>
              <a:t> personiskais transportlīdzeklis/ekskursijas autobuss</a:t>
            </a:r>
          </a:p>
          <a:p>
            <a:r>
              <a:rPr lang="lv-LV" b="1" dirty="0"/>
              <a:t>Attālums no Rīgas</a:t>
            </a:r>
            <a:r>
              <a:rPr lang="lv-LV" dirty="0"/>
              <a:t>: 150 km (Kolka)</a:t>
            </a:r>
          </a:p>
          <a:p>
            <a:r>
              <a:rPr lang="lv-LV" dirty="0"/>
              <a:t>Daļa no maršruta ietilpst Slīteres nacionālajā parkā un Ovišu dabas liegumā.</a:t>
            </a:r>
          </a:p>
          <a:p>
            <a:r>
              <a:rPr lang="lv-LV" b="1" dirty="0"/>
              <a:t>Papildu informācija:</a:t>
            </a:r>
            <a:r>
              <a:rPr lang="lv-LV" b="1" dirty="0">
                <a:hlinkClick r:id="rId2"/>
              </a:rPr>
              <a:t> </a:t>
            </a:r>
            <a:r>
              <a:rPr lang="lv-LV" u="sng" dirty="0">
                <a:hlinkClick r:id="rId2"/>
              </a:rPr>
              <a:t>http://www.visit.dundaga.lv/</a:t>
            </a:r>
            <a:endParaRPr lang="lv-LV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FCBD57A-13D8-4B15-8DBE-5007366CDA4F}"/>
              </a:ext>
            </a:extLst>
          </p:cNvPr>
          <p:cNvSpPr txBox="1">
            <a:spLocks/>
          </p:cNvSpPr>
          <p:nvPr/>
        </p:nvSpPr>
        <p:spPr>
          <a:xfrm>
            <a:off x="495300" y="128054"/>
            <a:ext cx="89154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lv-LV" sz="3600" b="1" dirty="0" smtClean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Programmas tūristiem: Lībiešu krasts</a:t>
            </a:r>
            <a:endParaRPr lang="en-GB" sz="3600" b="1" dirty="0">
              <a:solidFill>
                <a:srgbClr val="92D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748" y="818855"/>
            <a:ext cx="4979407" cy="51768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v-LV" b="1" dirty="0"/>
              <a:t>PROGRAMMAS MARŠRUTS:</a:t>
            </a:r>
            <a:endParaRPr lang="lv-LV" dirty="0"/>
          </a:p>
          <a:p>
            <a:r>
              <a:rPr lang="lv-LV" dirty="0"/>
              <a:t> </a:t>
            </a:r>
          </a:p>
          <a:p>
            <a:pPr lvl="0" fontAlgn="base"/>
            <a:r>
              <a:rPr lang="lv-LV" b="1" dirty="0"/>
              <a:t>Līvu centrs “Kūolka”</a:t>
            </a:r>
            <a:r>
              <a:rPr lang="lv-LV" dirty="0"/>
              <a:t> – Kolkas lībiešu kopienas centrs, lībiešu sadzīves un kultūras priekšmetu ekspozīcija. Kolkas lībiešu dziesmu ansambļa “Laula” priekšnesums. (1 st.)</a:t>
            </a:r>
          </a:p>
          <a:p>
            <a:pPr lvl="0" fontAlgn="base"/>
            <a:r>
              <a:rPr lang="lv-LV" b="1" dirty="0"/>
              <a:t>Kolkas ciemats </a:t>
            </a:r>
            <a:r>
              <a:rPr lang="lv-LV" dirty="0"/>
              <a:t>ar</a:t>
            </a:r>
            <a:r>
              <a:rPr lang="lv-LV" b="1" dirty="0"/>
              <a:t> luterāņu </a:t>
            </a:r>
            <a:r>
              <a:rPr lang="lv-LV" dirty="0"/>
              <a:t>(H. Heinrihsones altārglezna)</a:t>
            </a:r>
            <a:r>
              <a:rPr lang="lv-LV" b="1" dirty="0"/>
              <a:t> un pareizticīgo baznīcām. </a:t>
            </a:r>
            <a:r>
              <a:rPr lang="lv-LV" dirty="0"/>
              <a:t>(20 min.)</a:t>
            </a:r>
          </a:p>
          <a:p>
            <a:pPr lvl="0" fontAlgn="base"/>
            <a:r>
              <a:rPr lang="lv-LV" b="1" dirty="0"/>
              <a:t>Sklandraušu</a:t>
            </a:r>
            <a:r>
              <a:rPr lang="lv-LV" dirty="0"/>
              <a:t> – lībiešu tradicionālo burkānu raušu – cepšanas meistarklase pie lībietes Dženetas Marinskas Kolkas “Ūšos”. (1 st.)</a:t>
            </a:r>
          </a:p>
          <a:p>
            <a:pPr lvl="0" fontAlgn="base"/>
            <a:r>
              <a:rPr lang="lv-LV" b="1" dirty="0"/>
              <a:t>Kolkasrags </a:t>
            </a:r>
            <a:r>
              <a:rPr lang="lv-LV" dirty="0"/>
              <a:t>(lībiski</a:t>
            </a:r>
            <a:r>
              <a:rPr lang="lv-LV" i="1" dirty="0"/>
              <a:t> – Kūolka nanā</a:t>
            </a:r>
            <a:r>
              <a:rPr lang="lv-LV" dirty="0"/>
              <a:t>) – viena no pirmajām vikingu pieminētajām Latvijas vietām Mērvalas rūnakmenī (ap 1000. g. m. ē.). Kolkasragā satiekas lībiešu Dižjūra (</a:t>
            </a:r>
            <a:r>
              <a:rPr lang="lv-LV" i="1" dirty="0"/>
              <a:t>Sūr me</a:t>
            </a:r>
            <a:r>
              <a:rPr lang="lv-LV" dirty="0"/>
              <a:t>r) ar Mazjūru (</a:t>
            </a:r>
            <a:r>
              <a:rPr lang="lv-LV" i="1" dirty="0"/>
              <a:t>Piški mer</a:t>
            </a:r>
            <a:r>
              <a:rPr lang="lv-LV" dirty="0"/>
              <a:t>). (45 min.)</a:t>
            </a:r>
          </a:p>
          <a:p>
            <a:pPr lvl="0" fontAlgn="base"/>
            <a:r>
              <a:rPr lang="lv-LV" dirty="0"/>
              <a:t>Lībiešu zvejniekciems </a:t>
            </a:r>
            <a:r>
              <a:rPr lang="lv-LV" b="1" dirty="0"/>
              <a:t>Vaide</a:t>
            </a:r>
            <a:r>
              <a:rPr lang="lv-LV" dirty="0"/>
              <a:t> (</a:t>
            </a:r>
            <a:r>
              <a:rPr lang="lv-LV" i="1" dirty="0"/>
              <a:t>Vaid</a:t>
            </a:r>
            <a:r>
              <a:rPr lang="lv-LV" dirty="0"/>
              <a:t>). </a:t>
            </a:r>
            <a:r>
              <a:rPr lang="lv-LV" b="1" dirty="0"/>
              <a:t>Vaides kapi</a:t>
            </a:r>
            <a:r>
              <a:rPr lang="lv-LV" dirty="0"/>
              <a:t> ar uzrakstiem lībiešu valodā (20 min.) un lībiešu zvejniekciems </a:t>
            </a:r>
            <a:r>
              <a:rPr lang="lv-LV" b="1" dirty="0"/>
              <a:t>Saunags</a:t>
            </a:r>
            <a:r>
              <a:rPr lang="lv-LV" dirty="0"/>
              <a:t> (</a:t>
            </a:r>
            <a:r>
              <a:rPr lang="lv-LV" i="1" dirty="0"/>
              <a:t>Sǟnag</a:t>
            </a:r>
            <a:r>
              <a:rPr lang="lv-LV" dirty="0"/>
              <a:t>).</a:t>
            </a:r>
          </a:p>
          <a:p>
            <a:pPr lvl="0" fontAlgn="base"/>
            <a:r>
              <a:rPr lang="lv-LV" b="1" dirty="0"/>
              <a:t>Pitrags</a:t>
            </a:r>
            <a:r>
              <a:rPr lang="lv-LV" dirty="0"/>
              <a:t> (</a:t>
            </a:r>
            <a:r>
              <a:rPr lang="lv-LV" i="1" dirty="0"/>
              <a:t>Pitrõg</a:t>
            </a:r>
            <a:r>
              <a:rPr lang="lv-LV" dirty="0"/>
              <a:t>) ar Pitraga baptistu baznīcu kā vienu no lībiešu reliģisko tradīciju kopšanas vietām. (20 min.)</a:t>
            </a:r>
          </a:p>
          <a:p>
            <a:pPr lvl="0" algn="just" fontAlgn="base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lv-LV" b="1" dirty="0"/>
              <a:t>“Pie Andra Pitragā”.</a:t>
            </a:r>
            <a:r>
              <a:rPr lang="lv-LV" dirty="0"/>
              <a:t> Iepazīšanās ar lībiešu zvejas rīkiem, zvejas un zivju pārstrādes tradīcijām (aukstā un karstā kūpināšana, sālīšana u. c.), kā arī lībiešu tradicionālajiem </a:t>
            </a:r>
            <a:r>
              <a:rPr lang="lv-LV" b="1" dirty="0"/>
              <a:t>žogu veidiem</a:t>
            </a:r>
            <a:r>
              <a:rPr lang="lv-LV" dirty="0"/>
              <a:t>. Zivju (butes) degustācija. (45 min.)</a:t>
            </a:r>
            <a:r>
              <a:rPr lang="lv-LV" dirty="0" smtClean="0">
                <a:ea typeface="Times New Roman"/>
                <a:cs typeface="Times New Roman"/>
              </a:rPr>
              <a:t> ........</a:t>
            </a:r>
            <a:endParaRPr lang="lv-LV" dirty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0" name="Picture 2" descr="https://galerija.celotajs.lv/g/xArchive/2017/LV_celi/VO_Celi/VO-172787.jpg?size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231"/>
            <a:ext cx="3021593" cy="22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0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300" y="759126"/>
            <a:ext cx="4150637" cy="332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lv-LV" b="1" dirty="0"/>
              <a:t>VISPĀRĪGA INFORMĀCIJA</a:t>
            </a:r>
            <a:r>
              <a:rPr lang="lv-LV" dirty="0"/>
              <a:t>:</a:t>
            </a:r>
          </a:p>
          <a:p>
            <a:r>
              <a:rPr lang="lv-LV" b="1" dirty="0"/>
              <a:t>Sezona:</a:t>
            </a:r>
            <a:r>
              <a:rPr lang="lv-LV" dirty="0"/>
              <a:t> visu gadu</a:t>
            </a:r>
          </a:p>
          <a:p>
            <a:r>
              <a:rPr lang="lv-LV" b="1" dirty="0"/>
              <a:t>Mērķauditorija:</a:t>
            </a:r>
            <a:r>
              <a:rPr lang="lv-LV" dirty="0"/>
              <a:t> atsevišķas personas/grupas (līdz 20 personām)</a:t>
            </a:r>
          </a:p>
          <a:p>
            <a:r>
              <a:rPr lang="lv-LV" b="1" dirty="0"/>
              <a:t>Komplektā ietilpst:</a:t>
            </a:r>
            <a:r>
              <a:rPr lang="lv-LV" dirty="0"/>
              <a:t> ekskursija ar gidu + tradicionālās pusdienas + mājas apmeklējums + folkloras koncerts (tikai grupām)</a:t>
            </a:r>
          </a:p>
          <a:p>
            <a:r>
              <a:rPr lang="lv-LV" b="1" dirty="0"/>
              <a:t>Programmas ilgums:</a:t>
            </a:r>
            <a:r>
              <a:rPr lang="lv-LV" dirty="0"/>
              <a:t> apm. 6,5 stundas</a:t>
            </a:r>
          </a:p>
          <a:p>
            <a:r>
              <a:rPr lang="lv-LV" b="1" dirty="0"/>
              <a:t>Transporta veids:</a:t>
            </a:r>
            <a:endParaRPr lang="lv-LV" dirty="0"/>
          </a:p>
          <a:p>
            <a:pPr lvl="0"/>
            <a:r>
              <a:rPr lang="lv-LV" dirty="0"/>
              <a:t>personiskais transportlīdzeklis/ekskursijas autobuss</a:t>
            </a:r>
          </a:p>
          <a:p>
            <a:pPr lvl="0"/>
            <a:r>
              <a:rPr lang="lv-LV" dirty="0"/>
              <a:t>prāmis no/uz Munalaiju (osta netālu no Pērnavas, Igaunijā)</a:t>
            </a:r>
          </a:p>
          <a:p>
            <a:r>
              <a:rPr lang="lv-LV" b="1" dirty="0"/>
              <a:t>Attālums no Tallinas:</a:t>
            </a:r>
            <a:r>
              <a:rPr lang="lv-LV" dirty="0"/>
              <a:t> 140 km</a:t>
            </a:r>
          </a:p>
          <a:p>
            <a:r>
              <a:rPr lang="lv-LV" b="1" dirty="0"/>
              <a:t>Papildu informācija:</a:t>
            </a:r>
            <a:r>
              <a:rPr lang="lv-LV" dirty="0">
                <a:hlinkClick r:id="rId2"/>
              </a:rPr>
              <a:t> </a:t>
            </a:r>
            <a:r>
              <a:rPr lang="lv-LV" u="sng" dirty="0">
                <a:hlinkClick r:id="rId2"/>
              </a:rPr>
              <a:t>www.kihnumare.ee</a:t>
            </a:r>
            <a:endParaRPr lang="lv-LV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FCBD57A-13D8-4B15-8DBE-5007366CDA4F}"/>
              </a:ext>
            </a:extLst>
          </p:cNvPr>
          <p:cNvSpPr txBox="1">
            <a:spLocks/>
          </p:cNvSpPr>
          <p:nvPr/>
        </p:nvSpPr>
        <p:spPr>
          <a:xfrm>
            <a:off x="495300" y="128054"/>
            <a:ext cx="89154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lv-LV" sz="3600" b="1" dirty="0" smtClean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Programmas tūristiem: </a:t>
            </a:r>
            <a:r>
              <a:rPr lang="lv-LV" sz="36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KIHNU </a:t>
            </a:r>
            <a:r>
              <a:rPr lang="lv-LV" sz="3600" b="1" dirty="0" smtClean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SALA</a:t>
            </a:r>
            <a:endParaRPr lang="en-GB" sz="3600" b="1" dirty="0">
              <a:solidFill>
                <a:srgbClr val="92D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6593" y="759126"/>
            <a:ext cx="4979407" cy="56938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v-LV" b="1" dirty="0"/>
              <a:t>PROGRAMMAS MARŠRUTS:</a:t>
            </a:r>
            <a:endParaRPr lang="lv-LV" dirty="0"/>
          </a:p>
          <a:p>
            <a:r>
              <a:rPr lang="lv-LV" b="1" dirty="0"/>
              <a:t>Ar prāmi no Munalaiju līdz Kihnu</a:t>
            </a:r>
            <a:endParaRPr lang="lv-LV" dirty="0"/>
          </a:p>
          <a:p>
            <a:r>
              <a:rPr lang="lv-LV" b="1" dirty="0"/>
              <a:t>09.30  Vietējā gide </a:t>
            </a:r>
            <a:r>
              <a:rPr lang="lv-LV" dirty="0"/>
              <a:t>Kihnu salas ostā sagaida ciemiņus, kuri ar prāmi atceļojuši no Munalaiju.</a:t>
            </a:r>
          </a:p>
          <a:p>
            <a:r>
              <a:rPr lang="lv-LV" b="1" dirty="0"/>
              <a:t>10.00  Kihnu muzejs</a:t>
            </a:r>
            <a:r>
              <a:rPr lang="lv-LV" dirty="0"/>
              <a:t>. Ciemiņi uzzinās par salas vēsturi, apskatīs tautas tērpus un sadzīves priekšmetus, zvejniecības rīkus un vietējo gleznotāju darbus. Te nopērkami suvenīri un iespējams iedzert kafiju.</a:t>
            </a:r>
          </a:p>
          <a:p>
            <a:r>
              <a:rPr lang="lv-LV" b="1" dirty="0"/>
              <a:t>11.00  Sv. Nikolaja baznīca</a:t>
            </a:r>
            <a:r>
              <a:rPr lang="lv-LV" dirty="0"/>
              <a:t>, uzcelta 1784. gadā, ir viena no retajām pareizticīgo baznīcām, kas pārtapusi no luterāņu kulta ēkas. Baznīcā ir vienkāršs un skaists altāris.</a:t>
            </a:r>
          </a:p>
          <a:p>
            <a:r>
              <a:rPr lang="lv-LV" b="1" dirty="0"/>
              <a:t>11.30  Kihnu bāka</a:t>
            </a:r>
            <a:r>
              <a:rPr lang="lv-LV" dirty="0"/>
              <a:t> – 1864. gadā celta iespaidīga čuguna konstrukcija, no kuras paveras brīnišķīgi skati uz salu. Tās augstums ir 29 metri, iekšpusē vītņu kāpnes. Pašā augšā visapkārt tornim ir šaurs skatu laukums.</a:t>
            </a:r>
          </a:p>
          <a:p>
            <a:r>
              <a:rPr lang="lv-LV" b="1" dirty="0"/>
              <a:t>12.00</a:t>
            </a:r>
            <a:r>
              <a:rPr lang="lv-LV" dirty="0"/>
              <a:t>  </a:t>
            </a:r>
            <a:r>
              <a:rPr lang="lv-LV" b="1" dirty="0"/>
              <a:t>Metsamā tautas mantojuma sētas apmeklējums</a:t>
            </a:r>
            <a:r>
              <a:rPr lang="lv-LV" dirty="0"/>
              <a:t>. Ciemiņi apskatīs tradicionālo arhitektūru, amatnieku darinājumus, dzīvi lauku saimniecībā, kā arī motociklus ar blakusvāģi, ko vietējās sievietes izmanto kā ierastu transportlīdzekli un kuri tagad cieši asociējas ar Kihnu salu.</a:t>
            </a:r>
          </a:p>
          <a:p>
            <a:r>
              <a:rPr lang="lv-LV" b="1" dirty="0"/>
              <a:t>13.00</a:t>
            </a:r>
            <a:r>
              <a:rPr lang="lv-LV" dirty="0"/>
              <a:t>  </a:t>
            </a:r>
            <a:r>
              <a:rPr lang="lv-LV" b="1" dirty="0"/>
              <a:t>Tradicionālās pusdienas</a:t>
            </a:r>
            <a:r>
              <a:rPr lang="lv-LV" dirty="0"/>
              <a:t>: zivis vai gaļa, pašcepta rudzu maize.</a:t>
            </a:r>
          </a:p>
          <a:p>
            <a:r>
              <a:rPr lang="lv-LV" b="1" dirty="0"/>
              <a:t>14.00</a:t>
            </a:r>
            <a:r>
              <a:rPr lang="lv-LV" dirty="0"/>
              <a:t>  </a:t>
            </a:r>
            <a:r>
              <a:rPr lang="lv-LV" b="1" dirty="0"/>
              <a:t>Mājas apmeklējums</a:t>
            </a:r>
            <a:r>
              <a:rPr lang="lv-LV" dirty="0"/>
              <a:t> –  iespēja iepazīt Kihnu ģimenes tradicionālo ikdienu. Ciemiņi ieraudzīs aitas, varēs aplūkot ar rokdarbiem pilnās lādes klētī, istabas dzīvojamā mājā un pirti</a:t>
            </a:r>
            <a:r>
              <a:rPr lang="lv-LV" dirty="0" smtClean="0"/>
              <a:t>......</a:t>
            </a:r>
            <a:endParaRPr lang="lv-LV" dirty="0"/>
          </a:p>
        </p:txBody>
      </p:sp>
      <p:pic>
        <p:nvPicPr>
          <p:cNvPr id="1026" name="Picture 2" descr="https://galerija.celotajs.lv/g/Events/2018/180531_Kihnu/20180601_120417.jpg?size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0609"/>
            <a:ext cx="4953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Bent 4">
            <a:extLst>
              <a:ext uri="{FF2B5EF4-FFF2-40B4-BE49-F238E27FC236}">
                <a16:creationId xmlns:a16="http://schemas.microsoft.com/office/drawing/2014/main" xmlns="" id="{7CACB396-CB1B-47DE-B301-27CB52D7B46B}"/>
              </a:ext>
            </a:extLst>
          </p:cNvPr>
          <p:cNvSpPr/>
          <p:nvPr/>
        </p:nvSpPr>
        <p:spPr>
          <a:xfrm flipV="1">
            <a:off x="1980510" y="5522731"/>
            <a:ext cx="727969" cy="887767"/>
          </a:xfrm>
          <a:prstGeom prst="bentArrow">
            <a:avLst>
              <a:gd name="adj1" fmla="val 18902"/>
              <a:gd name="adj2" fmla="val 23780"/>
              <a:gd name="adj3" fmla="val 25000"/>
              <a:gd name="adj4" fmla="val 620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FCBD57A-13D8-4B15-8DBE-5007366C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8054"/>
            <a:ext cx="8915400" cy="1143000"/>
          </a:xfrm>
        </p:spPr>
        <p:txBody>
          <a:bodyPr/>
          <a:lstStyle/>
          <a:p>
            <a:r>
              <a:rPr lang="lv-LV" dirty="0" smtClean="0"/>
              <a:t>Programmas tūristiem Suitu, Setu, Līvu, Kihnu kultūrtelpās ar UNESCO vērtību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" y="1444734"/>
            <a:ext cx="2833028" cy="3915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235" y="1271054"/>
            <a:ext cx="3751794" cy="513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366" y="1730624"/>
            <a:ext cx="3738644" cy="505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FCBD57A-13D8-4B15-8DBE-5007366CDA4F}"/>
              </a:ext>
            </a:extLst>
          </p:cNvPr>
          <p:cNvSpPr txBox="1">
            <a:spLocks/>
          </p:cNvSpPr>
          <p:nvPr/>
        </p:nvSpPr>
        <p:spPr>
          <a:xfrm>
            <a:off x="631102" y="118827"/>
            <a:ext cx="89154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sz="3200" b="1" dirty="0" smtClean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Ceļojums pa kultūrtelpām ar UNESCO atzinību Latvijā un Igaunijā</a:t>
            </a:r>
            <a:endParaRPr lang="en-GB" sz="3200" b="1" dirty="0">
              <a:solidFill>
                <a:srgbClr val="92D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95" y="1252820"/>
            <a:ext cx="4072968" cy="560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63" y="1120656"/>
            <a:ext cx="3902986" cy="55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 descr="PICT013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38" r="5810" b="6822"/>
          <a:stretch/>
        </p:blipFill>
        <p:spPr>
          <a:xfrm>
            <a:off x="0" y="22715"/>
            <a:ext cx="994568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LC-logo-emblema-balts.eps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36912" cy="126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273050" y="5805487"/>
            <a:ext cx="9204324" cy="825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Latvia Country Tourism Association “Lauku ceļotājs”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Kalnciema iela 40, Rīga, LV-1046, +371 67617600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E-pasts: lauku@celotajs.lv     Facebook: Lauku Celotajs     twitter.com/Laukucelotajs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1112" y="67440"/>
            <a:ext cx="8209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Šī prezentācija atspoguļo autora viedokli. Programmas vadošā iestāde neatbild par tajā ietvertās informācijas iespējamo izmantošanu. </a:t>
            </a:r>
          </a:p>
          <a:p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6EC40-33A0-4530-A407-039FDC19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97992"/>
          </a:xfrm>
        </p:spPr>
        <p:txBody>
          <a:bodyPr/>
          <a:lstStyle/>
          <a:p>
            <a:r>
              <a:rPr lang="lv-LV" dirty="0"/>
              <a:t>Projekta mērķis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B5FE8-C594-442A-B135-CAB36DF33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628063"/>
            <a:ext cx="9183272" cy="1438422"/>
          </a:xfrm>
        </p:spPr>
        <p:txBody>
          <a:bodyPr/>
          <a:lstStyle/>
          <a:p>
            <a:pPr indent="-252000"/>
            <a:r>
              <a:rPr lang="lv-LV" b="0" dirty="0"/>
              <a:t>Izveidot tūrisma produktu, iekļaujot 4 </a:t>
            </a:r>
            <a:r>
              <a:rPr lang="lv-LV" b="0" dirty="0" smtClean="0"/>
              <a:t>kultūru </a:t>
            </a:r>
            <a:r>
              <a:rPr lang="lv-LV" b="0" dirty="0"/>
              <a:t>reģionus, kas balstīti uz UNESCO atzīto “dzīvo kultūru” unikalitāti: Seti, Kihnu (EE), Suiti, Lībieši (LV)</a:t>
            </a:r>
          </a:p>
          <a:p>
            <a:endParaRPr lang="en-GB" b="0" dirty="0"/>
          </a:p>
          <a:p>
            <a:endParaRPr lang="en-GB" dirty="0"/>
          </a:p>
        </p:txBody>
      </p:sp>
      <p:pic>
        <p:nvPicPr>
          <p:cNvPr id="1026" name="Picture 2" descr="http://www.visitsetomaa.ee/content/eas/i/-1_-1_false_false_91363c859307d45ced6730a393e301dc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8"/>
          <a:stretch/>
        </p:blipFill>
        <p:spPr bwMode="auto">
          <a:xfrm>
            <a:off x="724004" y="1965596"/>
            <a:ext cx="4090613" cy="23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095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17" y="1966897"/>
            <a:ext cx="1770116" cy="23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uitunovads.lv/images/userfiles/articlescontent/2010/DSC019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04" y="4327052"/>
            <a:ext cx="2790064" cy="20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E316B2-0B8E-4009-B598-5AB55BCE6B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068" y="4325751"/>
            <a:ext cx="3147438" cy="20982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452" y="1695293"/>
            <a:ext cx="2834215" cy="49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2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920100-7084-4A2B-8E1D-9C0405DE4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2" t="16183" r="30814" b="16105"/>
          <a:stretch/>
        </p:blipFill>
        <p:spPr>
          <a:xfrm>
            <a:off x="1464814" y="339632"/>
            <a:ext cx="6338658" cy="61787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D6471E6-55A3-4EB2-BDEB-5548C479DF26}"/>
              </a:ext>
            </a:extLst>
          </p:cNvPr>
          <p:cNvSpPr/>
          <p:nvPr/>
        </p:nvSpPr>
        <p:spPr>
          <a:xfrm>
            <a:off x="2785369" y="3204839"/>
            <a:ext cx="312937" cy="3129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23C3B92-E7A5-4A07-A7EF-AFD1C67AD4C5}"/>
              </a:ext>
            </a:extLst>
          </p:cNvPr>
          <p:cNvSpPr/>
          <p:nvPr/>
        </p:nvSpPr>
        <p:spPr>
          <a:xfrm>
            <a:off x="2245311" y="4289394"/>
            <a:ext cx="312937" cy="3129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770D83A-6EA3-4125-AD5D-EF078FD5FC11}"/>
              </a:ext>
            </a:extLst>
          </p:cNvPr>
          <p:cNvSpPr/>
          <p:nvPr/>
        </p:nvSpPr>
        <p:spPr>
          <a:xfrm>
            <a:off x="6651227" y="3048370"/>
            <a:ext cx="312937" cy="3129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4D6C67-058B-45CD-BB3A-D3B3B52C2EEA}"/>
              </a:ext>
            </a:extLst>
          </p:cNvPr>
          <p:cNvSpPr/>
          <p:nvPr/>
        </p:nvSpPr>
        <p:spPr>
          <a:xfrm>
            <a:off x="4094826" y="2629269"/>
            <a:ext cx="312937" cy="3129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0D6096-AB25-430E-9E7A-C081465845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5" t="229" r="998"/>
          <a:stretch/>
        </p:blipFill>
        <p:spPr>
          <a:xfrm>
            <a:off x="4228980" y="604992"/>
            <a:ext cx="2624226" cy="2212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DB5816-44F4-4705-874D-D8960FFCD3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95" y="3181500"/>
            <a:ext cx="2663670" cy="22124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0FE159-9681-4F35-865D-AD412E0E9B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50" y="4445862"/>
            <a:ext cx="2624226" cy="2179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8839F2-1D88-4A39-AB6F-1013579177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84" y="1170529"/>
            <a:ext cx="2653208" cy="22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67DCB-494B-476B-9541-1F74BBE6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69" y="19312"/>
            <a:ext cx="9262849" cy="990622"/>
          </a:xfrm>
        </p:spPr>
        <p:txBody>
          <a:bodyPr/>
          <a:lstStyle/>
          <a:p>
            <a:r>
              <a:rPr lang="lv-LV" dirty="0"/>
              <a:t>Semināri un pieredzes apmaiņas braucieni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25A0EE-BC1F-452A-9D2D-58EE624E3A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8" b="9383"/>
          <a:stretch/>
        </p:blipFill>
        <p:spPr>
          <a:xfrm>
            <a:off x="572058" y="832689"/>
            <a:ext cx="4358638" cy="2863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CE7FAF-5CDE-44F2-B11E-29C07E14B0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696" y="832689"/>
            <a:ext cx="4499004" cy="3374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273CF5-0119-47AF-AE51-1280ACC80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2" b="3908"/>
          <a:stretch/>
        </p:blipFill>
        <p:spPr>
          <a:xfrm>
            <a:off x="572058" y="3694181"/>
            <a:ext cx="4358638" cy="3043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CAC6A4-32ED-4CBA-B773-172607D963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695" y="4206942"/>
            <a:ext cx="4499005" cy="25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074B6-988B-4902-8B80-0E915413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36" y="0"/>
            <a:ext cx="9162125" cy="870045"/>
          </a:xfrm>
        </p:spPr>
        <p:txBody>
          <a:bodyPr/>
          <a:lstStyle/>
          <a:p>
            <a:r>
              <a:rPr lang="lv-LV" dirty="0"/>
              <a:t>Lībiešu krasta stila grāmata (uzņēmējiem)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855EA1-638B-463F-AC3D-37CB3D31D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970" y="776508"/>
            <a:ext cx="5828059" cy="2907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1E47AA-406E-45F7-A5B3-4AA5854C58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60" y="3807126"/>
            <a:ext cx="4799139" cy="2380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8A7B5-E9E8-434A-99E7-0DB24C8ED9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061" y="3807126"/>
            <a:ext cx="4738079" cy="23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AB33BE3-2FF9-40F4-A562-7151223B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70045"/>
          </a:xfrm>
        </p:spPr>
        <p:txBody>
          <a:bodyPr/>
          <a:lstStyle/>
          <a:p>
            <a:r>
              <a:rPr lang="lv-LV" dirty="0"/>
              <a:t>Suitu stila grāmata (uzņēmējiem)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634967-95AA-4947-A249-D8883296CE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02" y="781234"/>
            <a:ext cx="5256731" cy="2995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EA6CD1-6560-40DF-83BF-80C17F30BA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50" y="3973919"/>
            <a:ext cx="4557987" cy="259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B65239-18ED-48F8-A3A1-E4E4BA2578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830" y="3973919"/>
            <a:ext cx="4548949" cy="259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19415B-9A2B-4305-9EF0-1BD36F138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7D9B96-04B1-4530-80D0-550E9D61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2" y="914326"/>
            <a:ext cx="8052476" cy="49041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491DDB1-B3BD-4578-9437-9B8FB661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70045"/>
          </a:xfrm>
        </p:spPr>
        <p:txBody>
          <a:bodyPr/>
          <a:lstStyle/>
          <a:p>
            <a:r>
              <a:rPr lang="lv-LV" dirty="0"/>
              <a:t>Kihnu stila grāmata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3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05762D-B554-4A4C-92B7-D895537E1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7" t="13903" r="58327" b="48518"/>
          <a:stretch/>
        </p:blipFill>
        <p:spPr>
          <a:xfrm>
            <a:off x="7352006" y="1280439"/>
            <a:ext cx="2510167" cy="18050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6538D24-D99E-40EE-A324-55CFD6A49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70045"/>
          </a:xfrm>
        </p:spPr>
        <p:txBody>
          <a:bodyPr/>
          <a:lstStyle/>
          <a:p>
            <a:r>
              <a:rPr lang="lv-LV" dirty="0"/>
              <a:t>Tūrisma karte «Līvu krasts aicina!»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544ECF-4AA7-446D-BC21-DB0637E095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088" y="3160450"/>
            <a:ext cx="8163779" cy="356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4F267B-9D83-42F3-9675-73E6546EED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94" y="740899"/>
            <a:ext cx="4229657" cy="2833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1BB003-E5E2-4696-A8AD-E08D46D234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8526" y="761398"/>
            <a:ext cx="2421092" cy="28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591</Words>
  <Application>Microsoft Office PowerPoint</Application>
  <PresentationFormat>A4 Paper (210x297 mm)</PresentationFormat>
  <Paragraphs>110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Mazo etnisko kultūrtelpu attīstība un popularizēšana kā tūrisma galamērķis  UNSECO TŪRISMS</vt:lpstr>
      <vt:lpstr>Projekta partneri</vt:lpstr>
      <vt:lpstr>Projekta mērķis</vt:lpstr>
      <vt:lpstr>PowerPoint Presentation</vt:lpstr>
      <vt:lpstr>Semināri un pieredzes apmaiņas braucieni</vt:lpstr>
      <vt:lpstr>Lībiešu krasta stila grāmata (uzņēmējiem)</vt:lpstr>
      <vt:lpstr>Suitu stila grāmata (uzņēmējiem)</vt:lpstr>
      <vt:lpstr>Kihnu stila grāmata</vt:lpstr>
      <vt:lpstr>Tūrisma karte «Līvu krasts aicina!»</vt:lpstr>
      <vt:lpstr>Suitu tūrisma brošūra «Pa Suitu zemi!»</vt:lpstr>
      <vt:lpstr>Atvērtās kafejnīcu dienas</vt:lpstr>
      <vt:lpstr>Lībiešu​ ​krasts​ ​–​ ​ceļā​ ​uz​ ​UNESCO Līvu savienība, Lībiešu kultūras centrs un Lībiešu sabiedrība </vt:lpstr>
      <vt:lpstr>Lībiešu​ ​krasts​ ​–​ ​ceļā​ ​uz​ ​UNESCO:  sabiedrības iesaistīšana</vt:lpstr>
      <vt:lpstr>LĪBIEŠU KULTŪRTELPA IEKĻAUTA NACIONĀLĀ NEMATERIĀLĀ KULTŪRAS MANTOJUMA SARAKSTĀ</vt:lpstr>
      <vt:lpstr>Kā izveidot tūrisma produktu  no nemateriālā kultūras mantojuma un - kas ir Kultūrtelpa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Programmas tūristiem Suitu, Setu, Līvu, Kihnu kultūrtelpās ar UNESCO vērtību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PROJEKTA AKTIVITĀŠU PĀRSKATS</dc:title>
  <dc:creator>katrina</dc:creator>
  <cp:lastModifiedBy>Asnate Ziemele</cp:lastModifiedBy>
  <cp:revision>129</cp:revision>
  <dcterms:modified xsi:type="dcterms:W3CDTF">2018-11-29T09:47:32Z</dcterms:modified>
</cp:coreProperties>
</file>