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3" r:id="rId4"/>
    <p:sldId id="261" r:id="rId5"/>
    <p:sldId id="262" r:id="rId6"/>
    <p:sldId id="264" r:id="rId7"/>
    <p:sldId id="257" r:id="rId8"/>
    <p:sldId id="258" r:id="rId9"/>
    <p:sldId id="266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4BA1-E564-41D6-BE1C-9907FE819C66}" type="datetimeFigureOut">
              <a:rPr lang="nb-NO" smtClean="0"/>
              <a:pPr/>
              <a:t>22.11.2018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BAC6-BBCD-4BDC-8567-CD4E62AFF5F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en.no/en/utforsk/118" TargetMode="External"/><Relationship Id="rId2" Type="http://schemas.openxmlformats.org/officeDocument/2006/relationships/hyperlink" Target="https://drive.google.com/file/d/0B-QB5Ks2aiWBcXB6YVo1M0xpanM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stcouncil.org/innovation-norway-sustainable-destination-standard-is-now-a-gstc-recognized-standar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stcouncil.org/innovation-norway-sustainable-destination-standard-is-now-a-gstc-recognized-standar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+Nordplu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2592288" cy="1833110"/>
          </a:xfrm>
          <a:prstGeom prst="rect">
            <a:avLst/>
          </a:prstGeom>
        </p:spPr>
      </p:pic>
      <p:pic>
        <p:nvPicPr>
          <p:cNvPr id="10" name="Bilde 9" descr="kum3rhb6vxpj060rb7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319964" cy="6213309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3500" i="1" dirty="0"/>
          </a:p>
          <a:p>
            <a:pPr marL="0" indent="0">
              <a:buNone/>
            </a:pPr>
            <a:r>
              <a:rPr lang="nb-NO" sz="3800" i="1" dirty="0" err="1" smtClean="0"/>
              <a:t>Sustainable</a:t>
            </a:r>
            <a:r>
              <a:rPr lang="nb-NO" sz="3800" i="1" dirty="0" smtClean="0"/>
              <a:t> </a:t>
            </a:r>
            <a:r>
              <a:rPr lang="nb-NO" sz="3800" i="1" dirty="0" err="1" smtClean="0"/>
              <a:t>tourism</a:t>
            </a:r>
            <a:r>
              <a:rPr lang="nb-NO" sz="3800" i="1" dirty="0" smtClean="0"/>
              <a:t> </a:t>
            </a:r>
            <a:r>
              <a:rPr lang="nb-NO" sz="3800" i="1" dirty="0" err="1" smtClean="0"/>
              <a:t>initiatives</a:t>
            </a:r>
            <a:r>
              <a:rPr lang="nb-NO" sz="3800" i="1" dirty="0" smtClean="0"/>
              <a:t> in Norway</a:t>
            </a:r>
            <a:br>
              <a:rPr lang="nb-NO" sz="3800" i="1" dirty="0" smtClean="0"/>
            </a:br>
            <a:endParaRPr lang="nb-NO" sz="2000" i="1" dirty="0" smtClean="0"/>
          </a:p>
          <a:p>
            <a:pPr marL="0" indent="0">
              <a:buNone/>
            </a:pPr>
            <a:endParaRPr lang="nb-NO" sz="3500" i="1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600" dirty="0" smtClean="0"/>
              <a:t>Meeting in Riga</a:t>
            </a:r>
            <a:r>
              <a:rPr lang="nb-NO" sz="1600" dirty="0"/>
              <a:t>, 16th </a:t>
            </a:r>
            <a:r>
              <a:rPr lang="nb-NO" sz="1600" dirty="0" err="1"/>
              <a:t>of</a:t>
            </a:r>
            <a:r>
              <a:rPr lang="nb-NO" sz="1600" dirty="0"/>
              <a:t> November </a:t>
            </a:r>
            <a:r>
              <a:rPr lang="nb-NO" sz="1600" dirty="0" smtClean="0"/>
              <a:t>2018				Photo: </a:t>
            </a:r>
            <a:r>
              <a:rPr lang="nb-NO" sz="1600" dirty="0" err="1" smtClean="0"/>
              <a:t>Trasti</a:t>
            </a:r>
            <a:r>
              <a:rPr lang="nb-NO" sz="1600" dirty="0" smtClean="0"/>
              <a:t> &amp; Trine</a:t>
            </a:r>
          </a:p>
          <a:p>
            <a:pPr marL="0" indent="0" algn="r">
              <a:buNone/>
            </a:pPr>
            <a:endParaRPr lang="nb-NO" sz="1600" dirty="0" smtClean="0"/>
          </a:p>
          <a:p>
            <a:pPr marL="0" indent="0" algn="r">
              <a:buNone/>
            </a:pPr>
            <a:endParaRPr lang="nb-NO" sz="1800" dirty="0"/>
          </a:p>
          <a:p>
            <a:pPr marL="0" indent="0" algn="r">
              <a:buNone/>
            </a:pPr>
            <a:endParaRPr lang="nb-NO" sz="1600" dirty="0"/>
          </a:p>
        </p:txBody>
      </p:sp>
      <p:pic>
        <p:nvPicPr>
          <p:cNvPr id="9" name="Bilde 8" descr="JPG-full-størrels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9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 smtClean="0"/>
              <a:t>	This </a:t>
            </a:r>
            <a:r>
              <a:rPr lang="en-US" i="1" dirty="0"/>
              <a:t>national certification is awarded to businesses and operators that hold a high international level in ecotourism. Over 100 strict criteria on environmental performance, host-role, local community integration and purchasing must be met and often improved. </a:t>
            </a:r>
            <a:endParaRPr lang="nb-NO" i="1" dirty="0"/>
          </a:p>
        </p:txBody>
      </p:sp>
      <p:pic>
        <p:nvPicPr>
          <p:cNvPr id="4" name="Bilde 3" descr="Skjermbilde 2018-11-13 kl. 18.08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6167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2005: </a:t>
            </a:r>
            <a:r>
              <a:rPr lang="nb-NO" dirty="0" err="1" smtClean="0"/>
              <a:t>Ecotourism</a:t>
            </a:r>
            <a:r>
              <a:rPr lang="nb-NO" dirty="0" smtClean="0"/>
              <a:t> </a:t>
            </a:r>
            <a:r>
              <a:rPr lang="nb-NO" dirty="0" err="1" smtClean="0"/>
              <a:t>Norway</a:t>
            </a:r>
            <a:r>
              <a:rPr lang="nb-NO" dirty="0" smtClean="0"/>
              <a:t> is </a:t>
            </a:r>
            <a:r>
              <a:rPr lang="nb-NO" dirty="0" err="1" smtClean="0"/>
              <a:t>established</a:t>
            </a:r>
            <a:r>
              <a:rPr lang="nb-NO" dirty="0" smtClean="0"/>
              <a:t> by GRIP</a:t>
            </a:r>
          </a:p>
          <a:p>
            <a:r>
              <a:rPr lang="nb-NO" dirty="0" smtClean="0"/>
              <a:t>2009: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Norway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certification</a:t>
            </a:r>
            <a:endParaRPr lang="nb-NO" dirty="0" smtClean="0"/>
          </a:p>
          <a:p>
            <a:r>
              <a:rPr lang="nb-NO" dirty="0" smtClean="0"/>
              <a:t>2014: HANEN </a:t>
            </a:r>
            <a:r>
              <a:rPr lang="nb-NO" dirty="0" err="1" smtClean="0"/>
              <a:t>takes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certification</a:t>
            </a:r>
            <a:endParaRPr lang="nb-NO" dirty="0" smtClean="0"/>
          </a:p>
          <a:p>
            <a:r>
              <a:rPr lang="nb-NO" dirty="0" err="1" smtClean="0">
                <a:hlinkClick r:id="rId2"/>
              </a:rPr>
              <a:t>These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criterias</a:t>
            </a:r>
            <a:r>
              <a:rPr lang="nb-NO" dirty="0" smtClean="0">
                <a:hlinkClick r:id="rId2"/>
              </a:rPr>
              <a:t> must be met</a:t>
            </a:r>
            <a:endParaRPr lang="nb-NO" dirty="0" smtClean="0"/>
          </a:p>
          <a:p>
            <a:r>
              <a:rPr lang="nb-NO" dirty="0" err="1" smtClean="0">
                <a:hlinkClick r:id="rId3"/>
              </a:rPr>
              <a:t>Certified</a:t>
            </a:r>
            <a:r>
              <a:rPr lang="nb-NO" dirty="0" smtClean="0">
                <a:hlinkClick r:id="rId3"/>
              </a:rPr>
              <a:t> </a:t>
            </a:r>
            <a:r>
              <a:rPr lang="nb-NO" dirty="0" err="1" smtClean="0">
                <a:hlinkClick r:id="rId3"/>
              </a:rPr>
              <a:t>Ecotourism</a:t>
            </a:r>
            <a:r>
              <a:rPr lang="nb-NO" dirty="0" smtClean="0">
                <a:hlinkClick r:id="rId3"/>
              </a:rPr>
              <a:t> </a:t>
            </a:r>
            <a:r>
              <a:rPr lang="nb-NO" dirty="0" err="1" smtClean="0">
                <a:hlinkClick r:id="rId3"/>
              </a:rPr>
              <a:t>Norway</a:t>
            </a:r>
            <a:r>
              <a:rPr lang="nb-NO" dirty="0" smtClean="0">
                <a:hlinkClick r:id="rId3"/>
              </a:rPr>
              <a:t> establishments</a:t>
            </a:r>
            <a:endParaRPr lang="nb-NO" dirty="0" smtClean="0"/>
          </a:p>
          <a:p>
            <a:r>
              <a:rPr lang="nb-NO" dirty="0" err="1" smtClean="0"/>
              <a:t>Price</a:t>
            </a:r>
            <a:r>
              <a:rPr lang="nb-NO" dirty="0" smtClean="0"/>
              <a:t>: 9 000 NOK for a </a:t>
            </a:r>
            <a:r>
              <a:rPr lang="nb-NO" dirty="0" err="1" smtClean="0"/>
              <a:t>certification</a:t>
            </a:r>
            <a:r>
              <a:rPr lang="nb-NO" dirty="0" smtClean="0"/>
              <a:t> </a:t>
            </a:r>
            <a:r>
              <a:rPr lang="nb-NO" dirty="0" err="1" smtClean="0"/>
              <a:t>period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4 </a:t>
            </a:r>
            <a:r>
              <a:rPr lang="nb-NO" dirty="0" err="1" smtClean="0"/>
              <a:t>years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pic>
        <p:nvPicPr>
          <p:cNvPr id="4" name="Bilde 3" descr="Skjermbilde 2018-11-13 kl. 18.08.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256584" cy="140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7 </a:t>
            </a:r>
            <a:r>
              <a:rPr lang="nb-NO" dirty="0" err="1" smtClean="0"/>
              <a:t>principles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b-NO" i="1" dirty="0" smtClean="0"/>
              <a:t>An </a:t>
            </a:r>
            <a:r>
              <a:rPr lang="nb-NO" i="1" dirty="0" err="1"/>
              <a:t>E</a:t>
            </a:r>
            <a:r>
              <a:rPr lang="nb-NO" i="1" dirty="0" err="1" smtClean="0"/>
              <a:t>cotourism</a:t>
            </a:r>
            <a:r>
              <a:rPr lang="nb-NO" i="1" dirty="0" smtClean="0"/>
              <a:t> Norway establishment:</a:t>
            </a:r>
          </a:p>
          <a:p>
            <a:pPr>
              <a:buNone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Is </a:t>
            </a:r>
            <a:r>
              <a:rPr lang="nb-NO" dirty="0" err="1" smtClean="0"/>
              <a:t>nature-</a:t>
            </a:r>
            <a:r>
              <a:rPr lang="nb-NO" dirty="0" smtClean="0"/>
              <a:t> and </a:t>
            </a:r>
            <a:r>
              <a:rPr lang="nb-NO" dirty="0" err="1" smtClean="0"/>
              <a:t>culture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, and </a:t>
            </a:r>
            <a:r>
              <a:rPr lang="nb-NO" dirty="0" err="1" smtClean="0"/>
              <a:t>ecotourism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foundation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establishment.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Contributes</a:t>
            </a:r>
            <a:r>
              <a:rPr lang="nb-NO" dirty="0" smtClean="0"/>
              <a:t> </a:t>
            </a:r>
            <a:r>
              <a:rPr lang="nb-NO" dirty="0" err="1" smtClean="0"/>
              <a:t>actively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and </a:t>
            </a:r>
            <a:r>
              <a:rPr lang="nb-NO" dirty="0" err="1" smtClean="0"/>
              <a:t>culture</a:t>
            </a:r>
            <a:r>
              <a:rPr lang="nb-NO" dirty="0" smtClean="0"/>
              <a:t>, and has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Strives</a:t>
            </a:r>
            <a:r>
              <a:rPr lang="nb-NO" dirty="0" smtClean="0"/>
              <a:t> to be as </a:t>
            </a:r>
            <a:r>
              <a:rPr lang="nb-NO" dirty="0" err="1" smtClean="0"/>
              <a:t>sustainable</a:t>
            </a:r>
            <a:r>
              <a:rPr lang="nb-NO" dirty="0" smtClean="0"/>
              <a:t> as </a:t>
            </a:r>
            <a:r>
              <a:rPr lang="nb-NO" dirty="0" err="1" smtClean="0"/>
              <a:t>possible</a:t>
            </a:r>
            <a:r>
              <a:rPr lang="nb-NO" dirty="0" smtClean="0"/>
              <a:t>, and </a:t>
            </a:r>
            <a:r>
              <a:rPr lang="nb-NO" dirty="0" err="1" smtClean="0"/>
              <a:t>balances</a:t>
            </a:r>
            <a:r>
              <a:rPr lang="nb-NO" dirty="0" smtClean="0"/>
              <a:t> </a:t>
            </a:r>
            <a:r>
              <a:rPr lang="nb-NO" dirty="0" err="1" smtClean="0"/>
              <a:t>organic</a:t>
            </a:r>
            <a:r>
              <a:rPr lang="nb-NO" dirty="0" smtClean="0"/>
              <a:t>, </a:t>
            </a:r>
            <a:r>
              <a:rPr lang="nb-NO" dirty="0" err="1" smtClean="0"/>
              <a:t>social</a:t>
            </a:r>
            <a:r>
              <a:rPr lang="nb-NO" dirty="0" smtClean="0"/>
              <a:t> and </a:t>
            </a:r>
            <a:r>
              <a:rPr lang="nb-NO" dirty="0" err="1" smtClean="0"/>
              <a:t>financial</a:t>
            </a:r>
            <a:r>
              <a:rPr lang="nb-NO" dirty="0" smtClean="0"/>
              <a:t> </a:t>
            </a:r>
            <a:r>
              <a:rPr lang="nb-NO" dirty="0" err="1" smtClean="0"/>
              <a:t>considerations</a:t>
            </a:r>
            <a:r>
              <a:rPr lang="nb-NO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Contributes</a:t>
            </a:r>
            <a:r>
              <a:rPr lang="nb-NO" dirty="0" smtClean="0"/>
              <a:t> </a:t>
            </a:r>
            <a:r>
              <a:rPr lang="nb-NO" dirty="0" err="1" smtClean="0"/>
              <a:t>positively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community</a:t>
            </a:r>
            <a:r>
              <a:rPr lang="nb-NO" dirty="0" smtClean="0"/>
              <a:t>, and </a:t>
            </a:r>
            <a:r>
              <a:rPr lang="nb-NO" dirty="0" err="1" smtClean="0"/>
              <a:t>benefits</a:t>
            </a:r>
            <a:r>
              <a:rPr lang="nb-NO" dirty="0" smtClean="0"/>
              <a:t> from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labor</a:t>
            </a:r>
            <a:r>
              <a:rPr lang="nb-NO" dirty="0" smtClean="0"/>
              <a:t>, services and </a:t>
            </a:r>
            <a:r>
              <a:rPr lang="nb-NO" dirty="0" err="1" smtClean="0"/>
              <a:t>products</a:t>
            </a:r>
            <a:r>
              <a:rPr lang="nb-NO" dirty="0" smtClean="0"/>
              <a:t>. </a:t>
            </a:r>
            <a:r>
              <a:rPr lang="nb-NO" dirty="0" err="1" smtClean="0"/>
              <a:t>Strives</a:t>
            </a:r>
            <a:r>
              <a:rPr lang="nb-NO" dirty="0" smtClean="0"/>
              <a:t> for </a:t>
            </a:r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collaboration</a:t>
            </a:r>
            <a:r>
              <a:rPr lang="nb-NO" dirty="0" smtClean="0"/>
              <a:t>, and shows </a:t>
            </a:r>
            <a:r>
              <a:rPr lang="nb-NO" dirty="0" err="1" smtClean="0"/>
              <a:t>corporate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in general.</a:t>
            </a:r>
            <a:endParaRPr lang="nb-NO" dirty="0"/>
          </a:p>
        </p:txBody>
      </p:sp>
      <p:pic>
        <p:nvPicPr>
          <p:cNvPr id="4" name="Bilde 3" descr="Skjermbilde 2018-11-13 kl. 18.08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6194"/>
            <a:ext cx="2619581" cy="69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nb-NO" i="1" dirty="0" smtClean="0"/>
              <a:t>An </a:t>
            </a:r>
            <a:r>
              <a:rPr lang="nb-NO" i="1" dirty="0" err="1"/>
              <a:t>E</a:t>
            </a:r>
            <a:r>
              <a:rPr lang="nb-NO" i="1" dirty="0" err="1" smtClean="0"/>
              <a:t>cotourism</a:t>
            </a:r>
            <a:r>
              <a:rPr lang="nb-NO" i="1" dirty="0" smtClean="0"/>
              <a:t> Norway establishment:</a:t>
            </a:r>
          </a:p>
          <a:p>
            <a:pPr marL="514350" indent="-514350">
              <a:buNone/>
            </a:pPr>
            <a:endParaRPr lang="nb-NO" dirty="0"/>
          </a:p>
          <a:p>
            <a:pPr marL="514350" indent="-514350">
              <a:buAutoNum type="arabicPeriod" startAt="5"/>
            </a:pPr>
            <a:r>
              <a:rPr lang="nb-NO" dirty="0" err="1" smtClean="0"/>
              <a:t>Contributes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presevation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listed</a:t>
            </a:r>
            <a:r>
              <a:rPr lang="nb-NO" dirty="0" smtClean="0"/>
              <a:t> </a:t>
            </a:r>
            <a:r>
              <a:rPr lang="nb-NO" dirty="0" err="1" smtClean="0"/>
              <a:t>buildings</a:t>
            </a:r>
            <a:r>
              <a:rPr lang="nb-NO" dirty="0" smtClean="0"/>
              <a:t>. Has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r>
              <a:rPr lang="nb-NO" dirty="0" smtClean="0"/>
              <a:t>, </a:t>
            </a:r>
            <a:r>
              <a:rPr lang="nb-NO" dirty="0" err="1" smtClean="0"/>
              <a:t>architectual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r>
              <a:rPr lang="nb-NO" dirty="0" smtClean="0"/>
              <a:t> and features as a general goal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choosing</a:t>
            </a:r>
            <a:r>
              <a:rPr lang="nb-NO" dirty="0" smtClean="0"/>
              <a:t> materials and </a:t>
            </a:r>
            <a:r>
              <a:rPr lang="nb-NO" dirty="0" err="1" smtClean="0"/>
              <a:t>solutions</a:t>
            </a:r>
            <a:r>
              <a:rPr lang="nb-NO" dirty="0" smtClean="0"/>
              <a:t>. </a:t>
            </a:r>
          </a:p>
          <a:p>
            <a:pPr marL="514350" indent="-514350">
              <a:buAutoNum type="arabicPeriod" startAt="5"/>
            </a:pPr>
            <a:r>
              <a:rPr lang="nb-NO" dirty="0" smtClean="0"/>
              <a:t>Has an </a:t>
            </a:r>
            <a:r>
              <a:rPr lang="nb-NO" dirty="0" err="1" smtClean="0"/>
              <a:t>especially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 standard for hosts and guides. </a:t>
            </a:r>
            <a:r>
              <a:rPr lang="nb-NO" dirty="0" err="1" smtClean="0"/>
              <a:t>Dissemination</a:t>
            </a:r>
            <a:r>
              <a:rPr lang="nb-NO" dirty="0" smtClean="0"/>
              <a:t> and </a:t>
            </a:r>
            <a:r>
              <a:rPr lang="nb-NO" dirty="0" err="1" smtClean="0"/>
              <a:t>learning</a:t>
            </a:r>
            <a:r>
              <a:rPr lang="nb-NO" dirty="0" smtClean="0"/>
              <a:t> is an </a:t>
            </a:r>
            <a:r>
              <a:rPr lang="nb-NO" dirty="0" err="1" smtClean="0"/>
              <a:t>essential</a:t>
            </a:r>
            <a:r>
              <a:rPr lang="nb-NO" dirty="0" smtClean="0"/>
              <a:t>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product</a:t>
            </a:r>
            <a:r>
              <a:rPr lang="nb-NO" dirty="0" smtClean="0"/>
              <a:t>. </a:t>
            </a:r>
          </a:p>
          <a:p>
            <a:pPr marL="514350" indent="-514350">
              <a:buAutoNum type="arabicPeriod" startAt="5"/>
            </a:pPr>
            <a:r>
              <a:rPr lang="nb-NO" dirty="0" smtClean="0"/>
              <a:t>Offers memorable </a:t>
            </a:r>
            <a:r>
              <a:rPr lang="nb-NO" dirty="0" err="1" smtClean="0"/>
              <a:t>experiences</a:t>
            </a:r>
            <a:r>
              <a:rPr lang="nb-NO" dirty="0" smtClean="0"/>
              <a:t>, and </a:t>
            </a:r>
            <a:r>
              <a:rPr lang="nb-NO" dirty="0" err="1" smtClean="0"/>
              <a:t>creates</a:t>
            </a:r>
            <a:r>
              <a:rPr lang="nb-NO" dirty="0" smtClean="0"/>
              <a:t> arenas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employees</a:t>
            </a:r>
            <a:r>
              <a:rPr lang="nb-NO" dirty="0" smtClean="0"/>
              <a:t> and </a:t>
            </a:r>
            <a:r>
              <a:rPr lang="nb-NO" dirty="0" err="1" smtClean="0"/>
              <a:t>guests</a:t>
            </a:r>
            <a:r>
              <a:rPr lang="nb-NO" dirty="0" smtClean="0"/>
              <a:t> </a:t>
            </a:r>
            <a:r>
              <a:rPr lang="nb-NO" dirty="0" err="1" smtClean="0"/>
              <a:t>insight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r>
              <a:rPr lang="nb-NO" dirty="0" smtClean="0"/>
              <a:t>, </a:t>
            </a:r>
            <a:r>
              <a:rPr lang="nb-NO" dirty="0" err="1" smtClean="0"/>
              <a:t>society</a:t>
            </a:r>
            <a:r>
              <a:rPr lang="nb-NO" dirty="0" smtClean="0"/>
              <a:t> and </a:t>
            </a:r>
            <a:r>
              <a:rPr lang="nb-NO" dirty="0" err="1" smtClean="0"/>
              <a:t>environment</a:t>
            </a: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4" name="Bilde 3" descr="Skjermbilde 2018-11-13 kl. 18.08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6194"/>
            <a:ext cx="2619581" cy="69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	Many </a:t>
            </a:r>
            <a:r>
              <a:rPr lang="en-US" i="1" dirty="0"/>
              <a:t>places follow sustainable principles, but being certified as a sustainable destination is an </a:t>
            </a:r>
            <a:r>
              <a:rPr lang="en-US" i="1" dirty="0" err="1"/>
              <a:t>honour</a:t>
            </a:r>
            <a:r>
              <a:rPr lang="en-US" i="1" dirty="0"/>
              <a:t> few qualify for. It takes years of work demonstrating their lasting commitment to providing the best possible experiences for their guests, while keeping the negative impact of tourism to a minimum. In addition, the destination must work to continually improve its business practices and relations with the local community, following principles of sustainability.</a:t>
            </a:r>
            <a:endParaRPr lang="nb-NO" i="1" dirty="0"/>
          </a:p>
        </p:txBody>
      </p:sp>
      <p:pic>
        <p:nvPicPr>
          <p:cNvPr id="4" name="Bilde 3" descr="Innovation-Norway-Sustainable-Destination-Standard-300x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2008"/>
            <a:ext cx="5269409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Sustainable</a:t>
            </a:r>
            <a:r>
              <a:rPr lang="nb-NO" dirty="0" smtClean="0"/>
              <a:t> </a:t>
            </a:r>
            <a:r>
              <a:rPr lang="nb-NO" dirty="0" err="1" smtClean="0"/>
              <a:t>destination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Innovation Norway’s Sustainable </a:t>
            </a:r>
            <a:r>
              <a:rPr lang="en-US" dirty="0" smtClean="0"/>
              <a:t>destination standard </a:t>
            </a:r>
            <a:r>
              <a:rPr lang="en-US" dirty="0"/>
              <a:t>includes 45 </a:t>
            </a:r>
            <a:r>
              <a:rPr lang="en-US" dirty="0" err="1" smtClean="0"/>
              <a:t>criterias</a:t>
            </a:r>
            <a:r>
              <a:rPr lang="en-US" dirty="0" smtClean="0"/>
              <a:t> </a:t>
            </a:r>
            <a:r>
              <a:rPr lang="en-US" dirty="0"/>
              <a:t>and 108 indicators to be measured, registered and monitored</a:t>
            </a:r>
            <a:r>
              <a:rPr lang="en-US" dirty="0" smtClean="0"/>
              <a:t>.</a:t>
            </a:r>
          </a:p>
          <a:p>
            <a:r>
              <a:rPr lang="en-US" dirty="0"/>
              <a:t>The standard covers nature, culture, environment, social values, community involvement and economic viability</a:t>
            </a:r>
            <a:r>
              <a:rPr lang="en-US" dirty="0" smtClean="0"/>
              <a:t>.</a:t>
            </a:r>
          </a:p>
          <a:p>
            <a:r>
              <a:rPr lang="en-US" dirty="0"/>
              <a:t>Measurable and continuous development are ensured through performance counts and renewing the brand every three years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860032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Source</a:t>
            </a:r>
            <a:r>
              <a:rPr lang="nb-NO" dirty="0" smtClean="0"/>
              <a:t>: </a:t>
            </a:r>
            <a:r>
              <a:rPr lang="nb-NO" dirty="0" smtClean="0">
                <a:hlinkClick r:id="rId2"/>
              </a:rPr>
              <a:t>Global </a:t>
            </a:r>
            <a:r>
              <a:rPr lang="nb-NO" dirty="0" err="1" smtClean="0">
                <a:hlinkClick r:id="rId2"/>
              </a:rPr>
              <a:t>Sustainable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Tourism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Council</a:t>
            </a:r>
            <a:endParaRPr lang="nb-NO" dirty="0"/>
          </a:p>
        </p:txBody>
      </p:sp>
      <p:pic>
        <p:nvPicPr>
          <p:cNvPr id="5" name="Bilde 4" descr="Skjermbilde 2018-11-13 kl. 18.33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04" y="44624"/>
            <a:ext cx="11557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process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Once </a:t>
            </a:r>
            <a:r>
              <a:rPr lang="en-US" sz="2200" dirty="0"/>
              <a:t>a destination is chosen, Innovation Norway applies the standard through a series of implementation and monitoring methods.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Then</a:t>
            </a:r>
            <a:r>
              <a:rPr lang="en-US" sz="2200" dirty="0"/>
              <a:t>, a committed resolution is formed by the municipal council to support sustainable development in tourism and similar commitments are made by the tourism operators. 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After </a:t>
            </a:r>
            <a:r>
              <a:rPr lang="en-US" sz="2200" dirty="0"/>
              <a:t>that, the implementation of the standard can occur. This includes tasks like establishing internal transport, energy saving initiatives, local food and cultural projects, signposts and building recreation trails. 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Jointly</a:t>
            </a:r>
            <a:r>
              <a:rPr lang="en-US" sz="2200" dirty="0"/>
              <a:t>, a monitoring process occurs that includes documenting the overall use of local food, local culture, energy, waste production, and cultural assets in the destination. 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entire process takes approximately two years</a:t>
            </a:r>
            <a:endParaRPr lang="nb-NO" sz="2200" dirty="0"/>
          </a:p>
        </p:txBody>
      </p:sp>
      <p:sp>
        <p:nvSpPr>
          <p:cNvPr id="6" name="Rektangel 5"/>
          <p:cNvSpPr/>
          <p:nvPr/>
        </p:nvSpPr>
        <p:spPr>
          <a:xfrm>
            <a:off x="4894337" y="6444044"/>
            <a:ext cx="421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 smtClean="0"/>
              <a:t>Source</a:t>
            </a:r>
            <a:r>
              <a:rPr lang="nb-NO" dirty="0" smtClean="0"/>
              <a:t>: </a:t>
            </a:r>
            <a:r>
              <a:rPr lang="nb-NO" dirty="0" smtClean="0">
                <a:hlinkClick r:id="rId2"/>
              </a:rPr>
              <a:t>Global </a:t>
            </a:r>
            <a:r>
              <a:rPr lang="nb-NO" dirty="0" err="1" smtClean="0">
                <a:hlinkClick r:id="rId2"/>
              </a:rPr>
              <a:t>Sustainable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Tourism</a:t>
            </a:r>
            <a:r>
              <a:rPr lang="nb-NO" dirty="0" smtClean="0">
                <a:hlinkClick r:id="rId2"/>
              </a:rPr>
              <a:t> </a:t>
            </a:r>
            <a:r>
              <a:rPr lang="nb-NO" dirty="0" err="1" smtClean="0">
                <a:hlinkClick r:id="rId2"/>
              </a:rPr>
              <a:t>Council</a:t>
            </a:r>
            <a:endParaRPr lang="nb-NO" dirty="0"/>
          </a:p>
        </p:txBody>
      </p:sp>
      <p:pic>
        <p:nvPicPr>
          <p:cNvPr id="5" name="Bilde 4" descr="Skjermbilde 2018-11-13 kl. 18.33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04" y="44624"/>
            <a:ext cx="11557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kjermbilde 2018-11-13 kl. 18.11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645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-36512" y="65253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Source: </a:t>
            </a:r>
            <a:r>
              <a:rPr lang="nb-NO" sz="1400" dirty="0" err="1" smtClean="0">
                <a:solidFill>
                  <a:schemeClr val="bg1"/>
                </a:solidFill>
              </a:rPr>
              <a:t>Innovation</a:t>
            </a:r>
            <a:r>
              <a:rPr lang="nb-NO" sz="1400" dirty="0" smtClean="0">
                <a:solidFill>
                  <a:schemeClr val="bg1"/>
                </a:solidFill>
              </a:rPr>
              <a:t> Norway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4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408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Slide 1</vt:lpstr>
      <vt:lpstr>Slide 2</vt:lpstr>
      <vt:lpstr>Slide 3</vt:lpstr>
      <vt:lpstr>7 principles</vt:lpstr>
      <vt:lpstr>Slide 5</vt:lpstr>
      <vt:lpstr>Slide 6</vt:lpstr>
      <vt:lpstr>Sustainable destination</vt:lpstr>
      <vt:lpstr>The process</vt:lpstr>
      <vt:lpstr>Slide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lsuldal</dc:creator>
  <cp:lastModifiedBy>IneseO</cp:lastModifiedBy>
  <cp:revision>25</cp:revision>
  <dcterms:created xsi:type="dcterms:W3CDTF">2018-11-13T12:03:40Z</dcterms:created>
  <dcterms:modified xsi:type="dcterms:W3CDTF">2018-11-22T07:56:52Z</dcterms:modified>
</cp:coreProperties>
</file>