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80" r:id="rId6"/>
    <p:sldId id="281" r:id="rId7"/>
    <p:sldId id="283" r:id="rId8"/>
    <p:sldId id="284" r:id="rId9"/>
    <p:sldId id="282" r:id="rId10"/>
    <p:sldId id="285" r:id="rId11"/>
    <p:sldId id="286" r:id="rId12"/>
    <p:sldId id="266" r:id="rId13"/>
    <p:sldId id="271" r:id="rId14"/>
    <p:sldId id="291" r:id="rId15"/>
    <p:sldId id="288" r:id="rId16"/>
    <p:sldId id="257" r:id="rId17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53BE"/>
    <a:srgbClr val="EE32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64" autoAdjust="0"/>
  </p:normalViewPr>
  <p:slideViewPr>
    <p:cSldViewPr>
      <p:cViewPr>
        <p:scale>
          <a:sx n="56" d="100"/>
          <a:sy n="56" d="100"/>
        </p:scale>
        <p:origin x="-3042" y="-8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2FAF-5306-429C-AC45-D3E493618644}" type="datetimeFigureOut">
              <a:rPr lang="lv-LV" smtClean="0"/>
              <a:pPr/>
              <a:t>2018.12.06.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EE7D-E2DE-4401-B0D4-32B47541BA2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057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Specification of the On-line Training structure.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to be done. Partners agree upon the On-line Training structure. The concept is to develop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detailed structure to cover the common challenges identified and to suit the national situations in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 countries. The structure shall be generic on one hand, to keep the international context,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detailed on the other hand to the limit where national differences emerge. During this WP, partners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the structure of the On-line Training with chapters and sub-chapters to provide framework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specification for learning contents. The final decision about the structure will be taken on the 1st partner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 in Latvia. The meeting program would include a visit to a best practice example – 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ecofriendly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 business. The meeting will be aligned with the 11th Baltic Sea Tourism Forum (BSTF)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Riga, Latvia for project dissemination and networking purposes.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On-line Training chapter titles and structure will be proposed before the meting, discussed during it,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finalized with active participation of all partners.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will be done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WP1 will take the first 6 months of the project duration.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is responsible The lead partner is responsible for coordination of work and delivery of WP results,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participation of all partners. The lead partner is responsible to organize the partner meeting.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the outcomes will be Milestone deliverable outcome: On-line Training structure in English –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for all partners / Baltic-Nordic country SMEs.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EE7D-E2DE-4401-B0D4-32B47541BA2D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WP2. On-line Training learning contents.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to be done, In this WP the partners develop learning contents of the On-line Training within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structure, filling in the nationally specific information. For this, the following activities will take place: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On-line Training structure will be translated to partner languages.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partners will use and exchange the already existing relevant materials in their countries (partner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skills allow to exchange, e.g., Latvian-Norwegian sources).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partners will prepare for collection of information from best practice cases – agree what type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to collect and how to structure it for learning contents.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2nd partner meeting will take place in April 2019 in Norway.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Lofoten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chosen as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environmentally sensitive area with high tourist flows where lots of effort is put in sustainable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ecofriendly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management. The meeting program would include a visit to best practice tourism businesses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observe sustainability aspects and source materials for learning contents. The partner meeting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discuss the necessary details for development of on-line training parts (contents, on-line check list,</a:t>
            </a: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printable reference handbook).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The partners will select the best practice cases among their members and will make visits to source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for the On-line Training. The visit schedule will be made taking into account active season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to obtain the best illustrative material.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The training partner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Olustvere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school will propose instruction regarding how the information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in the On-line Training according to efficient adult learning practices.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Partners will develop the learning contents in their national languages by means of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collected in best practice cases and from previous sources of reference into learning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contents. Learning contents will be developed in partner languages to save costs of translation. Partner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skills allow to exchange the working material and take over relevant parts.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The 3rd partner meeting will be organized during the stage of developing the contents and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solutions. It will take place in Estonia, end of August 2019.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Hiiumaa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Saaremaa islands are considered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possible meeting venues. The meeting could take place or visit a best practice example – 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ecofriendly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 business.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The partners will present the On-line Training contents to the target audience for discussion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evaluation. LC and HANEN – to board members or other interested rural tourism service providers.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Olustvere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school – students and/or teaching staff. The feedback will be incorporated in the final version.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will be done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WP2 will take place in the project months 7-21 to get the project result ready for presentation at the final</a:t>
            </a: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the outcomes will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be.Milestone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deliverable: On-line Training - full learning contents in LV, NO, EE</a:t>
            </a: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is responsible. The lead partner is responsible for coordination of work. Each partner is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organization of the On-line Training development process in home country. HANEN is responsible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 the 2nd partner meeting.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Olustvere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school is responsible to organize the 3rd partner meeting.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EE7D-E2DE-4401-B0D4-32B47541BA2D}" type="slidenum">
              <a:rPr lang="lv-LV" smtClean="0"/>
              <a:pPr/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months 1-6: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Project web page within the web site of the project lead partner www.celotajs.lv . The web page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up with the start of the project in EN and LV languages. It will introduce the partnership, the project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planned results. Along with the project progress, the web site will feature information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meetings (minutes, photos), project progress and availability of WP milestone results (they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as downloads from the project web site).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EE7D-E2DE-4401-B0D4-32B47541BA2D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months 7-21: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Dissemination activities will 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networking, promotion of the 1st milestone result –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On-line Training structure and testing evaluation of the On-line Training. The partners will use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 established communication channels with the target audience – SMEs and adult training sector to</a:t>
            </a: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disseminate the project results: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LCTA: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roundmails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e-newsletter, social networks, project web site, board meetings, member assembly,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meetings with networking partners, relevant national and international events to address the target</a:t>
            </a: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audience;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HANEN: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roundmails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e-newsletter,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site, board meetings, member assembly, meetings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networking partners, relevant national and international events to address the target audience.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HANEN’s Annual Meeting 2019; Sustainable tourism will be one of the main topics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Olustvere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roundmails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site, board meetings, meetings with networking partners,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 national and international events to address the target audience.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EE7D-E2DE-4401-B0D4-32B47541BA2D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lv-LV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month 22-24: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Dissemination activities will 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promotion of the project result – the On-line training tool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on-line check list and printable handbook version for reading and reference ”Design of eco-friendly rural</a:t>
            </a: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 services by SMEs”.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LCTA: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roundmails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e-newsletter, social networks, project web site, board meetings, member assembly,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meetings with networking partners, relevant international events; training portal www.macies.celotajs.lv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HANEN: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roundmails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e-newsletter,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site, board meetings, member assembly, meetings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networking partners, relevant international events; web site http://www.kurs.hanen.no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Olustvere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roundmails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site, board meetings, member assembly, meetings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networking partners, relevant international events, web site www.olustvere.edu.ee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Project final seminar in Riga. Partners will present their experience. Participants: SMEs, training sector,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and rural sustainability stakeholders.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Dissemination material: PP presentations, press releases, promotional texts (for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roundmailing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social</a:t>
            </a:r>
          </a:p>
          <a:p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networks, etc.).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EE7D-E2DE-4401-B0D4-32B47541BA2D}" type="slidenum">
              <a:rPr lang="lv-LV" smtClean="0"/>
              <a:pPr/>
              <a:t>8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EE7D-E2DE-4401-B0D4-32B47541BA2D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01776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895079"/>
            <a:ext cx="84201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84712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D4DD-C266-498B-87B8-78264ECCDC84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009F-B382-4F39-935D-5412C1FB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6B19-4AA4-4D2E-A2D2-517DCCB676D0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9735-6C68-47EA-AEAC-4505EF079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450C-259F-4C50-9A27-799B3F8AF9A5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F2EB-727E-44C3-A94D-1105E8F6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1161" t="13651" r="26079" b="25092"/>
          <a:stretch>
            <a:fillRect/>
          </a:stretch>
        </p:blipFill>
        <p:spPr bwMode="auto">
          <a:xfrm>
            <a:off x="0" y="4797425"/>
            <a:ext cx="19891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292975" y="6124575"/>
            <a:ext cx="21066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 err="1">
                <a:solidFill>
                  <a:srgbClr val="92D050"/>
                </a:solidFill>
                <a:latin typeface="Cambria" pitchFamily="18" charset="0"/>
                <a:cs typeface="+mn-cs"/>
              </a:rPr>
              <a:t>celotajs.lv</a:t>
            </a:r>
            <a:endParaRPr lang="en-US" sz="2400" b="1" dirty="0">
              <a:solidFill>
                <a:srgbClr val="92D05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2D050"/>
              </a:buClr>
              <a:buFont typeface="Courier New" pitchFamily="49" charset="0"/>
              <a:buChar char="o"/>
              <a:defRPr sz="2600"/>
            </a:lvl1pPr>
            <a:lvl2pPr marL="900000" indent="-514350">
              <a:spcBef>
                <a:spcPts val="1200"/>
              </a:spcBef>
              <a:buClr>
                <a:srgbClr val="92D050"/>
              </a:buClr>
              <a:buFont typeface="Arial" pitchFamily="34" charset="0"/>
              <a:buChar char="•"/>
              <a:defRPr sz="2600"/>
            </a:lvl2pPr>
            <a:lvl3pPr>
              <a:spcBef>
                <a:spcPts val="1200"/>
              </a:spcBef>
              <a:buFont typeface="Cambria" pitchFamily="18" charset="0"/>
              <a:buChar char="»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7C78-57E5-4B49-B6CB-39F850DF632F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CF33-8C76-4E83-82E6-BE1EF253FBCE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9885-3257-4157-8EB9-1B4F7960E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1418-1D9D-40F2-97E1-A11EA361CF8E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44B8-25E6-4D2B-9470-96632A171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EC8F-1E9B-4DD5-9FB9-BC53B4AD2275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D7D6-2FFE-4FD2-BA82-0A8C8E57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C079-DBFD-4A4A-A9BD-759704C0B243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B14B-1BB7-4C9B-B426-730EA3236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A413-A091-467C-9357-1506267AB86D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CA0D-CA04-4955-BBA6-485DB9CE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EE75-C82D-466E-AEDA-F2C19E8A3C34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F185-85BF-47DD-B476-99325577E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DAFA-B879-4BEB-8BEE-9993A094E6CE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2B3D-5ADF-40F4-80ED-FFAEB3309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0B03B2-D507-49EC-BA63-43ED5B65B490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1A71B5-5F86-496D-A487-88121CCFC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2D050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92D050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ordplusonline.org/Documents2/Logo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Ur_Jr_wR4ALoyUHjszTt-kx-cL1E_ljSfdwpMxjuFAM/ed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ajpOY99ZWNofGb8n6OjOKZzS37EqXWF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otajs.lv/en/project/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ies.celotajs.l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lustvere.edu.ee/" TargetMode="External"/><Relationship Id="rId4" Type="http://schemas.openxmlformats.org/officeDocument/2006/relationships/hyperlink" Target="http://www.kurs.hanen.n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5" descr="prezentacijas_bil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902825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6"/>
          <p:cNvSpPr>
            <a:spLocks noGrp="1"/>
          </p:cNvSpPr>
          <p:nvPr>
            <p:ph type="ctrTitle"/>
          </p:nvPr>
        </p:nvSpPr>
        <p:spPr>
          <a:xfrm>
            <a:off x="344488" y="3213100"/>
            <a:ext cx="9001125" cy="23034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Sustainability know-how for SMEs in rural tourism </a:t>
            </a: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en-US" sz="3100" dirty="0" smtClean="0"/>
              <a:t>strengthening the link between adult learning and</a:t>
            </a:r>
            <a:br>
              <a:rPr lang="en-US" sz="3100" dirty="0" smtClean="0"/>
            </a:br>
            <a:r>
              <a:rPr lang="en-US" sz="3100" dirty="0" smtClean="0"/>
              <a:t>working life in rural SME sector</a:t>
            </a:r>
            <a:endParaRPr lang="lv-LV" sz="3100" dirty="0" smtClean="0"/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008313" y="6308725"/>
            <a:ext cx="547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dirty="0"/>
              <a:t>Nordplus  Adult </a:t>
            </a:r>
            <a:r>
              <a:rPr lang="lv-LV" sz="1400" dirty="0" smtClean="0"/>
              <a:t>2018 </a:t>
            </a:r>
            <a:r>
              <a:rPr lang="lv-LV" sz="1400" dirty="0"/>
              <a:t>(</a:t>
            </a:r>
            <a:r>
              <a:rPr lang="lv-LV" sz="1400" dirty="0" smtClean="0"/>
              <a:t>07/2018 </a:t>
            </a:r>
            <a:r>
              <a:rPr lang="lv-LV" sz="1400" dirty="0"/>
              <a:t>- </a:t>
            </a:r>
            <a:r>
              <a:rPr lang="lv-LV" sz="1400" dirty="0" smtClean="0"/>
              <a:t>06/2020) </a:t>
            </a:r>
            <a:r>
              <a:rPr lang="lv-LV" sz="1400" dirty="0"/>
              <a:t>(</a:t>
            </a:r>
            <a:r>
              <a:rPr lang="lv-LV" sz="1400" dirty="0" smtClean="0"/>
              <a:t>NPAD-2018/10114)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720975" y="5732463"/>
            <a:ext cx="626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b="1" dirty="0"/>
              <a:t>1st partner meeting, </a:t>
            </a:r>
            <a:r>
              <a:rPr lang="lv-LV" b="1" dirty="0" smtClean="0"/>
              <a:t>Riga, 16.11.2018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2" name="AutoShape 4" descr="nor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548680"/>
            <a:ext cx="3829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88950" y="0"/>
            <a:ext cx="8915400" cy="1143000"/>
          </a:xfrm>
        </p:spPr>
        <p:txBody>
          <a:bodyPr/>
          <a:lstStyle/>
          <a:p>
            <a:r>
              <a:rPr lang="lv-LV" smtClean="0"/>
              <a:t>Dissemination target audience - EE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992188" y="1484313"/>
            <a:ext cx="7993062" cy="4392612"/>
          </a:xfrm>
        </p:spPr>
        <p:txBody>
          <a:bodyPr/>
          <a:lstStyle/>
          <a:p>
            <a:pPr marL="0" indent="0">
              <a:buNone/>
            </a:pPr>
            <a:endParaRPr lang="lv-LV" b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3" y="1484784"/>
            <a:ext cx="872682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88950" y="0"/>
            <a:ext cx="8915400" cy="1143000"/>
          </a:xfrm>
        </p:spPr>
        <p:txBody>
          <a:bodyPr/>
          <a:lstStyle/>
          <a:p>
            <a:r>
              <a:rPr lang="lv-LV" dirty="0" smtClean="0"/>
              <a:t>Evaluation plan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5" y="908720"/>
            <a:ext cx="1000533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8915400" cy="849312"/>
          </a:xfrm>
        </p:spPr>
        <p:txBody>
          <a:bodyPr/>
          <a:lstStyle/>
          <a:p>
            <a:r>
              <a:rPr lang="lv-LV" dirty="0" smtClean="0"/>
              <a:t>Visual identity</a:t>
            </a:r>
            <a:r>
              <a:rPr lang="lv-LV" dirty="0"/>
              <a:t>, logos</a:t>
            </a:r>
            <a:br>
              <a:rPr lang="lv-LV" dirty="0"/>
            </a:br>
            <a:r>
              <a:rPr lang="lv-LV" sz="2400" dirty="0">
                <a:hlinkClick r:id="rId2"/>
              </a:rPr>
              <a:t>https://</a:t>
            </a:r>
            <a:r>
              <a:rPr lang="lv-LV" sz="2400" dirty="0" smtClean="0">
                <a:hlinkClick r:id="rId2"/>
              </a:rPr>
              <a:t>www.nordplusonline.org/Documents2/Logos</a:t>
            </a:r>
            <a:r>
              <a:rPr lang="lv-LV" sz="2400" dirty="0" smtClean="0"/>
              <a:t> </a:t>
            </a:r>
            <a:endParaRPr lang="en-US" sz="2400" dirty="0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920552" y="1484785"/>
            <a:ext cx="8424936" cy="4392488"/>
          </a:xfrm>
        </p:spPr>
        <p:txBody>
          <a:bodyPr/>
          <a:lstStyle/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endParaRPr lang="lv-LV" b="0" dirty="0"/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 algn="ctr">
              <a:buNone/>
            </a:pPr>
            <a:r>
              <a:rPr lang="en-US" b="0" dirty="0">
                <a:hlinkClick r:id="rId2"/>
              </a:rPr>
              <a:t>https://</a:t>
            </a:r>
            <a:r>
              <a:rPr lang="en-US" b="0" dirty="0" smtClean="0">
                <a:hlinkClick r:id="rId2"/>
              </a:rPr>
              <a:t>www.nordplusonline.org/Documents2/Logos</a:t>
            </a:r>
            <a:r>
              <a:rPr lang="lv-LV" b="0" dirty="0" smtClean="0"/>
              <a:t> </a:t>
            </a:r>
            <a:endParaRPr lang="en-US" b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04" y="1340768"/>
            <a:ext cx="929635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44488" y="188913"/>
            <a:ext cx="8915400" cy="1143000"/>
          </a:xfrm>
        </p:spPr>
        <p:txBody>
          <a:bodyPr/>
          <a:lstStyle/>
          <a:p>
            <a:r>
              <a:rPr lang="lv-LV" smtClean="0"/>
              <a:t>On-line training structure </a:t>
            </a:r>
            <a:br>
              <a:rPr lang="lv-LV" smtClean="0"/>
            </a:br>
            <a:r>
              <a:rPr lang="lv-LV" smtClean="0"/>
              <a:t>(Handbook contents) </a:t>
            </a:r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88950" y="1268413"/>
            <a:ext cx="9216578" cy="496887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1</a:t>
            </a:r>
            <a:r>
              <a:rPr lang="en-US" sz="2000" b="0" dirty="0" smtClean="0"/>
              <a:t>. Introduction – sustainable development and eco-friendly rural tourism.</a:t>
            </a:r>
          </a:p>
          <a:p>
            <a:pPr>
              <a:buNone/>
            </a:pPr>
            <a:r>
              <a:rPr lang="en-US" sz="2000" b="0" dirty="0" smtClean="0"/>
              <a:t>2. What does it mean – to be a sustainable rural tourism business.</a:t>
            </a:r>
          </a:p>
          <a:p>
            <a:pPr>
              <a:buNone/>
            </a:pPr>
            <a:r>
              <a:rPr lang="en-US" sz="2000" b="0" dirty="0" smtClean="0"/>
              <a:t>3. Sustainable rural tourism business types:</a:t>
            </a:r>
            <a:r>
              <a:rPr lang="lv-LV" sz="2000" b="0" dirty="0" smtClean="0"/>
              <a:t> (accommodation,</a:t>
            </a:r>
            <a:r>
              <a:rPr lang="en-US" sz="2000" b="0" dirty="0" smtClean="0"/>
              <a:t> food and</a:t>
            </a:r>
            <a:r>
              <a:rPr lang="lv-LV" sz="2000" b="0" dirty="0" smtClean="0"/>
              <a:t> </a:t>
            </a:r>
            <a:r>
              <a:rPr lang="en-US" sz="2000" b="0" dirty="0" smtClean="0"/>
              <a:t>catering (local food, biological food)</a:t>
            </a:r>
            <a:r>
              <a:rPr lang="lv-LV" sz="2000" b="0" dirty="0" smtClean="0"/>
              <a:t> active tourism, open farms)</a:t>
            </a:r>
            <a:endParaRPr lang="en-US" sz="2000" b="0" dirty="0" smtClean="0"/>
          </a:p>
          <a:p>
            <a:pPr>
              <a:buNone/>
            </a:pPr>
            <a:r>
              <a:rPr lang="en-US" sz="2000" b="0" dirty="0" smtClean="0"/>
              <a:t>4. Sustainable use of resources </a:t>
            </a:r>
            <a:endParaRPr lang="lv-LV" sz="2000" b="0" dirty="0" smtClean="0"/>
          </a:p>
          <a:p>
            <a:pPr>
              <a:buNone/>
            </a:pPr>
            <a:r>
              <a:rPr lang="en-US" sz="2000" b="0" dirty="0" smtClean="0"/>
              <a:t>5. Use of environment friendly materials in building, interior, etc.</a:t>
            </a:r>
          </a:p>
          <a:p>
            <a:pPr>
              <a:buNone/>
            </a:pPr>
            <a:r>
              <a:rPr lang="en-US" sz="2000" b="0" dirty="0" smtClean="0"/>
              <a:t>6. How to build local knowledge and cooperation (</a:t>
            </a:r>
            <a:r>
              <a:rPr lang="en-US" sz="2000" b="0" dirty="0" err="1" smtClean="0"/>
              <a:t>accommodation+local</a:t>
            </a:r>
            <a:r>
              <a:rPr lang="en-US" sz="2000" b="0" dirty="0" smtClean="0"/>
              <a:t> food </a:t>
            </a:r>
            <a:r>
              <a:rPr lang="en-US" sz="2000" b="0" dirty="0" err="1" smtClean="0"/>
              <a:t>producers+activity</a:t>
            </a:r>
            <a:r>
              <a:rPr lang="lv-LV" sz="2000" b="0" dirty="0" smtClean="0"/>
              <a:t> providers+guides, etc.....)</a:t>
            </a:r>
          </a:p>
          <a:p>
            <a:pPr>
              <a:buNone/>
            </a:pPr>
            <a:r>
              <a:rPr lang="lv-LV" sz="2000" b="0" dirty="0" smtClean="0"/>
              <a:t>7</a:t>
            </a:r>
            <a:r>
              <a:rPr lang="en-US" sz="2000" b="0" dirty="0" smtClean="0"/>
              <a:t>. Communication and marketing – how to communicate that you are</a:t>
            </a:r>
            <a:r>
              <a:rPr lang="lv-LV" sz="2000" b="0" dirty="0" smtClean="0"/>
              <a:t> </a:t>
            </a:r>
            <a:r>
              <a:rPr lang="en-US" sz="2000" b="0" dirty="0" smtClean="0"/>
              <a:t>responsible and eco friendly</a:t>
            </a:r>
            <a:r>
              <a:rPr lang="lv-LV" sz="2000" b="0" dirty="0" smtClean="0"/>
              <a:t> business.</a:t>
            </a:r>
          </a:p>
          <a:p>
            <a:pPr>
              <a:buNone/>
            </a:pPr>
            <a:r>
              <a:rPr lang="lv-LV" sz="2000" b="0" dirty="0" smtClean="0"/>
              <a:t>8</a:t>
            </a:r>
            <a:r>
              <a:rPr lang="en-US" sz="2000" b="0" dirty="0" smtClean="0"/>
              <a:t>. Useful tools and assistance for sustainable development – eco labels, etc.</a:t>
            </a:r>
            <a:endParaRPr lang="lv-LV" sz="2000" b="0" dirty="0" smtClean="0"/>
          </a:p>
          <a:p>
            <a:pPr>
              <a:buNone/>
            </a:pPr>
            <a:r>
              <a:rPr lang="lv-LV" sz="2000" dirty="0">
                <a:hlinkClick r:id="rId2"/>
              </a:rPr>
              <a:t>https://</a:t>
            </a:r>
            <a:r>
              <a:rPr lang="lv-LV" sz="2000" dirty="0" smtClean="0">
                <a:hlinkClick r:id="rId2"/>
              </a:rPr>
              <a:t>docs.google.com/document/d/1Ur_Jr_wR4ALoyUHjszTt-kx-cL1E_ljSfdwpMxjuFAM/edit</a:t>
            </a:r>
            <a:r>
              <a:rPr lang="lv-LV" sz="2000" dirty="0" smtClean="0"/>
              <a:t> </a:t>
            </a:r>
            <a:endParaRPr lang="lv-LV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2nd partner meeting will take place in April 2019 in </a:t>
            </a:r>
            <a:r>
              <a:rPr lang="en-US" dirty="0" smtClean="0"/>
              <a:t>Norway</a:t>
            </a:r>
            <a:r>
              <a:rPr lang="lv-LV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Lofoten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dirty="0" err="1" smtClean="0"/>
              <a:t>Lofoten</a:t>
            </a:r>
            <a:r>
              <a:rPr lang="en-US" sz="2400" b="0" dirty="0" smtClean="0"/>
              <a:t> </a:t>
            </a:r>
            <a:r>
              <a:rPr lang="en-US" sz="2400" b="0" dirty="0"/>
              <a:t>is chosen as </a:t>
            </a:r>
            <a:r>
              <a:rPr lang="en-US" sz="2400" b="0" dirty="0" smtClean="0"/>
              <a:t>an</a:t>
            </a:r>
            <a:r>
              <a:rPr lang="lv-LV" sz="2400" b="0" dirty="0" smtClean="0"/>
              <a:t> </a:t>
            </a:r>
            <a:r>
              <a:rPr lang="en-US" sz="2400" b="0" dirty="0" smtClean="0"/>
              <a:t>environmentally </a:t>
            </a:r>
            <a:r>
              <a:rPr lang="en-US" sz="2400" b="0" dirty="0"/>
              <a:t>sensitive area with high tourist flows where lots of effort is put in sustainable and </a:t>
            </a:r>
            <a:r>
              <a:rPr lang="en-US" sz="2400" b="0" dirty="0" smtClean="0"/>
              <a:t>ecofriendly</a:t>
            </a:r>
            <a:r>
              <a:rPr lang="lv-LV" sz="2400" b="0" dirty="0" smtClean="0"/>
              <a:t> </a:t>
            </a:r>
            <a:r>
              <a:rPr lang="en-US" sz="2400" b="0" dirty="0" smtClean="0"/>
              <a:t>management</a:t>
            </a:r>
            <a:r>
              <a:rPr lang="en-US" sz="2400" b="0" dirty="0"/>
              <a:t>. The meeting program would include a visit to best practice tourism businesses</a:t>
            </a:r>
          </a:p>
          <a:p>
            <a:pPr marL="0" indent="0">
              <a:buNone/>
            </a:pPr>
            <a:r>
              <a:rPr lang="en-US" sz="2400" b="0" dirty="0"/>
              <a:t>to observe sustainability aspects and source materials for learning contents. The partner meeting </a:t>
            </a:r>
            <a:r>
              <a:rPr lang="en-US" sz="2400" b="0" dirty="0" smtClean="0"/>
              <a:t>will</a:t>
            </a:r>
            <a:r>
              <a:rPr lang="lv-LV" sz="2400" b="0" dirty="0" smtClean="0"/>
              <a:t> </a:t>
            </a:r>
            <a:r>
              <a:rPr lang="en-US" sz="2400" b="0" dirty="0" smtClean="0"/>
              <a:t>also </a:t>
            </a:r>
            <a:r>
              <a:rPr lang="en-US" sz="2400" b="0" dirty="0"/>
              <a:t>discuss the necessary details for development of on-line training parts (contents, on-line check list</a:t>
            </a:r>
            <a:r>
              <a:rPr lang="en-US" sz="2400" b="0" dirty="0" smtClean="0"/>
              <a:t>,</a:t>
            </a:r>
            <a:r>
              <a:rPr lang="lv-LV" sz="2400" b="0" dirty="0" smtClean="0"/>
              <a:t> printable </a:t>
            </a:r>
            <a:r>
              <a:rPr lang="lv-LV" sz="2400" b="0" dirty="0"/>
              <a:t>reference handbook).</a:t>
            </a:r>
          </a:p>
          <a:p>
            <a:r>
              <a:rPr lang="lv-LV" dirty="0" smtClean="0"/>
              <a:t>12.-15.05.2019 p.12.10 no Rigas vi un 10.40 no Eve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0726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88950" y="0"/>
            <a:ext cx="8915400" cy="620688"/>
          </a:xfrm>
        </p:spPr>
        <p:txBody>
          <a:bodyPr/>
          <a:lstStyle/>
          <a:p>
            <a:r>
              <a:rPr lang="lv-LV" dirty="0" smtClean="0"/>
              <a:t>Next tasks and deadlines to be agreed: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44488" y="4292600"/>
            <a:ext cx="8915400" cy="3375025"/>
          </a:xfrm>
        </p:spPr>
        <p:txBody>
          <a:bodyPr/>
          <a:lstStyle/>
          <a:p>
            <a:endParaRPr lang="lv-LV" smtClean="0"/>
          </a:p>
          <a:p>
            <a:endParaRPr lang="lv-LV" smtClean="0"/>
          </a:p>
        </p:txBody>
      </p:sp>
      <p:graphicFrame>
        <p:nvGraphicFramePr>
          <p:cNvPr id="2974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337246"/>
              </p:ext>
            </p:extLst>
          </p:nvPr>
        </p:nvGraphicFramePr>
        <p:xfrm>
          <a:off x="415925" y="620688"/>
          <a:ext cx="9145588" cy="8321040"/>
        </p:xfrm>
        <a:graphic>
          <a:graphicData uri="http://schemas.openxmlformats.org/drawingml/2006/table">
            <a:tbl>
              <a:tblPr/>
              <a:tblGrid>
                <a:gridCol w="7057355"/>
                <a:gridCol w="208823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Deadline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Translate Handbook structure to EE, LV, 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31.12.2018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Evaluate the Handbook structure with the target audience SMEs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22.11.18 LV/ 19-20.11.18 / EE autumn2018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Finding best practices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Olustvere – content presentation instruction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contents in </a:t>
                      </a:r>
                      <a:r>
                        <a:rPr kumimoji="0" lang="lv-LV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lv-LV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ational languages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Contents 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Autumn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Putting contents online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 –line checklist (decide on May2019 – solutions EE/NIR)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05.2020</a:t>
                      </a: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2nd partner meeting in NOR, Lofoten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12-15.05.19</a:t>
                      </a: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3rd partners meeting in EE, Hiumaa?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4rd in NOR, Vestfal (Sandefjord)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5th meeting + event, LV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06.2020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PICT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9" r="5811" b="6822"/>
          <a:stretch>
            <a:fillRect/>
          </a:stretch>
        </p:blipFill>
        <p:spPr>
          <a:xfrm>
            <a:off x="-39688" y="0"/>
            <a:ext cx="9945688" cy="6858000"/>
          </a:xfrm>
        </p:spPr>
      </p:pic>
      <p:pic>
        <p:nvPicPr>
          <p:cNvPr id="30722" name="Picture 4" descr="LC-logo-emblema-balt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369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3050" y="5805488"/>
            <a:ext cx="92043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b="1" spc="120" dirty="0">
                <a:solidFill>
                  <a:schemeClr val="bg1"/>
                </a:solidFill>
                <a:latin typeface="Cambria" pitchFamily="18" charset="0"/>
                <a:cs typeface="+mn-cs"/>
              </a:rPr>
              <a:t>Latvijas  lauku tūrisma asociācija “Lauku ceļotājs”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Kalnciema iela 40, Rīga, LV-1046, +371 67617600 </a:t>
            </a:r>
            <a:endParaRPr lang="lv-LV" sz="1600" dirty="0">
              <a:solidFill>
                <a:schemeClr val="bg1"/>
              </a:solidFill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E-pasts: </a:t>
            </a:r>
            <a:r>
              <a:rPr lang="pl-PL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lauku@celotajs.lv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   </a:t>
            </a:r>
            <a:r>
              <a:rPr lang="pl-PL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 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 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  <a:cs typeface="+mn-cs"/>
              </a:rPr>
              <a:t>Facebook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: Lauku 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  <a:cs typeface="+mn-cs"/>
              </a:rPr>
              <a:t>Celotajs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     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  <a:cs typeface="+mn-cs"/>
              </a:rPr>
              <a:t>twitter.com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/</a:t>
            </a:r>
            <a:r>
              <a:rPr lang="lv-LV" sz="1600" dirty="0" err="1">
                <a:solidFill>
                  <a:schemeClr val="bg1"/>
                </a:solidFill>
                <a:latin typeface="Cambria" pitchFamily="18" charset="0"/>
                <a:cs typeface="+mn-cs"/>
              </a:rPr>
              <a:t>Laukucelotajs</a:t>
            </a:r>
            <a:r>
              <a:rPr lang="lv-LV" sz="1600" dirty="0">
                <a:solidFill>
                  <a:schemeClr val="bg1"/>
                </a:solidFill>
                <a:latin typeface="Cambria" pitchFamily="18" charset="0"/>
                <a:cs typeface="+mn-cs"/>
              </a:rPr>
              <a:t>  </a:t>
            </a:r>
            <a:endParaRPr lang="en-US" sz="1600" dirty="0">
              <a:solidFill>
                <a:schemeClr val="bg1"/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Project </a:t>
            </a:r>
            <a:r>
              <a:rPr lang="lv-LV" dirty="0"/>
              <a:t/>
            </a:r>
            <a:br>
              <a:rPr lang="lv-LV" dirty="0"/>
            </a:br>
            <a:r>
              <a:rPr lang="lv-LV" b="0" dirty="0" smtClean="0"/>
              <a:t>duration</a:t>
            </a:r>
            <a:r>
              <a:rPr lang="lv-LV" b="0" dirty="0"/>
              <a:t>: 07/2018 - 06/2020</a:t>
            </a:r>
            <a:br>
              <a:rPr lang="lv-LV" b="0" dirty="0"/>
            </a:br>
            <a:endParaRPr lang="en-US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00472" y="1600200"/>
            <a:ext cx="9577064" cy="4525963"/>
          </a:xfrm>
        </p:spPr>
        <p:txBody>
          <a:bodyPr/>
          <a:lstStyle/>
          <a:p>
            <a:r>
              <a:rPr lang="lv-LV" dirty="0" smtClean="0"/>
              <a:t>Lead partner:</a:t>
            </a:r>
          </a:p>
          <a:p>
            <a:pPr>
              <a:buFont typeface="Courier New" pitchFamily="49" charset="0"/>
              <a:buNone/>
            </a:pPr>
            <a:r>
              <a:rPr lang="lv-LV" dirty="0" smtClean="0"/>
              <a:t>	Latvian Country Tourism Association</a:t>
            </a:r>
          </a:p>
          <a:p>
            <a:pPr>
              <a:buFont typeface="Courier New" pitchFamily="49" charset="0"/>
              <a:buNone/>
            </a:pPr>
            <a:endParaRPr lang="lv-LV" dirty="0" smtClean="0"/>
          </a:p>
          <a:p>
            <a:r>
              <a:rPr lang="lv-LV" dirty="0" smtClean="0"/>
              <a:t>Project partners:</a:t>
            </a:r>
          </a:p>
          <a:p>
            <a:pPr>
              <a:buFont typeface="Courier New" pitchFamily="49" charset="0"/>
              <a:buNone/>
            </a:pPr>
            <a:r>
              <a:rPr lang="lv-LV" dirty="0" smtClean="0"/>
              <a:t>	- </a:t>
            </a:r>
            <a:r>
              <a:rPr lang="en-US" dirty="0" smtClean="0"/>
              <a:t>EE-</a:t>
            </a:r>
            <a:r>
              <a:rPr lang="en-US" dirty="0" err="1" smtClean="0"/>
              <a:t>Olustvere</a:t>
            </a:r>
            <a:r>
              <a:rPr lang="en-US" dirty="0" smtClean="0"/>
              <a:t> Service and Rural Economy Vocational School (EE)</a:t>
            </a:r>
            <a:endParaRPr lang="lv-LV" dirty="0" smtClean="0"/>
          </a:p>
          <a:p>
            <a:pPr>
              <a:buFont typeface="Courier New" pitchFamily="49" charset="0"/>
              <a:buNone/>
            </a:pPr>
            <a:r>
              <a:rPr lang="lv-LV" dirty="0" smtClean="0"/>
              <a:t>	- </a:t>
            </a:r>
            <a:r>
              <a:rPr lang="en-US" dirty="0" smtClean="0"/>
              <a:t>Norwegian Rural tourism and local food "HANEN" (NO</a:t>
            </a:r>
            <a:r>
              <a:rPr lang="lv-LV" dirty="0" smtClean="0"/>
              <a:t>)</a:t>
            </a:r>
          </a:p>
          <a:p>
            <a:pPr>
              <a:buNone/>
            </a:pPr>
            <a:r>
              <a:rPr lang="lv-LV" dirty="0" smtClean="0"/>
              <a:t>Doc : </a:t>
            </a:r>
            <a:r>
              <a:rPr lang="lv-LV" dirty="0">
                <a:hlinkClick r:id="rId2"/>
              </a:rPr>
              <a:t>https://drive.google.com/drive/folders/1ajpOY99ZWNofGb8n6OjOKZzS37EqXWFB</a:t>
            </a:r>
            <a:endParaRPr lang="lv-LV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15925" y="0"/>
            <a:ext cx="8915400" cy="1143000"/>
          </a:xfrm>
        </p:spPr>
        <p:txBody>
          <a:bodyPr/>
          <a:lstStyle/>
          <a:p>
            <a:r>
              <a:rPr lang="lv-LV" smtClean="0"/>
              <a:t>Key result of the project</a:t>
            </a:r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88950" y="981075"/>
            <a:ext cx="8915400" cy="5327650"/>
          </a:xfrm>
        </p:spPr>
        <p:txBody>
          <a:bodyPr/>
          <a:lstStyle/>
          <a:p>
            <a:pPr algn="ctr">
              <a:buNone/>
            </a:pPr>
            <a:r>
              <a:rPr lang="lv-LV" sz="3200" dirty="0" smtClean="0"/>
              <a:t>T</a:t>
            </a:r>
            <a:r>
              <a:rPr lang="en-US" sz="3200" dirty="0" smtClean="0"/>
              <a:t>o develop and disseminate On-line Training „Design of eco-friendly</a:t>
            </a:r>
            <a:r>
              <a:rPr lang="lv-LV" sz="3200" dirty="0" smtClean="0"/>
              <a:t> </a:t>
            </a:r>
            <a:r>
              <a:rPr lang="en-US" sz="3200" dirty="0" smtClean="0"/>
              <a:t>rural tourism services by SMEs”</a:t>
            </a:r>
            <a:r>
              <a:rPr lang="lv-LV" sz="3000" dirty="0" smtClean="0"/>
              <a:t>:</a:t>
            </a:r>
          </a:p>
          <a:p>
            <a:r>
              <a:rPr lang="en-US" sz="3200" b="0" dirty="0" smtClean="0"/>
              <a:t>on-line training tool</a:t>
            </a:r>
            <a:r>
              <a:rPr lang="lv-LV" sz="3200" b="0" dirty="0" smtClean="0"/>
              <a:t> on Moodle platform;</a:t>
            </a:r>
            <a:r>
              <a:rPr lang="en-US" sz="3200" b="0" dirty="0" smtClean="0"/>
              <a:t> </a:t>
            </a:r>
            <a:endParaRPr lang="lv-LV" sz="3200" b="0" dirty="0" smtClean="0"/>
          </a:p>
          <a:p>
            <a:r>
              <a:rPr lang="en-US" sz="3200" b="0" dirty="0" smtClean="0"/>
              <a:t>on-line check-list</a:t>
            </a:r>
            <a:r>
              <a:rPr lang="lv-LV" sz="3200" b="0" dirty="0" smtClean="0"/>
              <a:t>;</a:t>
            </a:r>
          </a:p>
          <a:p>
            <a:r>
              <a:rPr lang="en-US" sz="3200" b="0" dirty="0" smtClean="0"/>
              <a:t>printable handbook</a:t>
            </a:r>
            <a:r>
              <a:rPr lang="lv-LV" sz="3200" b="0" dirty="0" smtClean="0"/>
              <a:t> for reference</a:t>
            </a:r>
            <a:endParaRPr lang="en-US" sz="3200" b="0" dirty="0" smtClean="0"/>
          </a:p>
          <a:p>
            <a:pPr algn="ctr">
              <a:buFontTx/>
              <a:buChar char="-"/>
            </a:pPr>
            <a:r>
              <a:rPr lang="en-US" sz="3000" b="0" dirty="0" smtClean="0"/>
              <a:t>LV, NO, EE languages</a:t>
            </a:r>
            <a:endParaRPr lang="lv-LV" sz="3000" b="0" dirty="0" smtClean="0"/>
          </a:p>
          <a:p>
            <a:pPr algn="ctr">
              <a:buFont typeface="Courier New" pitchFamily="49" charset="0"/>
              <a:buNone/>
            </a:pPr>
            <a:endParaRPr lang="lv-LV" sz="3000" b="0" dirty="0" smtClean="0"/>
          </a:p>
          <a:p>
            <a:pPr algn="just">
              <a:buFont typeface="Courier New" pitchFamily="49" charset="0"/>
              <a:buNone/>
            </a:pPr>
            <a:endParaRPr lang="lv-LV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60388" y="0"/>
            <a:ext cx="8915400" cy="1143000"/>
          </a:xfrm>
        </p:spPr>
        <p:txBody>
          <a:bodyPr/>
          <a:lstStyle/>
          <a:p>
            <a:r>
              <a:rPr lang="en-GB" dirty="0" smtClean="0"/>
              <a:t>WP1. Specification of the On-line Training structure (</a:t>
            </a:r>
            <a:r>
              <a:rPr lang="lv-LV" dirty="0" smtClean="0"/>
              <a:t>07.-12.2018</a:t>
            </a:r>
            <a:r>
              <a:rPr lang="en-GB" dirty="0" smtClean="0"/>
              <a:t>)</a:t>
            </a:r>
            <a:endParaRPr lang="lv-LV" dirty="0" smtClean="0"/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415925" y="1268413"/>
            <a:ext cx="91455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600" dirty="0">
                <a:latin typeface="Cambria" pitchFamily="18" charset="0"/>
              </a:rPr>
              <a:t>- define structure with chapters and sub-chapters </a:t>
            </a:r>
            <a:r>
              <a:rPr lang="lv-LV" sz="2600" dirty="0">
                <a:latin typeface="Cambria" pitchFamily="18" charset="0"/>
              </a:rPr>
              <a:t>= </a:t>
            </a:r>
            <a:r>
              <a:rPr lang="en-GB" sz="2600" dirty="0">
                <a:latin typeface="Cambria" pitchFamily="18" charset="0"/>
              </a:rPr>
              <a:t>framework</a:t>
            </a:r>
            <a:r>
              <a:rPr lang="lv-LV" sz="2600" dirty="0">
                <a:latin typeface="Cambria" pitchFamily="18" charset="0"/>
              </a:rPr>
              <a:t> </a:t>
            </a:r>
            <a:r>
              <a:rPr lang="en-GB" sz="2600" dirty="0">
                <a:latin typeface="Cambria" pitchFamily="18" charset="0"/>
              </a:rPr>
              <a:t>and specification for learning </a:t>
            </a:r>
            <a:r>
              <a:rPr lang="en-GB" sz="2600" dirty="0" smtClean="0">
                <a:latin typeface="Cambria" pitchFamily="18" charset="0"/>
              </a:rPr>
              <a:t>contents</a:t>
            </a:r>
            <a:r>
              <a:rPr lang="lv-LV" sz="2600" dirty="0">
                <a:latin typeface="Cambria" pitchFamily="18" charset="0"/>
              </a:rPr>
              <a:t/>
            </a:r>
            <a:br>
              <a:rPr lang="lv-LV" sz="2600" dirty="0">
                <a:latin typeface="Cambria" pitchFamily="18" charset="0"/>
              </a:rPr>
            </a:br>
            <a:r>
              <a:rPr lang="en-GB" sz="2600" dirty="0">
                <a:latin typeface="Cambria" pitchFamily="18" charset="0"/>
              </a:rPr>
              <a:t>- </a:t>
            </a:r>
            <a:r>
              <a:rPr lang="en-GB" sz="2600" dirty="0" smtClean="0">
                <a:latin typeface="Cambria" pitchFamily="18" charset="0"/>
              </a:rPr>
              <a:t>1</a:t>
            </a:r>
            <a:r>
              <a:rPr lang="lv-LV" sz="2600" dirty="0" smtClean="0">
                <a:latin typeface="Cambria" pitchFamily="18" charset="0"/>
              </a:rPr>
              <a:t>st</a:t>
            </a:r>
            <a:r>
              <a:rPr lang="en-GB" sz="2600" dirty="0" smtClean="0">
                <a:latin typeface="Cambria" pitchFamily="18" charset="0"/>
              </a:rPr>
              <a:t> </a:t>
            </a:r>
            <a:r>
              <a:rPr lang="en-GB" sz="2600" dirty="0">
                <a:latin typeface="Cambria" pitchFamily="18" charset="0"/>
              </a:rPr>
              <a:t>partner meeting aligned with the </a:t>
            </a:r>
            <a:r>
              <a:rPr lang="lv-LV" sz="2600" dirty="0" smtClean="0">
                <a:latin typeface="Cambria" pitchFamily="18" charset="0"/>
              </a:rPr>
              <a:t>11</a:t>
            </a:r>
            <a:r>
              <a:rPr lang="en-GB" sz="2600" dirty="0" err="1" smtClean="0">
                <a:latin typeface="Cambria" pitchFamily="18" charset="0"/>
              </a:rPr>
              <a:t>th</a:t>
            </a:r>
            <a:r>
              <a:rPr lang="en-GB" sz="2600" dirty="0" smtClean="0">
                <a:latin typeface="Cambria" pitchFamily="18" charset="0"/>
              </a:rPr>
              <a:t> </a:t>
            </a:r>
            <a:r>
              <a:rPr lang="en-GB" sz="2600" dirty="0">
                <a:latin typeface="Cambria" pitchFamily="18" charset="0"/>
              </a:rPr>
              <a:t>Baltic Sea Tourism Forum (BSTF) in </a:t>
            </a:r>
            <a:r>
              <a:rPr lang="lv-LV" sz="2600" dirty="0" smtClean="0">
                <a:latin typeface="Cambria" pitchFamily="18" charset="0"/>
              </a:rPr>
              <a:t>Riga </a:t>
            </a:r>
            <a:r>
              <a:rPr lang="lv-LV" sz="2600" dirty="0">
                <a:latin typeface="Cambria" pitchFamily="18" charset="0"/>
              </a:rPr>
              <a:t>to </a:t>
            </a:r>
            <a:r>
              <a:rPr lang="en-GB" sz="2600" dirty="0">
                <a:latin typeface="Cambria" pitchFamily="18" charset="0"/>
              </a:rPr>
              <a:t>discuss and finalise the On-line Training chapter titles and </a:t>
            </a:r>
            <a:r>
              <a:rPr lang="en-GB" sz="2600" dirty="0" smtClean="0">
                <a:latin typeface="Cambria" pitchFamily="18" charset="0"/>
              </a:rPr>
              <a:t>structure</a:t>
            </a:r>
            <a:r>
              <a:rPr lang="lv-LV" sz="2600" dirty="0">
                <a:latin typeface="Cambria" pitchFamily="18" charset="0"/>
              </a:rPr>
              <a:t/>
            </a:r>
            <a:br>
              <a:rPr lang="lv-LV" sz="2600" dirty="0">
                <a:latin typeface="Cambria" pitchFamily="18" charset="0"/>
              </a:rPr>
            </a:br>
            <a:r>
              <a:rPr lang="en-GB" sz="2600" dirty="0">
                <a:latin typeface="Cambria" pitchFamily="18" charset="0"/>
              </a:rPr>
              <a:t>-  evaluate the structure with the target audience – SMEs and training sector in LV, EE,</a:t>
            </a:r>
            <a:r>
              <a:rPr lang="lv-LV" sz="2600" dirty="0">
                <a:latin typeface="Cambria" pitchFamily="18" charset="0"/>
              </a:rPr>
              <a:t> </a:t>
            </a:r>
            <a:r>
              <a:rPr lang="en-GB" sz="2600" dirty="0">
                <a:latin typeface="Cambria" pitchFamily="18" charset="0"/>
              </a:rPr>
              <a:t>NO.</a:t>
            </a:r>
            <a:r>
              <a:rPr lang="lv-LV" sz="2600" dirty="0">
                <a:latin typeface="Cambria" pitchFamily="18" charset="0"/>
              </a:rPr>
              <a:t> </a:t>
            </a:r>
          </a:p>
          <a:p>
            <a:r>
              <a:rPr lang="en-GB" sz="2600" dirty="0">
                <a:latin typeface="Cambria" pitchFamily="18" charset="0"/>
              </a:rPr>
              <a:t> </a:t>
            </a:r>
            <a:endParaRPr lang="lv-LV" sz="2600" dirty="0">
              <a:latin typeface="Cambria" pitchFamily="18" charset="0"/>
            </a:endParaRPr>
          </a:p>
          <a:p>
            <a:r>
              <a:rPr lang="lv-LV" sz="2600" b="1" dirty="0">
                <a:latin typeface="Cambria" pitchFamily="18" charset="0"/>
              </a:rPr>
              <a:t>Deliverable</a:t>
            </a:r>
            <a:r>
              <a:rPr lang="en-GB" sz="2600" b="1" dirty="0">
                <a:latin typeface="Cambria" pitchFamily="18" charset="0"/>
              </a:rPr>
              <a:t>: On-line Training structure in English – common for all partners / Baltic-Nordic country SMEs.</a:t>
            </a:r>
            <a:endParaRPr lang="lv-LV" sz="2600" b="1" dirty="0">
              <a:latin typeface="Cambria" pitchFamily="18" charset="0"/>
            </a:endParaRP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95300" y="260350"/>
            <a:ext cx="8915400" cy="1157288"/>
          </a:xfrm>
        </p:spPr>
        <p:txBody>
          <a:bodyPr/>
          <a:lstStyle/>
          <a:p>
            <a:r>
              <a:rPr lang="en-GB" dirty="0" smtClean="0"/>
              <a:t>WP2. On-line Training learning contents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01.2019 – 03.2020</a:t>
            </a:r>
            <a:r>
              <a:rPr lang="lv-LV" dirty="0"/>
              <a:t/>
            </a:r>
            <a:br>
              <a:rPr lang="lv-LV" dirty="0"/>
            </a:br>
            <a:endParaRPr lang="lv-LV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44488" y="1341438"/>
            <a:ext cx="9288462" cy="4525962"/>
          </a:xfr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GB" sz="2400" b="0" dirty="0" smtClean="0"/>
              <a:t>1. </a:t>
            </a:r>
            <a:r>
              <a:rPr lang="en-GB" b="0" dirty="0" smtClean="0"/>
              <a:t>Translate the On-line Training structure to partner languages.</a:t>
            </a:r>
            <a:endParaRPr lang="lv-LV" b="0" dirty="0" smtClean="0"/>
          </a:p>
          <a:p>
            <a:pPr>
              <a:buNone/>
            </a:pPr>
            <a:r>
              <a:rPr lang="en-GB" b="0" dirty="0" smtClean="0"/>
              <a:t>2. </a:t>
            </a:r>
            <a:r>
              <a:rPr lang="en-US" sz="2800" b="0" dirty="0" smtClean="0"/>
              <a:t>exchange </a:t>
            </a:r>
            <a:r>
              <a:rPr lang="en-US" sz="2800" b="0" dirty="0"/>
              <a:t>the already existing relevant materials </a:t>
            </a:r>
            <a:endParaRPr lang="lv-LV" sz="2800" b="0" dirty="0" smtClean="0"/>
          </a:p>
          <a:p>
            <a:pPr>
              <a:buNone/>
            </a:pPr>
            <a:r>
              <a:rPr lang="lv-LV" b="0" dirty="0" smtClean="0"/>
              <a:t>3. </a:t>
            </a:r>
            <a:r>
              <a:rPr lang="en-US" sz="2800" b="0" dirty="0" smtClean="0"/>
              <a:t>agree </a:t>
            </a:r>
            <a:r>
              <a:rPr lang="en-US" sz="2800" b="0" dirty="0"/>
              <a:t>what type </a:t>
            </a:r>
            <a:r>
              <a:rPr lang="en-US" sz="2800" b="0" dirty="0" smtClean="0"/>
              <a:t>of</a:t>
            </a:r>
            <a:r>
              <a:rPr lang="lv-LV" sz="2800" b="0" dirty="0" smtClean="0"/>
              <a:t> </a:t>
            </a:r>
            <a:r>
              <a:rPr lang="en-US" sz="2800" b="0" dirty="0" smtClean="0"/>
              <a:t>info </a:t>
            </a:r>
            <a:r>
              <a:rPr lang="en-US" sz="2800" b="0" dirty="0"/>
              <a:t>to collect </a:t>
            </a:r>
            <a:r>
              <a:rPr lang="en-US" sz="2800" dirty="0"/>
              <a:t>from best practice cases </a:t>
            </a:r>
            <a:r>
              <a:rPr lang="en-US" sz="2800" b="0" dirty="0" smtClean="0"/>
              <a:t>and </a:t>
            </a:r>
            <a:r>
              <a:rPr lang="en-US" sz="2800" b="0" dirty="0"/>
              <a:t>how to structure it for learning contents.</a:t>
            </a:r>
          </a:p>
          <a:p>
            <a:pPr>
              <a:buNone/>
            </a:pPr>
            <a:r>
              <a:rPr lang="lv-LV" b="0" dirty="0"/>
              <a:t>4</a:t>
            </a:r>
            <a:r>
              <a:rPr lang="en-GB" b="0" dirty="0" smtClean="0"/>
              <a:t>.</a:t>
            </a:r>
            <a:r>
              <a:rPr lang="lv-LV" b="0" dirty="0" smtClean="0"/>
              <a:t> </a:t>
            </a:r>
            <a:r>
              <a:rPr lang="en-US" b="0" dirty="0" smtClean="0"/>
              <a:t>select </a:t>
            </a:r>
            <a:r>
              <a:rPr lang="en-US" b="0" dirty="0"/>
              <a:t>the best practice cases among their members and will make visits to </a:t>
            </a:r>
            <a:r>
              <a:rPr lang="en-US" b="0" dirty="0" smtClean="0"/>
              <a:t>source</a:t>
            </a:r>
            <a:r>
              <a:rPr lang="lv-LV" b="0" dirty="0" smtClean="0"/>
              <a:t> </a:t>
            </a:r>
            <a:r>
              <a:rPr lang="en-US" b="0" dirty="0" smtClean="0"/>
              <a:t>information </a:t>
            </a:r>
            <a:r>
              <a:rPr lang="en-US" b="0" dirty="0"/>
              <a:t>for the On-line Training. </a:t>
            </a:r>
            <a:endParaRPr lang="lv-LV" b="0" dirty="0" smtClean="0"/>
          </a:p>
          <a:p>
            <a:pPr>
              <a:buFont typeface="Courier New" pitchFamily="49" charset="0"/>
              <a:buNone/>
            </a:pPr>
            <a:r>
              <a:rPr lang="lv-LV" b="0" dirty="0"/>
              <a:t>5</a:t>
            </a:r>
            <a:r>
              <a:rPr lang="lv-LV" b="0" dirty="0" smtClean="0"/>
              <a:t>. </a:t>
            </a:r>
            <a:r>
              <a:rPr lang="en-GB" b="0" dirty="0" err="1" smtClean="0"/>
              <a:t>Olustvere</a:t>
            </a:r>
            <a:r>
              <a:rPr lang="en-GB" b="0" dirty="0" smtClean="0"/>
              <a:t> proposes instruction how the information </a:t>
            </a:r>
            <a:r>
              <a:rPr lang="lv-LV" b="0" dirty="0" smtClean="0"/>
              <a:t>content </a:t>
            </a:r>
            <a:r>
              <a:rPr lang="en-GB" b="0" dirty="0" smtClean="0"/>
              <a:t>should be</a:t>
            </a:r>
            <a:r>
              <a:rPr lang="lv-LV" b="0" dirty="0" smtClean="0"/>
              <a:t> </a:t>
            </a:r>
            <a:r>
              <a:rPr lang="en-GB" b="0" dirty="0" smtClean="0"/>
              <a:t>presented in the On-line Training tool.</a:t>
            </a:r>
            <a:endParaRPr lang="lv-LV" b="0" dirty="0" smtClean="0"/>
          </a:p>
          <a:p>
            <a:pPr>
              <a:buFont typeface="Courier New" pitchFamily="49" charset="0"/>
              <a:buNone/>
            </a:pPr>
            <a:r>
              <a:rPr lang="lv-LV" b="0" dirty="0" smtClean="0"/>
              <a:t>6</a:t>
            </a:r>
            <a:r>
              <a:rPr lang="en-GB" b="0" dirty="0" smtClean="0"/>
              <a:t>. develop learning contents in their national languages.</a:t>
            </a:r>
            <a:endParaRPr lang="lv-LV" b="0" dirty="0" smtClean="0"/>
          </a:p>
          <a:p>
            <a:pPr>
              <a:buFont typeface="Courier New" pitchFamily="49" charset="0"/>
              <a:buNone/>
            </a:pPr>
            <a:r>
              <a:rPr lang="lv-LV" b="0" dirty="0"/>
              <a:t>7</a:t>
            </a:r>
            <a:r>
              <a:rPr lang="en-GB" b="0" dirty="0" smtClean="0"/>
              <a:t>. </a:t>
            </a:r>
            <a:r>
              <a:rPr lang="lv-LV" b="0" dirty="0" smtClean="0"/>
              <a:t>Present content for </a:t>
            </a:r>
            <a:r>
              <a:rPr lang="en-GB" b="0" dirty="0" smtClean="0"/>
              <a:t>SMEs and</a:t>
            </a:r>
            <a:r>
              <a:rPr lang="lv-LV" b="0" dirty="0" smtClean="0"/>
              <a:t> </a:t>
            </a:r>
            <a:r>
              <a:rPr lang="en-GB" b="0" dirty="0" smtClean="0"/>
              <a:t>training sector. </a:t>
            </a:r>
            <a:endParaRPr lang="lv-LV" b="0" dirty="0" smtClean="0"/>
          </a:p>
          <a:p>
            <a:pPr>
              <a:buFont typeface="Courier New" pitchFamily="49" charset="0"/>
              <a:buNone/>
            </a:pPr>
            <a:r>
              <a:rPr lang="lv-LV" b="0" dirty="0" smtClean="0"/>
              <a:t>8. 2nd (NOR) and 3rd (EE) partner meetings</a:t>
            </a:r>
          </a:p>
          <a:p>
            <a:pPr>
              <a:buFont typeface="Courier New" pitchFamily="49" charset="0"/>
              <a:buNone/>
            </a:pPr>
            <a:endParaRPr lang="lv-LV" b="0" dirty="0" smtClean="0"/>
          </a:p>
          <a:p>
            <a:pPr>
              <a:buFont typeface="Courier New" pitchFamily="49" charset="0"/>
              <a:buNone/>
            </a:pPr>
            <a:r>
              <a:rPr lang="lv-LV" b="0" dirty="0" smtClean="0"/>
              <a:t>	</a:t>
            </a:r>
            <a:endParaRPr lang="lv-LV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WP3. Dissemination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en-GB" dirty="0" smtClean="0"/>
              <a:t>(</a:t>
            </a:r>
            <a:r>
              <a:rPr lang="lv-LV" dirty="0"/>
              <a:t>7</a:t>
            </a:r>
            <a:r>
              <a:rPr lang="lv-LV" dirty="0" smtClean="0"/>
              <a:t>.2018 – 12.2018</a:t>
            </a:r>
            <a:r>
              <a:rPr lang="en-GB" dirty="0" smtClean="0"/>
              <a:t>.)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- Project web page within the web site of the project lead partner www.celotajs.lv in EN and LV languages</a:t>
            </a:r>
            <a:r>
              <a:rPr lang="lv-LV" b="0" dirty="0"/>
              <a:t> </a:t>
            </a:r>
            <a:r>
              <a:rPr lang="lv-LV" b="0" dirty="0">
                <a:hlinkClick r:id="rId3"/>
              </a:rPr>
              <a:t>https://</a:t>
            </a:r>
            <a:r>
              <a:rPr lang="lv-LV" b="0" dirty="0" smtClean="0">
                <a:hlinkClick r:id="rId3"/>
              </a:rPr>
              <a:t>www.celotajs.lv/en/project/18</a:t>
            </a:r>
            <a:r>
              <a:rPr lang="lv-LV" b="0" dirty="0" smtClean="0"/>
              <a:t> </a:t>
            </a:r>
            <a:r>
              <a:rPr lang="en-US" b="0" dirty="0" smtClean="0"/>
              <a:t>. It will introduce the partnership, the project</a:t>
            </a:r>
            <a:r>
              <a:rPr lang="lv-LV" b="0" dirty="0" smtClean="0"/>
              <a:t> </a:t>
            </a:r>
            <a:r>
              <a:rPr lang="en-US" b="0" dirty="0" smtClean="0"/>
              <a:t>goals and planned results. Along with the project progress, the web site will feature information from the</a:t>
            </a:r>
            <a:r>
              <a:rPr lang="lv-LV" b="0" dirty="0" smtClean="0"/>
              <a:t> </a:t>
            </a:r>
            <a:r>
              <a:rPr lang="en-US" b="0" dirty="0" smtClean="0"/>
              <a:t>project meetings (minutes, photos), project progress and availability of WP milestone results (they will be</a:t>
            </a:r>
          </a:p>
          <a:p>
            <a:pPr marL="0" indent="0">
              <a:buNone/>
            </a:pPr>
            <a:r>
              <a:rPr lang="en-US" b="0" dirty="0" smtClean="0"/>
              <a:t>available as downloads from the project web site).</a:t>
            </a:r>
            <a:endParaRPr lang="lv-LV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906000" cy="908050"/>
          </a:xfrm>
        </p:spPr>
        <p:txBody>
          <a:bodyPr/>
          <a:lstStyle/>
          <a:p>
            <a:r>
              <a:rPr lang="en-GB" dirty="0" smtClean="0"/>
              <a:t>WP3. Dissemination (</a:t>
            </a:r>
            <a:r>
              <a:rPr lang="lv-LV" dirty="0" smtClean="0"/>
              <a:t>01.19</a:t>
            </a:r>
            <a:r>
              <a:rPr lang="en-GB" dirty="0" smtClean="0"/>
              <a:t>. – 0</a:t>
            </a:r>
            <a:r>
              <a:rPr lang="lv-LV" dirty="0"/>
              <a:t>3</a:t>
            </a:r>
            <a:r>
              <a:rPr lang="lv-LV" dirty="0" smtClean="0"/>
              <a:t>.2020</a:t>
            </a:r>
            <a:r>
              <a:rPr lang="en-GB" dirty="0" smtClean="0"/>
              <a:t>.)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88950" y="836613"/>
            <a:ext cx="8915400" cy="5761037"/>
          </a:xfr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lv-LV" dirty="0" smtClean="0">
                <a:solidFill>
                  <a:srgbClr val="FF0000"/>
                </a:solidFill>
              </a:rPr>
              <a:t>Dissemination plan for project months 7-21: </a:t>
            </a:r>
            <a:br>
              <a:rPr lang="lv-LV" dirty="0" smtClean="0">
                <a:solidFill>
                  <a:srgbClr val="FF0000"/>
                </a:solidFill>
              </a:rPr>
            </a:br>
            <a:r>
              <a:rPr lang="lv-LV" sz="2200" dirty="0" smtClean="0"/>
              <a:t>Dissemination focused on the On-line Training structure and testing evaluation.</a:t>
            </a:r>
          </a:p>
          <a:p>
            <a:pPr>
              <a:buFont typeface="Courier New" pitchFamily="49" charset="0"/>
              <a:buNone/>
            </a:pPr>
            <a:endParaRPr lang="lv-LV" sz="2200" dirty="0" smtClean="0"/>
          </a:p>
          <a:p>
            <a:r>
              <a:rPr lang="lv-LV" sz="2200" dirty="0" smtClean="0"/>
              <a:t> </a:t>
            </a:r>
            <a:r>
              <a:rPr lang="lv-LV" sz="2200" b="0" dirty="0" smtClean="0"/>
              <a:t>all partners: roundmails, e-newsletter, social networks, project/partner web site info, board meetings, member assembly, meetings with networking partners, relevant international events;</a:t>
            </a:r>
          </a:p>
          <a:p>
            <a:pPr>
              <a:buFont typeface="Courier New" pitchFamily="49" charset="0"/>
              <a:buNone/>
            </a:pPr>
            <a:endParaRPr lang="lv-LV" sz="2200" b="0" dirty="0" smtClean="0"/>
          </a:p>
          <a:p>
            <a:r>
              <a:rPr lang="en-US" sz="2400" b="0" dirty="0"/>
              <a:t>- HANEN: </a:t>
            </a:r>
            <a:r>
              <a:rPr lang="en-US" sz="2400" b="0" dirty="0" err="1"/>
              <a:t>roundmails</a:t>
            </a:r>
            <a:r>
              <a:rPr lang="en-US" sz="2400" b="0" dirty="0"/>
              <a:t>, e-newsletter, </a:t>
            </a:r>
            <a:r>
              <a:rPr lang="en-US" sz="2400" b="0" dirty="0" err="1"/>
              <a:t>organisation</a:t>
            </a:r>
            <a:r>
              <a:rPr lang="en-US" sz="2400" b="0" dirty="0"/>
              <a:t> web site, board meetings, member assembly, meetings</a:t>
            </a:r>
          </a:p>
          <a:p>
            <a:r>
              <a:rPr lang="en-US" sz="2400" b="0" dirty="0"/>
              <a:t>with networking partners, relevant national and international events to address the target audience. On</a:t>
            </a:r>
          </a:p>
          <a:p>
            <a:r>
              <a:rPr lang="en-US" sz="2400" b="0" dirty="0"/>
              <a:t>HANEN’s Annual Meeting 2019; Sustainable tourism will be one of the main topics</a:t>
            </a:r>
          </a:p>
          <a:p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906000" cy="908050"/>
          </a:xfrm>
        </p:spPr>
        <p:txBody>
          <a:bodyPr/>
          <a:lstStyle/>
          <a:p>
            <a:r>
              <a:rPr lang="en-GB" dirty="0" smtClean="0"/>
              <a:t>WP3. Dissemination (0</a:t>
            </a:r>
            <a:r>
              <a:rPr lang="lv-LV" dirty="0" smtClean="0"/>
              <a:t>4</a:t>
            </a:r>
            <a:r>
              <a:rPr lang="en-GB" dirty="0" smtClean="0"/>
              <a:t>. – 0</a:t>
            </a:r>
            <a:r>
              <a:rPr lang="lv-LV" dirty="0" smtClean="0"/>
              <a:t>6</a:t>
            </a:r>
            <a:r>
              <a:rPr lang="en-GB" dirty="0" smtClean="0"/>
              <a:t>.20</a:t>
            </a:r>
            <a:r>
              <a:rPr lang="lv-LV" dirty="0" smtClean="0"/>
              <a:t>20</a:t>
            </a:r>
            <a:r>
              <a:rPr lang="en-GB" dirty="0" smtClean="0"/>
              <a:t>.)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88950" y="836613"/>
            <a:ext cx="9144000" cy="5761037"/>
          </a:xfrm>
        </p:spPr>
        <p:txBody>
          <a:bodyPr/>
          <a:lstStyle/>
          <a:p>
            <a:pPr marL="0" indent="0">
              <a:buNone/>
            </a:pPr>
            <a:r>
              <a:rPr lang="lv-LV" b="0" dirty="0" smtClean="0">
                <a:solidFill>
                  <a:srgbClr val="FF0000"/>
                </a:solidFill>
              </a:rPr>
              <a:t>Dissemination plan for project month 22-24: on</a:t>
            </a:r>
            <a:r>
              <a:rPr lang="en-US" sz="2400" b="0" dirty="0" smtClean="0"/>
              <a:t> </a:t>
            </a:r>
            <a:r>
              <a:rPr lang="en-US" sz="2400" b="0" dirty="0"/>
              <a:t>the On-line training tool </a:t>
            </a:r>
            <a:r>
              <a:rPr lang="en-US" sz="2400" b="0" dirty="0" smtClean="0"/>
              <a:t>with</a:t>
            </a:r>
            <a:r>
              <a:rPr lang="lv-LV" sz="2400" b="0" dirty="0" smtClean="0"/>
              <a:t> </a:t>
            </a:r>
            <a:r>
              <a:rPr lang="en-US" sz="2400" b="0" dirty="0" smtClean="0"/>
              <a:t>on-line </a:t>
            </a:r>
            <a:r>
              <a:rPr lang="en-US" sz="2400" b="0" dirty="0"/>
              <a:t>check list and printable handbook version for reading and reference ”Design of eco-friendly rural</a:t>
            </a:r>
          </a:p>
          <a:p>
            <a:pPr marL="0" indent="0">
              <a:buNone/>
            </a:pPr>
            <a:r>
              <a:rPr lang="lv-LV" sz="2400" b="0" dirty="0"/>
              <a:t>tourism services by SMEs”.</a:t>
            </a:r>
          </a:p>
          <a:p>
            <a:r>
              <a:rPr lang="en-US" sz="2400" b="0" dirty="0" smtClean="0"/>
              <a:t>- </a:t>
            </a:r>
            <a:r>
              <a:rPr lang="lv-LV" sz="2400" b="0" dirty="0" smtClean="0"/>
              <a:t>all</a:t>
            </a:r>
            <a:r>
              <a:rPr lang="en-US" sz="2400" b="0" dirty="0" smtClean="0"/>
              <a:t>: </a:t>
            </a:r>
            <a:r>
              <a:rPr lang="en-US" sz="2400" b="0" dirty="0" err="1"/>
              <a:t>roundmails</a:t>
            </a:r>
            <a:r>
              <a:rPr lang="en-US" sz="2400" b="0" dirty="0"/>
              <a:t>, e-newsletter, social networks, project web site, board meetings, member assembly</a:t>
            </a:r>
            <a:r>
              <a:rPr lang="en-US" sz="2400" b="0" dirty="0" smtClean="0"/>
              <a:t>,</a:t>
            </a:r>
            <a:r>
              <a:rPr lang="lv-LV" sz="2400" b="0" dirty="0" smtClean="0"/>
              <a:t> </a:t>
            </a:r>
            <a:r>
              <a:rPr lang="en-US" sz="2400" b="0" dirty="0" smtClean="0"/>
              <a:t>meetings </a:t>
            </a:r>
            <a:r>
              <a:rPr lang="en-US" sz="2400" b="0" dirty="0"/>
              <a:t>with networking partners, relevant international events; training </a:t>
            </a:r>
            <a:r>
              <a:rPr lang="en-US" sz="2400" b="0" dirty="0" smtClean="0"/>
              <a:t>portal</a:t>
            </a:r>
            <a:endParaRPr lang="lv-LV" sz="2400" b="0" dirty="0" smtClean="0"/>
          </a:p>
          <a:p>
            <a:r>
              <a:rPr lang="lv-LV" sz="2400" b="0" dirty="0" smtClean="0"/>
              <a:t>LC - </a:t>
            </a:r>
            <a:r>
              <a:rPr lang="en-US" sz="2400" b="0" dirty="0" smtClean="0">
                <a:hlinkClick r:id="rId3"/>
              </a:rPr>
              <a:t>www.macies.celotajs.lv</a:t>
            </a:r>
            <a:r>
              <a:rPr lang="lv-LV" sz="2400" b="0" dirty="0" smtClean="0"/>
              <a:t> </a:t>
            </a:r>
            <a:endParaRPr lang="en-US" sz="2400" b="0" dirty="0"/>
          </a:p>
          <a:p>
            <a:r>
              <a:rPr lang="en-US" sz="2400" b="0" dirty="0"/>
              <a:t>- </a:t>
            </a:r>
            <a:r>
              <a:rPr lang="en-US" sz="2400" b="0" dirty="0" smtClean="0"/>
              <a:t>HANEN: </a:t>
            </a:r>
            <a:r>
              <a:rPr lang="en-US" sz="2400" b="0" dirty="0">
                <a:hlinkClick r:id="rId4"/>
              </a:rPr>
              <a:t>http://</a:t>
            </a:r>
            <a:r>
              <a:rPr lang="en-US" sz="2400" b="0" dirty="0" smtClean="0">
                <a:hlinkClick r:id="rId4"/>
              </a:rPr>
              <a:t>www.kurs.hanen.no</a:t>
            </a:r>
            <a:r>
              <a:rPr lang="lv-LV" sz="2400" b="0" dirty="0" smtClean="0"/>
              <a:t> </a:t>
            </a:r>
            <a:endParaRPr lang="en-US" sz="2400" b="0" dirty="0"/>
          </a:p>
          <a:p>
            <a:r>
              <a:rPr lang="en-US" sz="2400" b="0" dirty="0"/>
              <a:t>- </a:t>
            </a:r>
            <a:r>
              <a:rPr lang="en-US" sz="2400" b="0" dirty="0" err="1"/>
              <a:t>Olustvere</a:t>
            </a:r>
            <a:r>
              <a:rPr lang="en-US" sz="2400" b="0" dirty="0"/>
              <a:t>: </a:t>
            </a:r>
            <a:r>
              <a:rPr lang="en-US" sz="2400" b="0" dirty="0" smtClean="0">
                <a:hlinkClick r:id="rId5"/>
              </a:rPr>
              <a:t>www.olustvere.edu.ee</a:t>
            </a:r>
            <a:r>
              <a:rPr lang="lv-LV" sz="2400" b="0" dirty="0" smtClean="0"/>
              <a:t> </a:t>
            </a:r>
            <a:r>
              <a:rPr lang="en-US" sz="2400" b="0" dirty="0" smtClean="0"/>
              <a:t> </a:t>
            </a:r>
            <a:r>
              <a:rPr lang="en-US" sz="2400" b="0" dirty="0"/>
              <a:t>.</a:t>
            </a:r>
          </a:p>
          <a:p>
            <a:endParaRPr lang="lv-LV" sz="2200" b="0" dirty="0" smtClean="0"/>
          </a:p>
          <a:p>
            <a:r>
              <a:rPr lang="lv-LV" sz="2200" b="0" dirty="0" smtClean="0"/>
              <a:t>- Project final meeting in Latvia.</a:t>
            </a:r>
          </a:p>
          <a:p>
            <a:pPr>
              <a:buFont typeface="Courier New" pitchFamily="49" charset="0"/>
              <a:buNone/>
            </a:pP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15925" y="0"/>
            <a:ext cx="8915400" cy="1143000"/>
          </a:xfrm>
        </p:spPr>
        <p:txBody>
          <a:bodyPr/>
          <a:lstStyle/>
          <a:p>
            <a:r>
              <a:rPr lang="lv-LV" dirty="0" smtClean="0"/>
              <a:t>Dissemination target audience LV / NOR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1026614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2063</Words>
  <Application>Microsoft Office PowerPoint</Application>
  <PresentationFormat>A4 Paper (210x297 mm)</PresentationFormat>
  <Paragraphs>208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Sustainability know-how for SMEs in rural tourism  strengthening the link between adult learning and working life in rural SME sector</vt:lpstr>
      <vt:lpstr>Project  duration: 07/2018 - 06/2020 </vt:lpstr>
      <vt:lpstr>Key result of the project</vt:lpstr>
      <vt:lpstr>WP1. Specification of the On-line Training structure (07.-12.2018)</vt:lpstr>
      <vt:lpstr>WP2. On-line Training learning contents 01.2019 – 03.2020 </vt:lpstr>
      <vt:lpstr>WP3. Dissemination  (7.2018 – 12.2018.) </vt:lpstr>
      <vt:lpstr>WP3. Dissemination (01.19. – 03.2020.) </vt:lpstr>
      <vt:lpstr>WP3. Dissemination (04. – 06.2020.) </vt:lpstr>
      <vt:lpstr>Dissemination target audience LV / NOR </vt:lpstr>
      <vt:lpstr>Dissemination target audience - EE</vt:lpstr>
      <vt:lpstr>Evaluation plan</vt:lpstr>
      <vt:lpstr>Visual identity, logos https://www.nordplusonline.org/Documents2/Logos </vt:lpstr>
      <vt:lpstr>On-line training structure  (Handbook contents) </vt:lpstr>
      <vt:lpstr>2nd partner meeting will take place in April 2019 in Norway, Lofoten</vt:lpstr>
      <vt:lpstr>Next tasks and deadlines to be agreed: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Antra Damberga</dc:creator>
  <cp:lastModifiedBy>IneseO</cp:lastModifiedBy>
  <cp:revision>163</cp:revision>
  <dcterms:created xsi:type="dcterms:W3CDTF">2014-07-03T11:58:32Z</dcterms:created>
  <dcterms:modified xsi:type="dcterms:W3CDTF">2018-12-06T07:51:25Z</dcterms:modified>
</cp:coreProperties>
</file>