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9" r:id="rId9"/>
    <p:sldId id="270" r:id="rId10"/>
    <p:sldId id="272" r:id="rId11"/>
    <p:sldId id="263" r:id="rId12"/>
    <p:sldId id="264" r:id="rId13"/>
    <p:sldId id="266" r:id="rId14"/>
    <p:sldId id="273" r:id="rId15"/>
    <p:sldId id="271" r:id="rId16"/>
    <p:sldId id="274" r:id="rId17"/>
  </p:sldIdLst>
  <p:sldSz cx="12192000" cy="6858000"/>
  <p:notesSz cx="6954838" cy="93091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EF64E27-BF8C-4A0F-A4B5-C9FE3BE95CF6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FA07AC1-2293-4549-8004-76391CA1A5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270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0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737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486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885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4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313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884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778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928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781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32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3BE1-6BB2-4BD0-99EF-02CF1B31642B}" type="datetimeFigureOut">
              <a:rPr lang="lv-LV" smtClean="0"/>
              <a:t>2018.11.28.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5140-B435-4BD5-A763-803A486F746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2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v.crunchcompass.com/zdaroye-i-harchavanne/113-chym-karysna-varenne-z-ekzatychnyh-yagad-fejhoa" TargetMode="External"/><Relationship Id="rId3" Type="http://schemas.openxmlformats.org/officeDocument/2006/relationships/hyperlink" Target="http://www.prevueonline.net/" TargetMode="External"/><Relationship Id="rId7" Type="http://schemas.openxmlformats.org/officeDocument/2006/relationships/hyperlink" Target="https://www.likealocalguide.com/riga/3-pavaru-restorans-tam-labam-bus-augt" TargetMode="External"/><Relationship Id="rId2" Type="http://schemas.openxmlformats.org/officeDocument/2006/relationships/hyperlink" Target="http://www.brunch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bile.lv/" TargetMode="External"/><Relationship Id="rId5" Type="http://schemas.openxmlformats.org/officeDocument/2006/relationships/hyperlink" Target="http://news.cision.com/skansen/r/the-bakery-at-skansen,c9443666" TargetMode="External"/><Relationship Id="rId4" Type="http://schemas.openxmlformats.org/officeDocument/2006/relationships/hyperlink" Target="http://www.tandempos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848519"/>
            <a:ext cx="9144000" cy="2387600"/>
          </a:xfrm>
        </p:spPr>
        <p:txBody>
          <a:bodyPr/>
          <a:lstStyle/>
          <a:p>
            <a:r>
              <a:rPr lang="lv-LV" b="1" dirty="0">
                <a:solidFill>
                  <a:srgbClr val="B5D333"/>
                </a:solidFill>
              </a:rPr>
              <a:t>Kulinārā mantojuma izmantošana lauku tūrismā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27353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lv-LV" sz="2800" dirty="0"/>
              <a:t>Dr. art. Astra </a:t>
            </a:r>
            <a:r>
              <a:rPr lang="lv-LV" sz="2800" dirty="0" err="1"/>
              <a:t>Spalvēna</a:t>
            </a:r>
            <a:endParaRPr lang="lv-LV" sz="2800" dirty="0"/>
          </a:p>
          <a:p>
            <a:endParaRPr lang="lv-LV" dirty="0"/>
          </a:p>
          <a:p>
            <a:r>
              <a:rPr lang="lv-LV" dirty="0"/>
              <a:t>29.11.2018</a:t>
            </a:r>
          </a:p>
          <a:p>
            <a:r>
              <a:rPr lang="lv-LV" dirty="0"/>
              <a:t>Rīga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15" y="4257376"/>
            <a:ext cx="3341370" cy="2864416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76" y="5088196"/>
            <a:ext cx="4484624" cy="1912112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005"/>
            <a:ext cx="2521204" cy="21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Mūsdienīgs tradicionāls ēdiens</a:t>
            </a: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59" y="2274277"/>
            <a:ext cx="8148841" cy="45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Mūsdienīgs tradicionāls ēdiens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737338" y="1659792"/>
            <a:ext cx="8763000" cy="2629144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Tradicionāla sastāvdaļa – inovatīvs ēdiens </a:t>
            </a:r>
            <a:endParaRPr lang="lv-LV" dirty="0" smtClean="0"/>
          </a:p>
          <a:p>
            <a:r>
              <a:rPr lang="lv-LV" dirty="0"/>
              <a:t>T</a:t>
            </a:r>
            <a:r>
              <a:rPr lang="lv-LV" dirty="0" smtClean="0"/>
              <a:t>radicionāls </a:t>
            </a:r>
            <a:r>
              <a:rPr lang="lv-LV" dirty="0"/>
              <a:t>ēdiens – mūsdienīgas sastāvdaļas, </a:t>
            </a:r>
            <a:r>
              <a:rPr lang="lv-LV" dirty="0" smtClean="0"/>
              <a:t>garšvielas </a:t>
            </a:r>
            <a:endParaRPr lang="lv-LV" dirty="0"/>
          </a:p>
          <a:p>
            <a:r>
              <a:rPr lang="lv-LV" dirty="0"/>
              <a:t>Vietējās sastāvdaļas – globālas </a:t>
            </a:r>
            <a:r>
              <a:rPr lang="lv-LV" dirty="0" smtClean="0"/>
              <a:t>tehnoloģijas</a:t>
            </a:r>
          </a:p>
          <a:p>
            <a:r>
              <a:rPr lang="lv-LV" dirty="0" smtClean="0"/>
              <a:t>Vietējās </a:t>
            </a:r>
            <a:r>
              <a:rPr lang="lv-LV" dirty="0"/>
              <a:t>izejvielas – negaidīti </a:t>
            </a:r>
            <a:r>
              <a:rPr lang="lv-LV" dirty="0" smtClean="0"/>
              <a:t>ēdams</a:t>
            </a:r>
          </a:p>
          <a:p>
            <a:r>
              <a:rPr lang="lv-LV" dirty="0" smtClean="0"/>
              <a:t>Pašu </a:t>
            </a:r>
            <a:r>
              <a:rPr lang="lv-LV" dirty="0"/>
              <a:t>gatavots - tradicionāls</a:t>
            </a:r>
          </a:p>
          <a:p>
            <a:pPr marL="0" indent="0">
              <a:buNone/>
            </a:pPr>
            <a:r>
              <a:rPr lang="lv-LV" dirty="0"/>
              <a:t>	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937"/>
            <a:ext cx="4390764" cy="2569064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8" y="4288936"/>
            <a:ext cx="3927231" cy="25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Tradicionāls ēdiens – autentiska pieredze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50631" y="2681410"/>
            <a:ext cx="5715000" cy="307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«</a:t>
            </a:r>
            <a:r>
              <a:rPr lang="lv-LV" dirty="0"/>
              <a:t>Skatuves iekārtojums» (</a:t>
            </a:r>
            <a:r>
              <a:rPr lang="lv-LV" i="1" dirty="0"/>
              <a:t>staging</a:t>
            </a:r>
            <a:r>
              <a:rPr lang="lv-LV" dirty="0"/>
              <a:t>) -</a:t>
            </a:r>
            <a:r>
              <a:rPr lang="lv-LV" i="1" dirty="0"/>
              <a:t> </a:t>
            </a:r>
            <a:r>
              <a:rPr lang="lv-LV" dirty="0" smtClean="0"/>
              <a:t>telpa</a:t>
            </a:r>
            <a:r>
              <a:rPr lang="lv-LV" dirty="0"/>
              <a:t>, iekārtojums, mēbeles, trauki, apģērbs, fona trokšņi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2"/>
          <a:stretch/>
        </p:blipFill>
        <p:spPr>
          <a:xfrm>
            <a:off x="6916615" y="1841614"/>
            <a:ext cx="5275385" cy="50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Tradicionāls ēdiens – autentiska pieredze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97524" y="1946222"/>
            <a:ext cx="10515600" cy="858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/>
              <a:t>Mūsdienu patērētājs sagaida ne tikai pasīvu vērošanu, </a:t>
            </a:r>
            <a:r>
              <a:rPr lang="lv-LV" dirty="0"/>
              <a:t>bet </a:t>
            </a:r>
            <a:r>
              <a:rPr lang="lv-LV" dirty="0" smtClean="0"/>
              <a:t>arī aktīvu iesaistīšanos 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3064616"/>
            <a:ext cx="5650523" cy="3793384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516"/>
            <a:ext cx="5052646" cy="37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Kulinārā tūrisma globālās tendences: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lv-LV" dirty="0" smtClean="0"/>
              <a:t>Augošs </a:t>
            </a:r>
            <a:r>
              <a:rPr lang="lv-LV" dirty="0"/>
              <a:t>tirgus</a:t>
            </a:r>
          </a:p>
          <a:p>
            <a:pPr lvl="0"/>
            <a:r>
              <a:rPr lang="lv-LV" dirty="0" smtClean="0"/>
              <a:t>Kulinārijas tūristu </a:t>
            </a:r>
            <a:r>
              <a:rPr lang="lv-LV" dirty="0"/>
              <a:t>profila pētījumi</a:t>
            </a:r>
          </a:p>
          <a:p>
            <a:pPr lvl="0"/>
            <a:r>
              <a:rPr lang="lv-LV" dirty="0"/>
              <a:t>Teritorija kā gastronomiskā piedāvājuma mugurkauls</a:t>
            </a:r>
          </a:p>
          <a:p>
            <a:pPr lvl="0"/>
            <a:r>
              <a:rPr lang="lv-LV" dirty="0"/>
              <a:t>Produkts kā kulinārijas tūrisma bāze</a:t>
            </a:r>
          </a:p>
          <a:p>
            <a:pPr lvl="0"/>
            <a:r>
              <a:rPr lang="lv-LV" dirty="0" smtClean="0"/>
              <a:t>Kultūras </a:t>
            </a:r>
            <a:r>
              <a:rPr lang="lv-LV" dirty="0"/>
              <a:t>mantojums</a:t>
            </a:r>
          </a:p>
          <a:p>
            <a:pPr lvl="0"/>
            <a:r>
              <a:rPr lang="lv-LV" dirty="0"/>
              <a:t>Tradīcija un inovācija</a:t>
            </a:r>
          </a:p>
          <a:p>
            <a:pPr lvl="0"/>
            <a:r>
              <a:rPr lang="lv-LV" dirty="0"/>
              <a:t>Ilgtspēja un pēctecība</a:t>
            </a:r>
          </a:p>
          <a:p>
            <a:pPr lvl="0"/>
            <a:r>
              <a:rPr lang="lv-LV" dirty="0" smtClean="0"/>
              <a:t>Sadarbības veicināšana 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39" y="3364523"/>
            <a:ext cx="4689061" cy="35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9092" cy="1325563"/>
          </a:xfrm>
        </p:spPr>
        <p:txBody>
          <a:bodyPr/>
          <a:lstStyle/>
          <a:p>
            <a:r>
              <a:rPr lang="lv-LV" b="1" dirty="0"/>
              <a:t>Latviskais mantojums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103839-9CEA-4074-8007-42B990501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5AA606-384E-4D0F-AE0A-643F3C23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Attēlu saraksts: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FEEE2E-4DD3-4846-B2FF-F947CBA3A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4" y="1465385"/>
            <a:ext cx="6963508" cy="3645458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AutoNum type="arabicPeriod"/>
            </a:pPr>
            <a:r>
              <a:rPr lang="lv-LV" dirty="0" smtClean="0">
                <a:hlinkClick r:id="rId2"/>
              </a:rPr>
              <a:t>www.brunch.lv</a:t>
            </a:r>
            <a:r>
              <a:rPr lang="lv-LV" dirty="0" smtClean="0"/>
              <a:t> </a:t>
            </a:r>
            <a:endParaRPr lang="lv-LV" dirty="0"/>
          </a:p>
          <a:p>
            <a:pPr marL="514350" indent="-514350">
              <a:buAutoNum type="arabicPeriod"/>
            </a:pPr>
            <a:r>
              <a:rPr lang="lv-LV" dirty="0"/>
              <a:t>Ventas Balss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rgbClr val="000000"/>
                </a:solidFill>
                <a:latin typeface="Adamina"/>
                <a:hlinkClick r:id="rId3"/>
              </a:rPr>
              <a:t>www.prevueonline.net</a:t>
            </a:r>
            <a:endParaRPr lang="lv-LV" dirty="0">
              <a:solidFill>
                <a:srgbClr val="000000"/>
              </a:solidFill>
              <a:latin typeface="Adamina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Adamina"/>
                <a:hlinkClick r:id="rId4"/>
              </a:rPr>
              <a:t>www.tandempost.com</a:t>
            </a:r>
            <a:endParaRPr lang="lv-LV" dirty="0" smtClean="0">
              <a:solidFill>
                <a:srgbClr val="000000"/>
              </a:solidFill>
              <a:latin typeface="Adamina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smtClean="0">
                <a:solidFill>
                  <a:srgbClr val="000000"/>
                </a:solidFill>
                <a:latin typeface="Adamina"/>
              </a:rPr>
              <a:t>www.receptes.eu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>
                <a:solidFill>
                  <a:srgbClr val="000000"/>
                </a:solidFill>
                <a:latin typeface="Adamina"/>
                <a:hlinkClick r:id="rId5"/>
              </a:rPr>
              <a:t>http://</a:t>
            </a:r>
            <a:r>
              <a:rPr lang="lv-LV" dirty="0" smtClean="0">
                <a:solidFill>
                  <a:srgbClr val="000000"/>
                </a:solidFill>
                <a:latin typeface="Adamina"/>
                <a:hlinkClick r:id="rId5"/>
              </a:rPr>
              <a:t>news.cision.com/skansen/r/the-bakery-at-skansen,c9443666</a:t>
            </a:r>
            <a:r>
              <a:rPr lang="lv-LV" dirty="0" smtClean="0">
                <a:solidFill>
                  <a:srgbClr val="000000"/>
                </a:solidFill>
                <a:latin typeface="Adamina"/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smtClean="0">
                <a:solidFill>
                  <a:srgbClr val="000000"/>
                </a:solidFill>
                <a:latin typeface="Adamina"/>
              </a:rPr>
              <a:t>Autores foto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smtClean="0">
                <a:solidFill>
                  <a:srgbClr val="000000"/>
                </a:solidFill>
                <a:latin typeface="Adamina"/>
                <a:hlinkClick r:id="rId6"/>
              </a:rPr>
              <a:t>www.sabile.lv</a:t>
            </a:r>
            <a:r>
              <a:rPr lang="lv-LV" dirty="0" smtClean="0">
                <a:solidFill>
                  <a:srgbClr val="000000"/>
                </a:solidFill>
                <a:latin typeface="Adamina"/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err="1" smtClean="0">
                <a:solidFill>
                  <a:srgbClr val="000000"/>
                </a:solidFill>
                <a:latin typeface="Adamina"/>
              </a:rPr>
              <a:t>Le</a:t>
            </a:r>
            <a:r>
              <a:rPr lang="lv-LV" dirty="0" smtClean="0">
                <a:solidFill>
                  <a:srgbClr val="000000"/>
                </a:solidFill>
                <a:latin typeface="Adamina"/>
              </a:rPr>
              <a:t> </a:t>
            </a:r>
            <a:r>
              <a:rPr lang="lv-LV" dirty="0" err="1" smtClean="0">
                <a:solidFill>
                  <a:srgbClr val="000000"/>
                </a:solidFill>
                <a:latin typeface="Adamina"/>
              </a:rPr>
              <a:t>Cordon</a:t>
            </a:r>
            <a:r>
              <a:rPr lang="lv-LV" dirty="0" smtClean="0">
                <a:solidFill>
                  <a:srgbClr val="000000"/>
                </a:solidFill>
                <a:latin typeface="Adamina"/>
              </a:rPr>
              <a:t> </a:t>
            </a:r>
            <a:r>
              <a:rPr lang="lv-LV" dirty="0" err="1" smtClean="0">
                <a:solidFill>
                  <a:srgbClr val="000000"/>
                </a:solidFill>
                <a:latin typeface="Adamina"/>
              </a:rPr>
              <a:t>Bleu</a:t>
            </a:r>
            <a:endParaRPr lang="lv-LV" dirty="0" smtClean="0">
              <a:solidFill>
                <a:srgbClr val="000000"/>
              </a:solidFill>
              <a:latin typeface="Adamina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>
                <a:solidFill>
                  <a:srgbClr val="000000"/>
                </a:solidFill>
                <a:latin typeface="Adamina"/>
                <a:hlinkClick r:id="rId7"/>
              </a:rPr>
              <a:t>https://</a:t>
            </a:r>
            <a:r>
              <a:rPr lang="lv-LV" dirty="0" smtClean="0">
                <a:solidFill>
                  <a:srgbClr val="000000"/>
                </a:solidFill>
                <a:latin typeface="Adamina"/>
                <a:hlinkClick r:id="rId7"/>
              </a:rPr>
              <a:t>www.likealocalguide.com/riga/3-pavaru-restorans-tam-labam-bus-augt</a:t>
            </a:r>
            <a:r>
              <a:rPr lang="lv-LV" dirty="0" smtClean="0">
                <a:solidFill>
                  <a:srgbClr val="000000"/>
                </a:solidFill>
                <a:latin typeface="Adamina"/>
              </a:rPr>
              <a:t> </a:t>
            </a:r>
            <a:endParaRPr lang="lv-LV" dirty="0">
              <a:solidFill>
                <a:srgbClr val="000000"/>
              </a:solidFill>
              <a:latin typeface="Adamina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smtClean="0"/>
              <a:t>Receptes.lv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smtClean="0">
                <a:hlinkClick r:id="rId8"/>
              </a:rPr>
              <a:t>crunchcompass.com</a:t>
            </a:r>
            <a:endParaRPr lang="lv-LV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smtClean="0"/>
              <a:t>Autores foto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smtClean="0"/>
              <a:t>Strausuferma.com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smtClean="0"/>
              <a:t>Estonian </a:t>
            </a:r>
            <a:r>
              <a:rPr lang="lv-LV" dirty="0" err="1" smtClean="0"/>
              <a:t>Experience</a:t>
            </a:r>
            <a:endParaRPr lang="lv-LV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v-LV" dirty="0" err="1" smtClean="0"/>
              <a:t>Get</a:t>
            </a:r>
            <a:r>
              <a:rPr lang="lv-LV" dirty="0" smtClean="0"/>
              <a:t> </a:t>
            </a:r>
            <a:r>
              <a:rPr lang="lv-LV" dirty="0" err="1" smtClean="0"/>
              <a:t>your</a:t>
            </a:r>
            <a:r>
              <a:rPr lang="lv-LV" dirty="0" smtClean="0"/>
              <a:t> </a:t>
            </a:r>
            <a:r>
              <a:rPr lang="lv-LV" dirty="0" err="1" smtClean="0"/>
              <a:t>guide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lv-LV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96560F-21B4-4066-9AC4-6E54B3F131BB}"/>
              </a:ext>
            </a:extLst>
          </p:cNvPr>
          <p:cNvSpPr txBox="1"/>
          <p:nvPr/>
        </p:nvSpPr>
        <p:spPr>
          <a:xfrm>
            <a:off x="0" y="616970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Iepriekšminētā informācija atspoguļo autora viedokli. Programmas vadošā iestāde neatbild par tajā ietvertās informācijas iespējamo izmantošanu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9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860432" y="2016369"/>
            <a:ext cx="8217877" cy="1582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6000" dirty="0" smtClean="0">
                <a:solidFill>
                  <a:schemeClr val="accent5">
                    <a:lumMod val="50000"/>
                  </a:schemeClr>
                </a:solidFill>
              </a:rPr>
              <a:t>ĒDIENS KĀ/IR KULTŪRA</a:t>
            </a:r>
            <a:endParaRPr lang="lv-LV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Ēdiens kā kopienas identitātes elements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489075"/>
          </a:xfrm>
        </p:spPr>
        <p:txBody>
          <a:bodyPr>
            <a:normAutofit lnSpcReduction="10000"/>
          </a:bodyPr>
          <a:lstStyle/>
          <a:p>
            <a:r>
              <a:rPr lang="lv-LV" dirty="0"/>
              <a:t>Ēdiens demonstrē konkrētas kopienas kultūras tradīcijas un prakses</a:t>
            </a:r>
          </a:p>
          <a:p>
            <a:r>
              <a:rPr lang="lv-LV" dirty="0"/>
              <a:t>Ir ietverts sociālās un kultūras sistēmās</a:t>
            </a:r>
          </a:p>
          <a:p>
            <a:r>
              <a:rPr lang="lv-LV" dirty="0" smtClean="0"/>
              <a:t>Nozīmes </a:t>
            </a:r>
            <a:r>
              <a:rPr lang="lv-LV" dirty="0"/>
              <a:t>rada tas, kas, kā, kad un ar ko kopā </a:t>
            </a:r>
            <a:r>
              <a:rPr lang="lv-LV" dirty="0" smtClean="0"/>
              <a:t>ēd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777083-6E84-49B2-A17E-BE242D02C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035"/>
            <a:ext cx="6013938" cy="3471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FE2673-EA4F-4676-B905-8790588A8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9" y="3389343"/>
            <a:ext cx="5263662" cy="35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lv-LV" b="1" dirty="0"/>
              <a:t>UNESCO </a:t>
            </a:r>
            <a:r>
              <a:rPr lang="lv-LV" b="1" dirty="0" smtClean="0"/>
              <a:t>populārākie </a:t>
            </a:r>
            <a:r>
              <a:rPr lang="lv-LV" b="1" dirty="0"/>
              <a:t>piemēri: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236785" y="1322810"/>
            <a:ext cx="10029092" cy="2091550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Tradicionālā Meksikas virtuve </a:t>
            </a:r>
            <a:r>
              <a:rPr lang="lv-LV" dirty="0" err="1"/>
              <a:t>Michoacan</a:t>
            </a:r>
            <a:r>
              <a:rPr lang="lv-LV" dirty="0"/>
              <a:t> reģionā </a:t>
            </a:r>
          </a:p>
          <a:p>
            <a:pPr lvl="0"/>
            <a:r>
              <a:rPr lang="lv-LV" dirty="0"/>
              <a:t>Franču gastronomiskā kultūra jeb t.s. “Maltīte franču stilā” </a:t>
            </a:r>
          </a:p>
          <a:p>
            <a:r>
              <a:rPr lang="lv-LV" dirty="0"/>
              <a:t>Vidusjūras uzturs </a:t>
            </a:r>
          </a:p>
          <a:p>
            <a:pPr lvl="0"/>
            <a:r>
              <a:rPr lang="lv-LV" dirty="0" err="1" smtClean="0"/>
              <a:t>Washoku</a:t>
            </a:r>
            <a:r>
              <a:rPr lang="lv-LV" dirty="0" smtClean="0"/>
              <a:t> </a:t>
            </a:r>
            <a:r>
              <a:rPr lang="lv-LV" dirty="0"/>
              <a:t>– tradicionālā uztura kultūra Japānā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010D82-CD5F-42EA-8757-C3B7D240F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7415"/>
            <a:ext cx="4970585" cy="3280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DD08E8-4622-4A71-B51D-61641CD74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3" y="3579181"/>
            <a:ext cx="5322277" cy="3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39615" y="306510"/>
            <a:ext cx="10515600" cy="1325563"/>
          </a:xfrm>
        </p:spPr>
        <p:txBody>
          <a:bodyPr/>
          <a:lstStyle/>
          <a:p>
            <a:r>
              <a:rPr lang="lv-LV" b="1" dirty="0"/>
              <a:t>Nacionālais Nemateriālā kultūras mantojuma saraksts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09790"/>
          </a:xfrm>
        </p:spPr>
        <p:txBody>
          <a:bodyPr>
            <a:normAutofit/>
          </a:bodyPr>
          <a:lstStyle/>
          <a:p>
            <a:r>
              <a:rPr lang="lv-LV" dirty="0" smtClean="0"/>
              <a:t>Pagaidām nav iekļauti elementi, </a:t>
            </a:r>
            <a:r>
              <a:rPr lang="lv-LV" dirty="0"/>
              <a:t>kas tieši </a:t>
            </a:r>
            <a:r>
              <a:rPr lang="lv-LV" dirty="0" smtClean="0"/>
              <a:t>saistīti ar kulināriju</a:t>
            </a:r>
            <a:endParaRPr lang="lv-LV" dirty="0"/>
          </a:p>
          <a:p>
            <a:r>
              <a:rPr lang="lv-LV" dirty="0" smtClean="0"/>
              <a:t>Igaunijā kopš </a:t>
            </a:r>
            <a:r>
              <a:rPr lang="lv-LV" dirty="0"/>
              <a:t>2010. gada </a:t>
            </a:r>
            <a:r>
              <a:rPr lang="lv-LV" dirty="0" smtClean="0"/>
              <a:t>iekļauti vismaz </a:t>
            </a:r>
            <a:r>
              <a:rPr lang="lv-LV" dirty="0"/>
              <a:t>18 ar ēdienu </a:t>
            </a:r>
            <a:r>
              <a:rPr lang="lv-LV" dirty="0" smtClean="0"/>
              <a:t>saistīti elementi, </a:t>
            </a:r>
            <a:r>
              <a:rPr lang="lv-LV" dirty="0"/>
              <a:t>tai skaitā nēģi, ķimeņu siers un bērzu </a:t>
            </a:r>
            <a:r>
              <a:rPr lang="lv-LV" dirty="0" smtClean="0"/>
              <a:t>sulas</a:t>
            </a:r>
            <a:endParaRPr lang="lv-LV" dirty="0"/>
          </a:p>
          <a:p>
            <a:r>
              <a:rPr lang="lv-LV" dirty="0" smtClean="0"/>
              <a:t>Ieguvumi</a:t>
            </a:r>
            <a:endParaRPr lang="lv-LV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 smtClean="0"/>
              <a:t>oficiāls </a:t>
            </a:r>
            <a:r>
              <a:rPr lang="lv-LV" dirty="0"/>
              <a:t>statuss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 smtClean="0"/>
              <a:t>uzticams informācijas avots</a:t>
            </a:r>
            <a:endParaRPr lang="lv-LV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apliecinājums </a:t>
            </a:r>
            <a:r>
              <a:rPr lang="lv-LV" dirty="0" smtClean="0"/>
              <a:t>kopienas veikumam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52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80292" y="560361"/>
            <a:ext cx="10515600" cy="1325563"/>
          </a:xfrm>
        </p:spPr>
        <p:txBody>
          <a:bodyPr/>
          <a:lstStyle/>
          <a:p>
            <a:r>
              <a:rPr lang="lv-LV" b="1" dirty="0" err="1"/>
              <a:t>Muzealizācija</a:t>
            </a:r>
            <a:r>
              <a:rPr lang="lv-LV" b="1" dirty="0"/>
              <a:t> </a:t>
            </a:r>
            <a:r>
              <a:rPr lang="lv-LV" b="1" dirty="0" smtClean="0"/>
              <a:t>– apdraudējums vai aizsardzība?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977742" y="2578345"/>
            <a:ext cx="4815673" cy="3883513"/>
          </a:xfrm>
        </p:spPr>
        <p:txBody>
          <a:bodyPr>
            <a:normAutofit/>
          </a:bodyPr>
          <a:lstStyle/>
          <a:p>
            <a:r>
              <a:rPr lang="lv-LV" dirty="0"/>
              <a:t>Ja kopiena nepraktizē kulināro mantojumu, bet tikai rāda tūristiem, tā ir muzealizācija </a:t>
            </a:r>
          </a:p>
          <a:p>
            <a:r>
              <a:rPr lang="lv-LV" dirty="0"/>
              <a:t>Lauku tūrismā svarīgs ir pieredzes autentiskums</a:t>
            </a:r>
          </a:p>
          <a:p>
            <a:r>
              <a:rPr lang="lv-LV" dirty="0"/>
              <a:t>Muzealizācija var palīdzēt saglabāt tradīciju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345"/>
            <a:ext cx="6447692" cy="4279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0769" y="6211669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1870. gada </a:t>
            </a:r>
            <a:r>
              <a:rPr lang="lv-LV" dirty="0" err="1" smtClean="0"/>
              <a:t>beķerejas</a:t>
            </a:r>
            <a:r>
              <a:rPr lang="lv-LV" dirty="0" smtClean="0"/>
              <a:t> rekonstrukcija </a:t>
            </a:r>
            <a:r>
              <a:rPr lang="lv-LV" dirty="0" err="1" smtClean="0"/>
              <a:t>Skansen</a:t>
            </a:r>
            <a:r>
              <a:rPr lang="lv-LV" dirty="0" smtClean="0"/>
              <a:t> muzejā Stokholmā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685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B5D3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Kopienas identitāte un telpa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729154" y="1690688"/>
            <a:ext cx="5586047" cy="1562345"/>
          </a:xfrm>
        </p:spPr>
        <p:txBody>
          <a:bodyPr>
            <a:normAutofit/>
          </a:bodyPr>
          <a:lstStyle/>
          <a:p>
            <a:r>
              <a:rPr lang="lv-LV" dirty="0"/>
              <a:t>Vietu ir grūti aizvietot</a:t>
            </a:r>
          </a:p>
          <a:p>
            <a:r>
              <a:rPr lang="lv-LV" dirty="0"/>
              <a:t>Unikāli pieredzes reģioni</a:t>
            </a:r>
          </a:p>
          <a:p>
            <a:r>
              <a:rPr lang="lv-LV" dirty="0"/>
              <a:t>UNESCO </a:t>
            </a:r>
            <a:r>
              <a:rPr lang="lv-LV" dirty="0" smtClean="0"/>
              <a:t>loma </a:t>
            </a:r>
            <a:r>
              <a:rPr lang="lv-LV" dirty="0"/>
              <a:t>tūrisma attīstībā</a:t>
            </a:r>
          </a:p>
          <a:p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768"/>
            <a:ext cx="5627077" cy="3165231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96" y="3692767"/>
            <a:ext cx="5690304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40323" y="306510"/>
            <a:ext cx="10515600" cy="1325563"/>
          </a:xfrm>
        </p:spPr>
        <p:txBody>
          <a:bodyPr>
            <a:normAutofit/>
          </a:bodyPr>
          <a:lstStyle/>
          <a:p>
            <a:r>
              <a:rPr lang="lv-LV" b="1" dirty="0" smtClean="0"/>
              <a:t>Kulinārā tūrisma pamatojums </a:t>
            </a:r>
            <a:r>
              <a:rPr lang="lv-LV" b="1" dirty="0"/>
              <a:t>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49923" y="1825625"/>
            <a:ext cx="10515600" cy="5032375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lv-LV" dirty="0" smtClean="0">
                <a:solidFill>
                  <a:srgbClr val="002060"/>
                </a:solidFill>
              </a:rPr>
              <a:t>NEPIECIEŠAMĪBA</a:t>
            </a:r>
            <a:r>
              <a:rPr lang="lv-LV" dirty="0" smtClean="0"/>
              <a:t>: gandrīz </a:t>
            </a:r>
            <a:r>
              <a:rPr lang="lv-LV" dirty="0"/>
              <a:t>100% tūristu ceļojuma laikā izmanto sabiedrisko ēdināšanu</a:t>
            </a:r>
          </a:p>
          <a:p>
            <a:pPr marL="0" lvl="0" indent="0">
              <a:buNone/>
            </a:pPr>
            <a:r>
              <a:rPr lang="lv-LV" dirty="0" smtClean="0">
                <a:solidFill>
                  <a:srgbClr val="002060"/>
                </a:solidFill>
              </a:rPr>
              <a:t>PORTRETS</a:t>
            </a:r>
            <a:r>
              <a:rPr lang="lv-LV" dirty="0" smtClean="0"/>
              <a:t>: </a:t>
            </a:r>
            <a:endParaRPr lang="lv-LV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dažādas vecuma grupas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zinātkāre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 smtClean="0"/>
              <a:t>interesē </a:t>
            </a:r>
            <a:r>
              <a:rPr lang="lv-LV" dirty="0"/>
              <a:t>arī kultūras tūrisms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brīvdabas atpūtas aktivitātēs</a:t>
            </a:r>
          </a:p>
          <a:p>
            <a:pPr marL="0" lvl="0" indent="0">
              <a:buNone/>
            </a:pPr>
            <a:r>
              <a:rPr lang="lv-LV" dirty="0" smtClean="0">
                <a:solidFill>
                  <a:srgbClr val="002060"/>
                </a:solidFill>
              </a:rPr>
              <a:t>PIEREDZE</a:t>
            </a:r>
            <a:r>
              <a:rPr lang="lv-LV" dirty="0" smtClean="0"/>
              <a:t>: Kulinārija ir vienīgā mākslas forma, kas iesaista visas piecas maņas</a:t>
            </a:r>
          </a:p>
          <a:p>
            <a:pPr marL="0" lvl="0" indent="0">
              <a:buNone/>
            </a:pPr>
            <a:r>
              <a:rPr lang="lv-LV" dirty="0" smtClean="0">
                <a:solidFill>
                  <a:srgbClr val="002060"/>
                </a:solidFill>
              </a:rPr>
              <a:t>IEGUVUMS</a:t>
            </a:r>
            <a:r>
              <a:rPr lang="lv-LV" dirty="0" smtClean="0"/>
              <a:t>: </a:t>
            </a:r>
            <a:endParaRPr lang="lv-LV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Ilgtspēja: lēns, vietējs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Nepārtrauktība: pieejamas visu gadu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Popularizēšana: Interese par vietējo virtuvi var būt motivācija galamērķa </a:t>
            </a:r>
            <a:r>
              <a:rPr lang="lv-LV" dirty="0" smtClean="0"/>
              <a:t>izvēlē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73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Kulinārā tūrisma iespējas: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BB4B5A-A60A-469C-8942-6FAE157BA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002060"/>
                </a:solidFill>
              </a:rPr>
              <a:t>TELPA</a:t>
            </a:r>
            <a:r>
              <a:rPr lang="lv-LV" dirty="0"/>
              <a:t>: pārtikas ražotnes, zemnieku tirdziņi, saistīti muzeji, restorāni, lauku saimniecības, gastronomijas </a:t>
            </a:r>
            <a:r>
              <a:rPr lang="lv-LV" dirty="0" smtClean="0"/>
              <a:t>maršruti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>
                <a:solidFill>
                  <a:srgbClr val="002060"/>
                </a:solidFill>
              </a:rPr>
              <a:t>NOTIKUMI</a:t>
            </a:r>
            <a:r>
              <a:rPr lang="lv-LV" dirty="0"/>
              <a:t>: izstādes un konkursi, meistarklases, degustācijas, </a:t>
            </a:r>
            <a:r>
              <a:rPr lang="lv-LV" dirty="0" smtClean="0"/>
              <a:t>festivāli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>
                <a:solidFill>
                  <a:srgbClr val="002060"/>
                </a:solidFill>
              </a:rPr>
              <a:t>PATĒRIŅŠ</a:t>
            </a:r>
            <a:r>
              <a:rPr lang="lv-LV" dirty="0"/>
              <a:t>: maltīte restorānā, pikniks no vietējiem produktiem, ekskursijas, izklaidējošas lekcijas, kulinārijas kursi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445</Words>
  <Application>Microsoft Office PowerPoint</Application>
  <PresentationFormat>Platekrāna</PresentationFormat>
  <Paragraphs>90</Paragraphs>
  <Slides>16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2" baseType="lpstr">
      <vt:lpstr>Adamina</vt:lpstr>
      <vt:lpstr>Arial</vt:lpstr>
      <vt:lpstr>Calibri</vt:lpstr>
      <vt:lpstr>Calibri Light</vt:lpstr>
      <vt:lpstr>Courier New</vt:lpstr>
      <vt:lpstr>Office dizains</vt:lpstr>
      <vt:lpstr>Kulinārā mantojuma izmantošana lauku tūrismā</vt:lpstr>
      <vt:lpstr>PowerPoint prezentācija</vt:lpstr>
      <vt:lpstr>Ēdiens kā kopienas identitātes elements</vt:lpstr>
      <vt:lpstr>UNESCO populārākie piemēri:</vt:lpstr>
      <vt:lpstr>Nacionālais Nemateriālā kultūras mantojuma saraksts</vt:lpstr>
      <vt:lpstr>Muzealizācija – apdraudējums vai aizsardzība?</vt:lpstr>
      <vt:lpstr>Kopienas identitāte un telpa</vt:lpstr>
      <vt:lpstr>Kulinārā tūrisma pamatojums :</vt:lpstr>
      <vt:lpstr>Kulinārā tūrisma iespējas: </vt:lpstr>
      <vt:lpstr>Mūsdienīgs tradicionāls ēdiens</vt:lpstr>
      <vt:lpstr>Mūsdienīgs tradicionāls ēdiens</vt:lpstr>
      <vt:lpstr>Tradicionāls ēdiens – autentiska pieredze</vt:lpstr>
      <vt:lpstr>Tradicionāls ēdiens – autentiska pieredze</vt:lpstr>
      <vt:lpstr>Kulinārā tūrisma globālās tendences:</vt:lpstr>
      <vt:lpstr>Latviskais mantojums</vt:lpstr>
      <vt:lpstr>Attēlu saraksts: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Kulinārā mantojuma izmantošana lauku tūrismā</dc:title>
  <dc:creator>ASRA</dc:creator>
  <cp:lastModifiedBy>ASRA</cp:lastModifiedBy>
  <cp:revision>70</cp:revision>
  <cp:lastPrinted>2018-11-28T19:51:43Z</cp:lastPrinted>
  <dcterms:created xsi:type="dcterms:W3CDTF">2018-11-27T19:20:12Z</dcterms:created>
  <dcterms:modified xsi:type="dcterms:W3CDTF">2018-11-28T19:52:07Z</dcterms:modified>
</cp:coreProperties>
</file>